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731" r:id="rId2"/>
  </p:sldMasterIdLst>
  <p:notesMasterIdLst>
    <p:notesMasterId r:id="rId132"/>
  </p:notesMasterIdLst>
  <p:handoutMasterIdLst>
    <p:handoutMasterId r:id="rId133"/>
  </p:handoutMasterIdLst>
  <p:sldIdLst>
    <p:sldId id="257" r:id="rId3"/>
    <p:sldId id="259" r:id="rId4"/>
    <p:sldId id="371" r:id="rId5"/>
    <p:sldId id="372" r:id="rId6"/>
    <p:sldId id="373" r:id="rId7"/>
    <p:sldId id="374" r:id="rId8"/>
    <p:sldId id="375" r:id="rId9"/>
    <p:sldId id="376" r:id="rId10"/>
    <p:sldId id="377" r:id="rId11"/>
    <p:sldId id="378" r:id="rId12"/>
    <p:sldId id="379" r:id="rId13"/>
    <p:sldId id="380" r:id="rId14"/>
    <p:sldId id="381" r:id="rId15"/>
    <p:sldId id="263" r:id="rId16"/>
    <p:sldId id="264" r:id="rId17"/>
    <p:sldId id="317" r:id="rId18"/>
    <p:sldId id="383" r:id="rId19"/>
    <p:sldId id="570" r:id="rId20"/>
    <p:sldId id="466" r:id="rId21"/>
    <p:sldId id="500" r:id="rId22"/>
    <p:sldId id="499" r:id="rId23"/>
    <p:sldId id="467" r:id="rId24"/>
    <p:sldId id="468" r:id="rId25"/>
    <p:sldId id="469" r:id="rId26"/>
    <p:sldId id="501" r:id="rId27"/>
    <p:sldId id="504" r:id="rId28"/>
    <p:sldId id="534" r:id="rId29"/>
    <p:sldId id="533" r:id="rId30"/>
    <p:sldId id="571" r:id="rId31"/>
    <p:sldId id="572" r:id="rId32"/>
    <p:sldId id="573" r:id="rId33"/>
    <p:sldId id="574" r:id="rId34"/>
    <p:sldId id="576" r:id="rId35"/>
    <p:sldId id="575" r:id="rId36"/>
    <p:sldId id="530" r:id="rId37"/>
    <p:sldId id="471" r:id="rId38"/>
    <p:sldId id="472" r:id="rId39"/>
    <p:sldId id="473" r:id="rId40"/>
    <p:sldId id="474" r:id="rId41"/>
    <p:sldId id="475" r:id="rId42"/>
    <p:sldId id="476" r:id="rId43"/>
    <p:sldId id="477" r:id="rId44"/>
    <p:sldId id="478" r:id="rId45"/>
    <p:sldId id="479" r:id="rId46"/>
    <p:sldId id="480"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93" r:id="rId60"/>
    <p:sldId id="494" r:id="rId61"/>
    <p:sldId id="495" r:id="rId62"/>
    <p:sldId id="384" r:id="rId63"/>
    <p:sldId id="385" r:id="rId64"/>
    <p:sldId id="386" r:id="rId65"/>
    <p:sldId id="387" r:id="rId66"/>
    <p:sldId id="388" r:id="rId67"/>
    <p:sldId id="389" r:id="rId68"/>
    <p:sldId id="390" r:id="rId69"/>
    <p:sldId id="391" r:id="rId70"/>
    <p:sldId id="392" r:id="rId71"/>
    <p:sldId id="393" r:id="rId72"/>
    <p:sldId id="394" r:id="rId73"/>
    <p:sldId id="531" r:id="rId74"/>
    <p:sldId id="532" r:id="rId75"/>
    <p:sldId id="516" r:id="rId76"/>
    <p:sldId id="396" r:id="rId77"/>
    <p:sldId id="505" r:id="rId78"/>
    <p:sldId id="398" r:id="rId79"/>
    <p:sldId id="513" r:id="rId80"/>
    <p:sldId id="399" r:id="rId81"/>
    <p:sldId id="496" r:id="rId82"/>
    <p:sldId id="512" r:id="rId83"/>
    <p:sldId id="514" r:id="rId84"/>
    <p:sldId id="535" r:id="rId85"/>
    <p:sldId id="546" r:id="rId86"/>
    <p:sldId id="543" r:id="rId87"/>
    <p:sldId id="544" r:id="rId88"/>
    <p:sldId id="545" r:id="rId89"/>
    <p:sldId id="400" r:id="rId90"/>
    <p:sldId id="401" r:id="rId91"/>
    <p:sldId id="402" r:id="rId92"/>
    <p:sldId id="403" r:id="rId93"/>
    <p:sldId id="404" r:id="rId94"/>
    <p:sldId id="405" r:id="rId95"/>
    <p:sldId id="406" r:id="rId96"/>
    <p:sldId id="407" r:id="rId97"/>
    <p:sldId id="408" r:id="rId98"/>
    <p:sldId id="549" r:id="rId99"/>
    <p:sldId id="506" r:id="rId100"/>
    <p:sldId id="510" r:id="rId101"/>
    <p:sldId id="578" r:id="rId102"/>
    <p:sldId id="542" r:id="rId103"/>
    <p:sldId id="577" r:id="rId104"/>
    <p:sldId id="551" r:id="rId105"/>
    <p:sldId id="554" r:id="rId106"/>
    <p:sldId id="556" r:id="rId107"/>
    <p:sldId id="557" r:id="rId108"/>
    <p:sldId id="561" r:id="rId109"/>
    <p:sldId id="558" r:id="rId110"/>
    <p:sldId id="562" r:id="rId111"/>
    <p:sldId id="560" r:id="rId112"/>
    <p:sldId id="511" r:id="rId113"/>
    <p:sldId id="523" r:id="rId114"/>
    <p:sldId id="524" r:id="rId115"/>
    <p:sldId id="525" r:id="rId116"/>
    <p:sldId id="526" r:id="rId117"/>
    <p:sldId id="527" r:id="rId118"/>
    <p:sldId id="522" r:id="rId119"/>
    <p:sldId id="528" r:id="rId120"/>
    <p:sldId id="547" r:id="rId121"/>
    <p:sldId id="548" r:id="rId122"/>
    <p:sldId id="502" r:id="rId123"/>
    <p:sldId id="515" r:id="rId124"/>
    <p:sldId id="503" r:id="rId125"/>
    <p:sldId id="566" r:id="rId126"/>
    <p:sldId id="567" r:id="rId127"/>
    <p:sldId id="565" r:id="rId128"/>
    <p:sldId id="563" r:id="rId129"/>
    <p:sldId id="568" r:id="rId130"/>
    <p:sldId id="569" r:id="rId131"/>
  </p:sldIdLst>
  <p:sldSz cx="9144000" cy="6858000" type="screen4x3"/>
  <p:notesSz cx="6400800" cy="8686800"/>
  <p:embeddedFontLst>
    <p:embeddedFont>
      <p:font typeface="Monotype Sorts" panose="01010601010101010101" pitchFamily="2" charset="2"/>
      <p:regular r:id="rId134"/>
    </p:embeddedFont>
    <p:embeddedFont>
      <p:font typeface="Calibri" panose="020F0502020204030204" pitchFamily="34" charset="0"/>
      <p:regular r:id="rId135"/>
      <p:bold r:id="rId136"/>
      <p:italic r:id="rId137"/>
      <p:boldItalic r:id="rId138"/>
    </p:embeddedFont>
    <p:embeddedFont>
      <p:font typeface="Times New Roman Hat" panose="02020803070505020304" pitchFamily="18" charset="0"/>
      <p:bold r:id="rId139"/>
    </p:embeddedFont>
    <p:embeddedFont>
      <p:font typeface="Stencil" panose="040409050D0802020404" pitchFamily="82" charset="0"/>
      <p:regular r:id="rId140"/>
    </p:embeddedFont>
    <p:embeddedFont>
      <p:font typeface="Comic Sans MS" panose="030F0702030302020204" pitchFamily="66" charset="0"/>
      <p:regular r:id="rId141"/>
      <p:bold r:id="rId142"/>
    </p:embeddedFont>
  </p:embeddedFontLst>
  <p:custDataLst>
    <p:tags r:id="rId143"/>
  </p:custDataLst>
  <p:defaultTextStyle>
    <a:defPPr>
      <a:defRPr lang="en-US"/>
    </a:defPPr>
    <a:lvl1pPr algn="l" rtl="0" eaLnBrk="0" fontAlgn="base" hangingPunct="0">
      <a:spcBef>
        <a:spcPct val="0"/>
      </a:spcBef>
      <a:spcAft>
        <a:spcPct val="0"/>
      </a:spcAft>
      <a:defRPr sz="1400" kern="1200" baseline="-25000">
        <a:solidFill>
          <a:schemeClr val="tx2"/>
        </a:solidFill>
        <a:latin typeface="Times New Roman" pitchFamily="18" charset="0"/>
        <a:ea typeface="+mn-ea"/>
        <a:cs typeface="+mn-cs"/>
      </a:defRPr>
    </a:lvl1pPr>
    <a:lvl2pPr marL="457200" algn="l" rtl="0" eaLnBrk="0" fontAlgn="base" hangingPunct="0">
      <a:spcBef>
        <a:spcPct val="0"/>
      </a:spcBef>
      <a:spcAft>
        <a:spcPct val="0"/>
      </a:spcAft>
      <a:defRPr sz="1400" kern="1200" baseline="-25000">
        <a:solidFill>
          <a:schemeClr val="tx2"/>
        </a:solidFill>
        <a:latin typeface="Times New Roman" pitchFamily="18" charset="0"/>
        <a:ea typeface="+mn-ea"/>
        <a:cs typeface="+mn-cs"/>
      </a:defRPr>
    </a:lvl2pPr>
    <a:lvl3pPr marL="914400" algn="l" rtl="0" eaLnBrk="0" fontAlgn="base" hangingPunct="0">
      <a:spcBef>
        <a:spcPct val="0"/>
      </a:spcBef>
      <a:spcAft>
        <a:spcPct val="0"/>
      </a:spcAft>
      <a:defRPr sz="1400" kern="1200" baseline="-25000">
        <a:solidFill>
          <a:schemeClr val="tx2"/>
        </a:solidFill>
        <a:latin typeface="Times New Roman" pitchFamily="18" charset="0"/>
        <a:ea typeface="+mn-ea"/>
        <a:cs typeface="+mn-cs"/>
      </a:defRPr>
    </a:lvl3pPr>
    <a:lvl4pPr marL="1371600" algn="l" rtl="0" eaLnBrk="0" fontAlgn="base" hangingPunct="0">
      <a:spcBef>
        <a:spcPct val="0"/>
      </a:spcBef>
      <a:spcAft>
        <a:spcPct val="0"/>
      </a:spcAft>
      <a:defRPr sz="1400" kern="1200" baseline="-25000">
        <a:solidFill>
          <a:schemeClr val="tx2"/>
        </a:solidFill>
        <a:latin typeface="Times New Roman" pitchFamily="18" charset="0"/>
        <a:ea typeface="+mn-ea"/>
        <a:cs typeface="+mn-cs"/>
      </a:defRPr>
    </a:lvl4pPr>
    <a:lvl5pPr marL="1828800" algn="l" rtl="0" eaLnBrk="0" fontAlgn="base" hangingPunct="0">
      <a:spcBef>
        <a:spcPct val="0"/>
      </a:spcBef>
      <a:spcAft>
        <a:spcPct val="0"/>
      </a:spcAft>
      <a:defRPr sz="1400" kern="1200" baseline="-25000">
        <a:solidFill>
          <a:schemeClr val="tx2"/>
        </a:solidFill>
        <a:latin typeface="Times New Roman" pitchFamily="18" charset="0"/>
        <a:ea typeface="+mn-ea"/>
        <a:cs typeface="+mn-cs"/>
      </a:defRPr>
    </a:lvl5pPr>
    <a:lvl6pPr marL="2286000" algn="l" defTabSz="914400" rtl="0" eaLnBrk="1" latinLnBrk="0" hangingPunct="1">
      <a:defRPr sz="1400" kern="1200" baseline="-25000">
        <a:solidFill>
          <a:schemeClr val="tx2"/>
        </a:solidFill>
        <a:latin typeface="Times New Roman" pitchFamily="18" charset="0"/>
        <a:ea typeface="+mn-ea"/>
        <a:cs typeface="+mn-cs"/>
      </a:defRPr>
    </a:lvl6pPr>
    <a:lvl7pPr marL="2743200" algn="l" defTabSz="914400" rtl="0" eaLnBrk="1" latinLnBrk="0" hangingPunct="1">
      <a:defRPr sz="1400" kern="1200" baseline="-25000">
        <a:solidFill>
          <a:schemeClr val="tx2"/>
        </a:solidFill>
        <a:latin typeface="Times New Roman" pitchFamily="18" charset="0"/>
        <a:ea typeface="+mn-ea"/>
        <a:cs typeface="+mn-cs"/>
      </a:defRPr>
    </a:lvl7pPr>
    <a:lvl8pPr marL="3200400" algn="l" defTabSz="914400" rtl="0" eaLnBrk="1" latinLnBrk="0" hangingPunct="1">
      <a:defRPr sz="1400" kern="1200" baseline="-25000">
        <a:solidFill>
          <a:schemeClr val="tx2"/>
        </a:solidFill>
        <a:latin typeface="Times New Roman" pitchFamily="18" charset="0"/>
        <a:ea typeface="+mn-ea"/>
        <a:cs typeface="+mn-cs"/>
      </a:defRPr>
    </a:lvl8pPr>
    <a:lvl9pPr marL="3657600" algn="l" defTabSz="914400" rtl="0" eaLnBrk="1" latinLnBrk="0" hangingPunct="1">
      <a:defRPr sz="1400" kern="1200" baseline="-25000">
        <a:solidFill>
          <a:schemeClr val="tx2"/>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CC"/>
    <a:srgbClr val="FFFF99"/>
    <a:srgbClr val="FF00FF"/>
    <a:srgbClr val="FFFF00"/>
    <a:srgbClr val="F4F4FF"/>
    <a:srgbClr val="0000FF"/>
    <a:srgbClr val="00FF00"/>
    <a:srgbClr val="8032CE"/>
    <a:srgbClr val="7C7C7C"/>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567" autoAdjust="0"/>
    <p:restoredTop sz="94660" autoAdjust="0"/>
  </p:normalViewPr>
  <p:slideViewPr>
    <p:cSldViewPr>
      <p:cViewPr>
        <p:scale>
          <a:sx n="100" d="100"/>
          <a:sy n="100" d="100"/>
        </p:scale>
        <p:origin x="1554"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8678"/>
    </p:cViewPr>
  </p:sorterViewPr>
  <p:notesViewPr>
    <p:cSldViewPr>
      <p:cViewPr varScale="1">
        <p:scale>
          <a:sx n="73" d="100"/>
          <a:sy n="73" d="100"/>
        </p:scale>
        <p:origin x="-2016" y="-114"/>
      </p:cViewPr>
      <p:guideLst>
        <p:guide orient="horz" pos="2736"/>
        <p:guide pos="201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handoutMaster" Target="handoutMasters/handoutMaster1.xml"/><Relationship Id="rId138" Type="http://schemas.openxmlformats.org/officeDocument/2006/relationships/font" Target="fonts/font5.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notesMaster" Target="notesMasters/notesMaster1.xml"/><Relationship Id="rId140" Type="http://schemas.openxmlformats.org/officeDocument/2006/relationships/font" Target="fonts/font7.fntdata"/><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font" Target="fonts/font2.fntdata"/><Relationship Id="rId143"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font" Target="fonts/font8.fntdata"/><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font" Target="fonts/font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9.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5" Type="http://schemas.openxmlformats.org/officeDocument/2006/relationships/image" Target="../media/image142.wmf"/><Relationship Id="rId4" Type="http://schemas.openxmlformats.org/officeDocument/2006/relationships/image" Target="../media/image1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4" Type="http://schemas.openxmlformats.org/officeDocument/2006/relationships/image" Target="../media/image16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5.wmf"/><Relationship Id="rId1" Type="http://schemas.openxmlformats.org/officeDocument/2006/relationships/image" Target="../media/image17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image" Target="../media/image1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0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07.wmf"/><Relationship Id="rId2" Type="http://schemas.openxmlformats.org/officeDocument/2006/relationships/image" Target="../media/image206.wmf"/><Relationship Id="rId1" Type="http://schemas.openxmlformats.org/officeDocument/2006/relationships/image" Target="../media/image205.wmf"/><Relationship Id="rId4" Type="http://schemas.openxmlformats.org/officeDocument/2006/relationships/image" Target="../media/image20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07.wmf"/><Relationship Id="rId2" Type="http://schemas.openxmlformats.org/officeDocument/2006/relationships/image" Target="../media/image206.wmf"/><Relationship Id="rId1" Type="http://schemas.openxmlformats.org/officeDocument/2006/relationships/image" Target="../media/image205.wmf"/><Relationship Id="rId4" Type="http://schemas.openxmlformats.org/officeDocument/2006/relationships/image" Target="../media/image20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22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31.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4.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38.wmf"/><Relationship Id="rId1" Type="http://schemas.openxmlformats.org/officeDocument/2006/relationships/image" Target="../media/image237.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 Id="rId4" Type="http://schemas.openxmlformats.org/officeDocument/2006/relationships/image" Target="../media/image242.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51.wmf"/><Relationship Id="rId1" Type="http://schemas.openxmlformats.org/officeDocument/2006/relationships/image" Target="../media/image25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5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34.wmf"/><Relationship Id="rId1" Type="http://schemas.openxmlformats.org/officeDocument/2006/relationships/image" Target="../media/image116.wmf"/><Relationship Id="rId4" Type="http://schemas.openxmlformats.org/officeDocument/2006/relationships/image" Target="../media/image1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5" Type="http://schemas.openxmlformats.org/officeDocument/2006/relationships/image" Target="../media/image139.wmf"/><Relationship Id="rId4" Type="http://schemas.openxmlformats.org/officeDocument/2006/relationships/image" Target="../media/image13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40.wmf"/><Relationship Id="rId1" Type="http://schemas.openxmlformats.org/officeDocument/2006/relationships/image" Target="../media/image135.wmf"/><Relationship Id="rId5" Type="http://schemas.openxmlformats.org/officeDocument/2006/relationships/image" Target="../media/image141.wmf"/><Relationship Id="rId4" Type="http://schemas.openxmlformats.org/officeDocument/2006/relationships/image" Target="../media/image13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 Id="rId4" Type="http://schemas.openxmlformats.org/officeDocument/2006/relationships/image" Target="../media/image1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6" tIns="43098" rIns="86196" bIns="43098" numCol="1" anchor="t" anchorCtr="0" compatLnSpc="1">
            <a:prstTxWarp prst="textNoShape">
              <a:avLst/>
            </a:prstTxWarp>
          </a:bodyPr>
          <a:lstStyle>
            <a:lvl1pPr defTabSz="862121">
              <a:defRPr sz="1200" baseline="0">
                <a:latin typeface="Arial" charset="0"/>
              </a:defRPr>
            </a:lvl1pPr>
          </a:lstStyle>
          <a:p>
            <a:pPr>
              <a:defRPr/>
            </a:pPr>
            <a:endParaRPr lang="en-US"/>
          </a:p>
        </p:txBody>
      </p:sp>
      <p:sp>
        <p:nvSpPr>
          <p:cNvPr id="88067" name="Rectangle 3"/>
          <p:cNvSpPr>
            <a:spLocks noGrp="1" noChangeArrowheads="1"/>
          </p:cNvSpPr>
          <p:nvPr>
            <p:ph type="dt" sz="quarter" idx="1"/>
          </p:nvPr>
        </p:nvSpPr>
        <p:spPr bwMode="auto">
          <a:xfrm>
            <a:off x="3627438" y="0"/>
            <a:ext cx="2773362"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6" tIns="43098" rIns="86196" bIns="43098" numCol="1" anchor="t" anchorCtr="0" compatLnSpc="1">
            <a:prstTxWarp prst="textNoShape">
              <a:avLst/>
            </a:prstTxWarp>
          </a:bodyPr>
          <a:lstStyle>
            <a:lvl1pPr algn="r" defTabSz="862121">
              <a:defRPr sz="1200" baseline="0">
                <a:latin typeface="Arial" charset="0"/>
              </a:defRPr>
            </a:lvl1pPr>
          </a:lstStyle>
          <a:p>
            <a:pPr>
              <a:defRPr/>
            </a:pPr>
            <a:endParaRPr lang="en-US"/>
          </a:p>
        </p:txBody>
      </p:sp>
      <p:sp>
        <p:nvSpPr>
          <p:cNvPr id="88068" name="Rectangle 4"/>
          <p:cNvSpPr>
            <a:spLocks noGrp="1" noChangeArrowheads="1"/>
          </p:cNvSpPr>
          <p:nvPr>
            <p:ph type="ftr" sz="quarter" idx="2"/>
          </p:nvPr>
        </p:nvSpPr>
        <p:spPr bwMode="auto">
          <a:xfrm>
            <a:off x="0" y="8253414"/>
            <a:ext cx="2773363"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6" tIns="43098" rIns="86196" bIns="43098" numCol="1" anchor="b" anchorCtr="0" compatLnSpc="1">
            <a:prstTxWarp prst="textNoShape">
              <a:avLst/>
            </a:prstTxWarp>
          </a:bodyPr>
          <a:lstStyle>
            <a:lvl1pPr defTabSz="862121">
              <a:defRPr sz="1200" baseline="0">
                <a:latin typeface="Arial" charset="0"/>
              </a:defRPr>
            </a:lvl1pPr>
          </a:lstStyle>
          <a:p>
            <a:pPr>
              <a:defRPr/>
            </a:pPr>
            <a:endParaRPr lang="en-US"/>
          </a:p>
        </p:txBody>
      </p:sp>
      <p:sp>
        <p:nvSpPr>
          <p:cNvPr id="88069" name="Rectangle 5"/>
          <p:cNvSpPr>
            <a:spLocks noGrp="1" noChangeArrowheads="1"/>
          </p:cNvSpPr>
          <p:nvPr>
            <p:ph type="sldNum" sz="quarter" idx="3"/>
          </p:nvPr>
        </p:nvSpPr>
        <p:spPr bwMode="auto">
          <a:xfrm>
            <a:off x="3627438" y="8253414"/>
            <a:ext cx="2773362"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6" tIns="43098" rIns="86196" bIns="43098" numCol="1" anchor="b" anchorCtr="0" compatLnSpc="1">
            <a:prstTxWarp prst="textNoShape">
              <a:avLst/>
            </a:prstTxWarp>
          </a:bodyPr>
          <a:lstStyle>
            <a:lvl1pPr algn="r" defTabSz="862121">
              <a:defRPr sz="1200" baseline="0">
                <a:latin typeface="Arial" charset="0"/>
              </a:defRPr>
            </a:lvl1pPr>
          </a:lstStyle>
          <a:p>
            <a:pPr>
              <a:defRPr/>
            </a:pPr>
            <a:fld id="{C52559BD-C56D-4DCB-AB89-5F21A984482D}" type="slidenum">
              <a:rPr lang="en-US"/>
              <a:pPr>
                <a:defRPr/>
              </a:pPr>
              <a:t>‹#›</a:t>
            </a:fld>
            <a:endParaRPr lang="en-US"/>
          </a:p>
        </p:txBody>
      </p:sp>
    </p:spTree>
    <p:extLst>
      <p:ext uri="{BB962C8B-B14F-4D97-AF65-F5344CB8AC3E}">
        <p14:creationId xmlns:p14="http://schemas.microsoft.com/office/powerpoint/2010/main" val="2449899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196" tIns="43098" rIns="86196" bIns="43098" numCol="1" anchor="t" anchorCtr="0" compatLnSpc="1">
            <a:prstTxWarp prst="textNoShape">
              <a:avLst/>
            </a:prstTxWarp>
          </a:bodyPr>
          <a:lstStyle>
            <a:lvl1pPr defTabSz="862121">
              <a:defRPr sz="1200" baseline="0">
                <a:solidFill>
                  <a:schemeClr val="tx1"/>
                </a:solidFill>
              </a:defRPr>
            </a:lvl1pPr>
          </a:lstStyle>
          <a:p>
            <a:pPr>
              <a:defRPr/>
            </a:pPr>
            <a:endParaRPr lang="en-US"/>
          </a:p>
        </p:txBody>
      </p:sp>
      <p:sp>
        <p:nvSpPr>
          <p:cNvPr id="8195" name="Rectangle 3"/>
          <p:cNvSpPr>
            <a:spLocks noGrp="1" noChangeArrowheads="1"/>
          </p:cNvSpPr>
          <p:nvPr>
            <p:ph type="dt" idx="1"/>
          </p:nvPr>
        </p:nvSpPr>
        <p:spPr bwMode="auto">
          <a:xfrm>
            <a:off x="3627438" y="0"/>
            <a:ext cx="2773362"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196" tIns="43098" rIns="86196" bIns="43098" numCol="1" anchor="t" anchorCtr="0" compatLnSpc="1">
            <a:prstTxWarp prst="textNoShape">
              <a:avLst/>
            </a:prstTxWarp>
          </a:bodyPr>
          <a:lstStyle>
            <a:lvl1pPr algn="r" defTabSz="862121">
              <a:defRPr sz="1200" baseline="0">
                <a:solidFill>
                  <a:schemeClr val="tx1"/>
                </a:solidFill>
              </a:defRPr>
            </a:lvl1pPr>
          </a:lstStyle>
          <a:p>
            <a:pPr>
              <a:defRPr/>
            </a:pPr>
            <a:endParaRPr lang="en-US"/>
          </a:p>
        </p:txBody>
      </p:sp>
      <p:sp>
        <p:nvSpPr>
          <p:cNvPr id="151556" name="Rectangle 4"/>
          <p:cNvSpPr>
            <a:spLocks noGrp="1" noRot="1" noChangeAspect="1" noChangeArrowheads="1" noTextEdit="1"/>
          </p:cNvSpPr>
          <p:nvPr>
            <p:ph type="sldImg" idx="2"/>
          </p:nvPr>
        </p:nvSpPr>
        <p:spPr bwMode="auto">
          <a:xfrm>
            <a:off x="1028700" y="652463"/>
            <a:ext cx="4343400" cy="32575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852489" y="4125913"/>
            <a:ext cx="4695825" cy="390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196" tIns="43098" rIns="86196" bIns="4309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253414"/>
            <a:ext cx="2773363"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196" tIns="43098" rIns="86196" bIns="43098" numCol="1" anchor="b" anchorCtr="0" compatLnSpc="1">
            <a:prstTxWarp prst="textNoShape">
              <a:avLst/>
            </a:prstTxWarp>
          </a:bodyPr>
          <a:lstStyle>
            <a:lvl1pPr defTabSz="862121">
              <a:defRPr sz="1200" baseline="0">
                <a:solidFill>
                  <a:schemeClr val="tx1"/>
                </a:solidFill>
              </a:defRPr>
            </a:lvl1pPr>
          </a:lstStyle>
          <a:p>
            <a:pPr>
              <a:defRPr/>
            </a:pPr>
            <a:endParaRPr lang="en-US"/>
          </a:p>
        </p:txBody>
      </p:sp>
      <p:sp>
        <p:nvSpPr>
          <p:cNvPr id="8199" name="Rectangle 7"/>
          <p:cNvSpPr>
            <a:spLocks noGrp="1" noChangeArrowheads="1"/>
          </p:cNvSpPr>
          <p:nvPr>
            <p:ph type="sldNum" sz="quarter" idx="5"/>
          </p:nvPr>
        </p:nvSpPr>
        <p:spPr bwMode="auto">
          <a:xfrm>
            <a:off x="3627438" y="8253414"/>
            <a:ext cx="2773362"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196" tIns="43098" rIns="86196" bIns="43098" numCol="1" anchor="b" anchorCtr="0" compatLnSpc="1">
            <a:prstTxWarp prst="textNoShape">
              <a:avLst/>
            </a:prstTxWarp>
          </a:bodyPr>
          <a:lstStyle>
            <a:lvl1pPr algn="r" defTabSz="862121">
              <a:defRPr sz="1200" baseline="0">
                <a:solidFill>
                  <a:schemeClr val="tx1"/>
                </a:solidFill>
              </a:defRPr>
            </a:lvl1pPr>
          </a:lstStyle>
          <a:p>
            <a:pPr>
              <a:defRPr/>
            </a:pPr>
            <a:fld id="{228153A2-42D4-4644-9D5E-6B1453C91823}" type="slidenum">
              <a:rPr lang="en-US"/>
              <a:pPr>
                <a:defRPr/>
              </a:pPr>
              <a:t>‹#›</a:t>
            </a:fld>
            <a:endParaRPr lang="en-US"/>
          </a:p>
        </p:txBody>
      </p:sp>
    </p:spTree>
    <p:extLst>
      <p:ext uri="{BB962C8B-B14F-4D97-AF65-F5344CB8AC3E}">
        <p14:creationId xmlns:p14="http://schemas.microsoft.com/office/powerpoint/2010/main" val="12511374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8153A2-42D4-4644-9D5E-6B1453C91823}" type="slidenum">
              <a:rPr lang="en-US" smtClean="0"/>
              <a:pPr>
                <a:defRPr/>
              </a:pPr>
              <a:t>1</a:t>
            </a:fld>
            <a:endParaRPr lang="en-US"/>
          </a:p>
        </p:txBody>
      </p:sp>
    </p:spTree>
    <p:extLst>
      <p:ext uri="{BB962C8B-B14F-4D97-AF65-F5344CB8AC3E}">
        <p14:creationId xmlns:p14="http://schemas.microsoft.com/office/powerpoint/2010/main" val="3769786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p:spPr>
        <p:txBody>
          <a:bodyPr/>
          <a:lstStyle/>
          <a:p>
            <a:endParaRPr lang="en-US" smtClean="0"/>
          </a:p>
        </p:txBody>
      </p:sp>
      <p:sp>
        <p:nvSpPr>
          <p:cNvPr id="152580" name="Slide Number Placeholder 3"/>
          <p:cNvSpPr>
            <a:spLocks noGrp="1"/>
          </p:cNvSpPr>
          <p:nvPr>
            <p:ph type="sldNum" sz="quarter" idx="5"/>
          </p:nvPr>
        </p:nvSpPr>
        <p:spPr>
          <a:noFill/>
        </p:spPr>
        <p:txBody>
          <a:bodyPr/>
          <a:lstStyle>
            <a:lvl1pPr defTabSz="861915">
              <a:defRPr sz="1400" baseline="-25000">
                <a:solidFill>
                  <a:schemeClr val="tx2"/>
                </a:solidFill>
                <a:latin typeface="Times New Roman" pitchFamily="18" charset="0"/>
              </a:defRPr>
            </a:lvl1pPr>
            <a:lvl2pPr marL="742866" indent="-285718" defTabSz="861915">
              <a:defRPr sz="1400" baseline="-25000">
                <a:solidFill>
                  <a:schemeClr val="tx2"/>
                </a:solidFill>
                <a:latin typeface="Times New Roman" pitchFamily="18" charset="0"/>
              </a:defRPr>
            </a:lvl2pPr>
            <a:lvl3pPr marL="1142870" indent="-228574" defTabSz="861915">
              <a:defRPr sz="1400" baseline="-25000">
                <a:solidFill>
                  <a:schemeClr val="tx2"/>
                </a:solidFill>
                <a:latin typeface="Times New Roman" pitchFamily="18" charset="0"/>
              </a:defRPr>
            </a:lvl3pPr>
            <a:lvl4pPr marL="1600018" indent="-228574" defTabSz="861915">
              <a:defRPr sz="1400" baseline="-25000">
                <a:solidFill>
                  <a:schemeClr val="tx2"/>
                </a:solidFill>
                <a:latin typeface="Times New Roman" pitchFamily="18" charset="0"/>
              </a:defRPr>
            </a:lvl4pPr>
            <a:lvl5pPr marL="2057166" indent="-228574" defTabSz="861915">
              <a:defRPr sz="1400" baseline="-25000">
                <a:solidFill>
                  <a:schemeClr val="tx2"/>
                </a:solidFill>
                <a:latin typeface="Times New Roman" pitchFamily="18" charset="0"/>
              </a:defRPr>
            </a:lvl5pPr>
            <a:lvl6pPr marL="2514314" indent="-228574" defTabSz="861915" eaLnBrk="0" fontAlgn="base" hangingPunct="0">
              <a:spcBef>
                <a:spcPct val="0"/>
              </a:spcBef>
              <a:spcAft>
                <a:spcPct val="0"/>
              </a:spcAft>
              <a:defRPr sz="1400" baseline="-25000">
                <a:solidFill>
                  <a:schemeClr val="tx2"/>
                </a:solidFill>
                <a:latin typeface="Times New Roman" pitchFamily="18" charset="0"/>
              </a:defRPr>
            </a:lvl6pPr>
            <a:lvl7pPr marL="2971462" indent="-228574" defTabSz="861915" eaLnBrk="0" fontAlgn="base" hangingPunct="0">
              <a:spcBef>
                <a:spcPct val="0"/>
              </a:spcBef>
              <a:spcAft>
                <a:spcPct val="0"/>
              </a:spcAft>
              <a:defRPr sz="1400" baseline="-25000">
                <a:solidFill>
                  <a:schemeClr val="tx2"/>
                </a:solidFill>
                <a:latin typeface="Times New Roman" pitchFamily="18" charset="0"/>
              </a:defRPr>
            </a:lvl7pPr>
            <a:lvl8pPr marL="3428610" indent="-228574" defTabSz="861915" eaLnBrk="0" fontAlgn="base" hangingPunct="0">
              <a:spcBef>
                <a:spcPct val="0"/>
              </a:spcBef>
              <a:spcAft>
                <a:spcPct val="0"/>
              </a:spcAft>
              <a:defRPr sz="1400" baseline="-25000">
                <a:solidFill>
                  <a:schemeClr val="tx2"/>
                </a:solidFill>
                <a:latin typeface="Times New Roman" pitchFamily="18" charset="0"/>
              </a:defRPr>
            </a:lvl8pPr>
            <a:lvl9pPr marL="3885757" indent="-228574" defTabSz="861915" eaLnBrk="0" fontAlgn="base" hangingPunct="0">
              <a:spcBef>
                <a:spcPct val="0"/>
              </a:spcBef>
              <a:spcAft>
                <a:spcPct val="0"/>
              </a:spcAft>
              <a:defRPr sz="1400" baseline="-25000">
                <a:solidFill>
                  <a:schemeClr val="tx2"/>
                </a:solidFill>
                <a:latin typeface="Times New Roman" pitchFamily="18" charset="0"/>
              </a:defRPr>
            </a:lvl9pPr>
          </a:lstStyle>
          <a:p>
            <a:fld id="{5AB48430-C7C1-4A06-A2FB-C1D11678400A}" type="slidenum">
              <a:rPr lang="en-US" sz="1200" baseline="0">
                <a:solidFill>
                  <a:schemeClr val="tx1"/>
                </a:solidFill>
              </a:rPr>
              <a:pPr/>
              <a:t>2</a:t>
            </a:fld>
            <a:endParaRPr lang="en-US" sz="1200" baseline="0">
              <a:solidFill>
                <a:schemeClr val="tx1"/>
              </a:solidFill>
            </a:endParaRPr>
          </a:p>
        </p:txBody>
      </p:sp>
    </p:spTree>
    <p:extLst>
      <p:ext uri="{BB962C8B-B14F-4D97-AF65-F5344CB8AC3E}">
        <p14:creationId xmlns:p14="http://schemas.microsoft.com/office/powerpoint/2010/main" val="247403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8153A2-42D4-4644-9D5E-6B1453C91823}" type="slidenum">
              <a:rPr lang="en-US" smtClean="0"/>
              <a:pPr>
                <a:defRPr/>
              </a:pPr>
              <a:t>84</a:t>
            </a:fld>
            <a:endParaRPr lang="en-US"/>
          </a:p>
        </p:txBody>
      </p:sp>
    </p:spTree>
    <p:extLst>
      <p:ext uri="{BB962C8B-B14F-4D97-AF65-F5344CB8AC3E}">
        <p14:creationId xmlns:p14="http://schemas.microsoft.com/office/powerpoint/2010/main" val="326524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28153A2-42D4-4644-9D5E-6B1453C91823}" type="slidenum">
              <a:rPr lang="en-US" smtClean="0"/>
              <a:pPr>
                <a:defRPr/>
              </a:pPr>
              <a:t>97</a:t>
            </a:fld>
            <a:endParaRPr lang="en-US"/>
          </a:p>
        </p:txBody>
      </p:sp>
    </p:spTree>
    <p:extLst>
      <p:ext uri="{BB962C8B-B14F-4D97-AF65-F5344CB8AC3E}">
        <p14:creationId xmlns:p14="http://schemas.microsoft.com/office/powerpoint/2010/main" val="257964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8153A2-42D4-4644-9D5E-6B1453C91823}" type="slidenum">
              <a:rPr lang="en-US" smtClean="0"/>
              <a:pPr>
                <a:defRPr/>
              </a:pPr>
              <a:t>113</a:t>
            </a:fld>
            <a:endParaRPr lang="en-US"/>
          </a:p>
        </p:txBody>
      </p:sp>
    </p:spTree>
    <p:extLst>
      <p:ext uri="{BB962C8B-B14F-4D97-AF65-F5344CB8AC3E}">
        <p14:creationId xmlns:p14="http://schemas.microsoft.com/office/powerpoint/2010/main" val="32682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8153A2-42D4-4644-9D5E-6B1453C91823}" type="slidenum">
              <a:rPr lang="en-US" smtClean="0"/>
              <a:pPr>
                <a:defRPr/>
              </a:pPr>
              <a:t>121</a:t>
            </a:fld>
            <a:endParaRPr lang="en-US"/>
          </a:p>
        </p:txBody>
      </p:sp>
    </p:spTree>
    <p:extLst>
      <p:ext uri="{BB962C8B-B14F-4D97-AF65-F5344CB8AC3E}">
        <p14:creationId xmlns:p14="http://schemas.microsoft.com/office/powerpoint/2010/main" val="296301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 name="Line 17"/>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22"/>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9" name="Picture 23" descr="Vanderbil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a:spLocks noChangeArrowheads="1"/>
          </p:cNvSpPr>
          <p:nvPr userDrawn="1"/>
        </p:nvSpPr>
        <p:spPr bwMode="auto">
          <a:xfrm>
            <a:off x="692150" y="1520825"/>
            <a:ext cx="77739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00" tIns="46000" rIns="92000" bIns="46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rPr>
              <a:t>EECE 4353 Image Processing</a:t>
            </a:r>
          </a:p>
        </p:txBody>
      </p:sp>
      <p:sp>
        <p:nvSpPr>
          <p:cNvPr id="27" name="Text Box 26"/>
          <p:cNvSpPr txBox="1">
            <a:spLocks noChangeArrowheads="1"/>
          </p:cNvSpPr>
          <p:nvPr userDrawn="1"/>
        </p:nvSpPr>
        <p:spPr bwMode="auto">
          <a:xfrm>
            <a:off x="1039813" y="2776538"/>
            <a:ext cx="7064375" cy="473075"/>
          </a:xfrm>
          <a:prstGeom prst="rect">
            <a:avLst/>
          </a:prstGeom>
          <a:solidFill>
            <a:schemeClr val="bg1"/>
          </a:solidFill>
          <a:ln>
            <a:noFill/>
          </a:ln>
          <a:effectLst/>
          <a:extLst/>
        </p:spPr>
        <p:txBody>
          <a:bodyPr lIns="91365" tIns="45683" rIns="91365" bIns="45683" anchor="ctr">
            <a:spAutoFit/>
          </a:bodyPr>
          <a:lstStyle>
            <a:lvl1pPr>
              <a:defRPr sz="1400">
                <a:solidFill>
                  <a:schemeClr val="tx2"/>
                </a:solidFill>
                <a:latin typeface="Times New Roman" pitchFamily="18" charset="0"/>
              </a:defRPr>
            </a:lvl1pPr>
            <a:lvl2pPr marL="742950" indent="-285750">
              <a:defRPr sz="1400">
                <a:solidFill>
                  <a:schemeClr val="tx2"/>
                </a:solidFill>
                <a:latin typeface="Times New Roman" pitchFamily="18" charset="0"/>
              </a:defRPr>
            </a:lvl2pPr>
            <a:lvl3pPr marL="1143000" indent="-228600">
              <a:defRPr sz="1400">
                <a:solidFill>
                  <a:schemeClr val="tx2"/>
                </a:solidFill>
                <a:latin typeface="Times New Roman" pitchFamily="18" charset="0"/>
              </a:defRPr>
            </a:lvl3pPr>
            <a:lvl4pPr marL="1600200" indent="-228600">
              <a:defRPr sz="1400">
                <a:solidFill>
                  <a:schemeClr val="tx2"/>
                </a:solidFill>
                <a:latin typeface="Times New Roman" pitchFamily="18" charset="0"/>
              </a:defRPr>
            </a:lvl4pPr>
            <a:lvl5pPr marL="2057400" indent="-228600">
              <a:defRPr sz="1400">
                <a:solidFill>
                  <a:schemeClr val="tx2"/>
                </a:solidFill>
                <a:latin typeface="Times New Roman" pitchFamily="18" charset="0"/>
              </a:defRPr>
            </a:lvl5pPr>
            <a:lvl6pPr marL="2514600" indent="-228600" eaLnBrk="0" fontAlgn="base" hangingPunct="0">
              <a:spcBef>
                <a:spcPct val="0"/>
              </a:spcBef>
              <a:spcAft>
                <a:spcPct val="0"/>
              </a:spcAft>
              <a:defRPr sz="1400">
                <a:solidFill>
                  <a:schemeClr val="tx2"/>
                </a:solidFill>
                <a:latin typeface="Times New Roman" pitchFamily="18" charset="0"/>
              </a:defRPr>
            </a:lvl6pPr>
            <a:lvl7pPr marL="2971800" indent="-228600" eaLnBrk="0" fontAlgn="base" hangingPunct="0">
              <a:spcBef>
                <a:spcPct val="0"/>
              </a:spcBef>
              <a:spcAft>
                <a:spcPct val="0"/>
              </a:spcAft>
              <a:defRPr sz="1400">
                <a:solidFill>
                  <a:schemeClr val="tx2"/>
                </a:solidFill>
                <a:latin typeface="Times New Roman" pitchFamily="18" charset="0"/>
              </a:defRPr>
            </a:lvl7pPr>
            <a:lvl8pPr marL="3429000" indent="-228600" eaLnBrk="0" fontAlgn="base" hangingPunct="0">
              <a:spcBef>
                <a:spcPct val="0"/>
              </a:spcBef>
              <a:spcAft>
                <a:spcPct val="0"/>
              </a:spcAft>
              <a:defRPr sz="1400">
                <a:solidFill>
                  <a:schemeClr val="tx2"/>
                </a:solidFill>
                <a:latin typeface="Times New Roman" pitchFamily="18" charset="0"/>
              </a:defRPr>
            </a:lvl8pPr>
            <a:lvl9pPr marL="3886200" indent="-228600" eaLnBrk="0" fontAlgn="base" hangingPunct="0">
              <a:spcBef>
                <a:spcPct val="0"/>
              </a:spcBef>
              <a:spcAft>
                <a:spcPct val="0"/>
              </a:spcAft>
              <a:defRPr sz="1400">
                <a:solidFill>
                  <a:schemeClr val="tx2"/>
                </a:solidFill>
                <a:latin typeface="Times New Roman" pitchFamily="18" charset="0"/>
              </a:defRPr>
            </a:lvl9pPr>
          </a:lstStyle>
          <a:p>
            <a:pPr algn="ctr">
              <a:defRPr/>
            </a:pPr>
            <a:r>
              <a:rPr lang="en-US" sz="2400" baseline="0" dirty="0" smtClean="0">
                <a:solidFill>
                  <a:srgbClr val="000000"/>
                </a:solidFill>
                <a:latin typeface="Arial" charset="0"/>
              </a:rPr>
              <a:t>Lecture Notes:</a:t>
            </a:r>
          </a:p>
        </p:txBody>
      </p:sp>
      <p:sp>
        <p:nvSpPr>
          <p:cNvPr id="29" name="Rectangle 25"/>
          <p:cNvSpPr>
            <a:spLocks noChangeArrowheads="1"/>
          </p:cNvSpPr>
          <p:nvPr userDrawn="1"/>
        </p:nvSpPr>
        <p:spPr bwMode="auto">
          <a:xfrm>
            <a:off x="1371600" y="3810000"/>
            <a:ext cx="6400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00" tIns="46000" rIns="92000" bIns="46000" anchor="ctr"/>
          <a:lstStyle/>
          <a:p>
            <a:pPr marL="0" marR="0" lvl="0" indent="0" algn="ctr" defTabSz="914400" eaLnBrk="1" fontAlgn="auto" latinLnBrk="0" hangingPunct="1">
              <a:lnSpc>
                <a:spcPct val="100000"/>
              </a:lnSpc>
              <a:spcBef>
                <a:spcPct val="20000"/>
              </a:spcBef>
              <a:spcAft>
                <a:spcPts val="0"/>
              </a:spcAft>
              <a:buClr>
                <a:srgbClr val="000000"/>
              </a:buClr>
              <a:buSzPct val="50000"/>
              <a:buFont typeface="Monotype Sorts" pitchFamily="2" charset="2"/>
              <a:buNone/>
              <a:tabLst/>
              <a:defRPr/>
            </a:pPr>
            <a:r>
              <a:rPr kumimoji="0" lang="en-US" sz="2400" b="0" i="0" u="none" strike="noStrike" kern="0" cap="none" spc="0" normalizeH="0" baseline="0" noProof="0" dirty="0" smtClean="0">
                <a:ln>
                  <a:noFill/>
                </a:ln>
                <a:solidFill>
                  <a:srgbClr val="000000"/>
                </a:solidFill>
                <a:effectLst/>
                <a:uLnTx/>
                <a:uFillTx/>
              </a:rPr>
              <a:t>Richard Alan Peters II</a:t>
            </a:r>
          </a:p>
          <a:p>
            <a:pPr marL="0" marR="0" lvl="0" indent="0" algn="ctr" defTabSz="914400" eaLnBrk="1" fontAlgn="auto" latinLnBrk="0" hangingPunct="1">
              <a:lnSpc>
                <a:spcPct val="100000"/>
              </a:lnSpc>
              <a:spcBef>
                <a:spcPct val="20000"/>
              </a:spcBef>
              <a:spcAft>
                <a:spcPts val="0"/>
              </a:spcAft>
              <a:buClr>
                <a:srgbClr val="000000"/>
              </a:buClr>
              <a:buSzPct val="50000"/>
              <a:buFont typeface="Monotype Sorts" pitchFamily="2" charset="2"/>
              <a:buNone/>
              <a:tabLst/>
              <a:defRPr/>
            </a:pPr>
            <a:r>
              <a:rPr kumimoji="0" lang="en-US" sz="2400" b="0" i="0" u="none" strike="noStrike" kern="0" cap="none" spc="0" normalizeH="0" baseline="0" noProof="0" dirty="0" smtClean="0">
                <a:ln>
                  <a:noFill/>
                </a:ln>
                <a:solidFill>
                  <a:srgbClr val="000000"/>
                </a:solidFill>
                <a:effectLst/>
                <a:uLnTx/>
                <a:uFillTx/>
              </a:rPr>
              <a:t>Department of Electrical Engineering and Computer Science</a:t>
            </a:r>
          </a:p>
          <a:p>
            <a:pPr marL="0" marR="0" lvl="0" indent="0" algn="ctr" defTabSz="914400" eaLnBrk="1" fontAlgn="auto" latinLnBrk="0" hangingPunct="1">
              <a:lnSpc>
                <a:spcPct val="100000"/>
              </a:lnSpc>
              <a:spcBef>
                <a:spcPct val="20000"/>
              </a:spcBef>
              <a:spcAft>
                <a:spcPts val="0"/>
              </a:spcAft>
              <a:buClr>
                <a:srgbClr val="000000"/>
              </a:buClr>
              <a:buSzPct val="50000"/>
              <a:buFont typeface="Monotype Sorts" pitchFamily="2" charset="2"/>
              <a:buNone/>
              <a:tabLst/>
              <a:defRPr/>
            </a:pPr>
            <a:r>
              <a:rPr kumimoji="0" lang="en-US" sz="2400" b="0" i="0" u="none" strike="noStrike" kern="0" cap="none" spc="0" normalizeH="0" baseline="0" noProof="0" dirty="0" smtClean="0">
                <a:ln>
                  <a:noFill/>
                </a:ln>
                <a:solidFill>
                  <a:srgbClr val="000000"/>
                </a:solidFill>
                <a:effectLst/>
                <a:uLnTx/>
                <a:uFillTx/>
              </a:rPr>
              <a:t>Fall Semester 2016</a:t>
            </a:r>
          </a:p>
        </p:txBody>
      </p:sp>
      <p:grpSp>
        <p:nvGrpSpPr>
          <p:cNvPr id="9" name="Group 1029"/>
          <p:cNvGrpSpPr>
            <a:grpSpLocks/>
          </p:cNvGrpSpPr>
          <p:nvPr userDrawn="1"/>
        </p:nvGrpSpPr>
        <p:grpSpPr bwMode="auto">
          <a:xfrm>
            <a:off x="533400" y="6369050"/>
            <a:ext cx="8305800" cy="336550"/>
            <a:chOff x="240" y="4012"/>
            <a:chExt cx="5232" cy="212"/>
          </a:xfrm>
        </p:grpSpPr>
        <p:sp>
          <p:nvSpPr>
            <p:cNvPr id="10" name="Text Box 1030"/>
            <p:cNvSpPr txBox="1">
              <a:spLocks noChangeArrowheads="1"/>
            </p:cNvSpPr>
            <p:nvPr/>
          </p:nvSpPr>
          <p:spPr bwMode="auto">
            <a:xfrm>
              <a:off x="672" y="4012"/>
              <a:ext cx="480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36600">
                <a:defRPr sz="1400" baseline="-25000">
                  <a:solidFill>
                    <a:schemeClr val="tx2"/>
                  </a:solidFill>
                  <a:latin typeface="Times New Roman" pitchFamily="18" charset="0"/>
                </a:defRPr>
              </a:lvl1pPr>
              <a:lvl2pPr marL="742950" indent="-285750" defTabSz="736600">
                <a:defRPr sz="1400" baseline="-25000">
                  <a:solidFill>
                    <a:schemeClr val="tx2"/>
                  </a:solidFill>
                  <a:latin typeface="Times New Roman" pitchFamily="18" charset="0"/>
                </a:defRPr>
              </a:lvl2pPr>
              <a:lvl3pPr marL="1143000" indent="-228600" defTabSz="736600">
                <a:defRPr sz="1400" baseline="-25000">
                  <a:solidFill>
                    <a:schemeClr val="tx2"/>
                  </a:solidFill>
                  <a:latin typeface="Times New Roman" pitchFamily="18" charset="0"/>
                </a:defRPr>
              </a:lvl3pPr>
              <a:lvl4pPr marL="1600200" indent="-228600" defTabSz="736600">
                <a:defRPr sz="1400" baseline="-25000">
                  <a:solidFill>
                    <a:schemeClr val="tx2"/>
                  </a:solidFill>
                  <a:latin typeface="Times New Roman" pitchFamily="18" charset="0"/>
                </a:defRPr>
              </a:lvl4pPr>
              <a:lvl5pPr marL="2057400" indent="-228600" defTabSz="736600">
                <a:defRPr sz="1400" baseline="-25000">
                  <a:solidFill>
                    <a:schemeClr val="tx2"/>
                  </a:solidFill>
                  <a:latin typeface="Times New Roman" pitchFamily="18" charset="0"/>
                </a:defRPr>
              </a:lvl5pPr>
              <a:lvl6pPr marL="2514600" indent="-228600" defTabSz="736600" eaLnBrk="0" fontAlgn="base" hangingPunct="0">
                <a:spcBef>
                  <a:spcPct val="0"/>
                </a:spcBef>
                <a:spcAft>
                  <a:spcPct val="0"/>
                </a:spcAft>
                <a:defRPr sz="1400" baseline="-25000">
                  <a:solidFill>
                    <a:schemeClr val="tx2"/>
                  </a:solidFill>
                  <a:latin typeface="Times New Roman" pitchFamily="18" charset="0"/>
                </a:defRPr>
              </a:lvl6pPr>
              <a:lvl7pPr marL="2971800" indent="-228600" defTabSz="736600" eaLnBrk="0" fontAlgn="base" hangingPunct="0">
                <a:spcBef>
                  <a:spcPct val="0"/>
                </a:spcBef>
                <a:spcAft>
                  <a:spcPct val="0"/>
                </a:spcAft>
                <a:defRPr sz="1400" baseline="-25000">
                  <a:solidFill>
                    <a:schemeClr val="tx2"/>
                  </a:solidFill>
                  <a:latin typeface="Times New Roman" pitchFamily="18" charset="0"/>
                </a:defRPr>
              </a:lvl7pPr>
              <a:lvl8pPr marL="3429000" indent="-228600" defTabSz="736600" eaLnBrk="0" fontAlgn="base" hangingPunct="0">
                <a:spcBef>
                  <a:spcPct val="0"/>
                </a:spcBef>
                <a:spcAft>
                  <a:spcPct val="0"/>
                </a:spcAft>
                <a:defRPr sz="1400" baseline="-25000">
                  <a:solidFill>
                    <a:schemeClr val="tx2"/>
                  </a:solidFill>
                  <a:latin typeface="Times New Roman" pitchFamily="18" charset="0"/>
                </a:defRPr>
              </a:lvl8pPr>
              <a:lvl9pPr marL="3886200" indent="-228600" defTabSz="736600" eaLnBrk="0" fontAlgn="base" hangingPunct="0">
                <a:spcBef>
                  <a:spcPct val="0"/>
                </a:spcBef>
                <a:spcAft>
                  <a:spcPct val="0"/>
                </a:spcAft>
                <a:defRPr sz="1400" baseline="-25000">
                  <a:solidFill>
                    <a:schemeClr val="tx2"/>
                  </a:solidFill>
                  <a:latin typeface="Times New Roman" pitchFamily="18" charset="0"/>
                </a:defRPr>
              </a:lvl9pPr>
            </a:lstStyle>
            <a:p>
              <a:pPr>
                <a:defRPr/>
              </a:pPr>
              <a:r>
                <a:rPr lang="en-US" sz="800" baseline="0" dirty="0" smtClean="0"/>
                <a:t>This work is licensed under the Creative Commons Attribution-Noncommercial 2.5 License.  To view a copy of this license, visit http://creativecommons.org/licenses/by-nc/2.5/ or send a letter to Creative Commons, 543 Howard Street, 5th Floor, San Francisco, California, 94105, USA.</a:t>
              </a:r>
            </a:p>
          </p:txBody>
        </p:sp>
        <p:pic>
          <p:nvPicPr>
            <p:cNvPr id="11" name="Picture 1031" descr="cc"/>
            <p:cNvPicPr>
              <a:picLocks noChangeAspect="1" noChangeArrowheads="1"/>
            </p:cNvPicPr>
            <p:nvPr/>
          </p:nvPicPr>
          <p:blipFill>
            <a:blip r:embed="rId3" cstate="print">
              <a:extLst>
                <a:ext uri="{28A0092B-C50C-407E-A947-70E740481C1C}">
                  <a14:useLocalDpi xmlns:a14="http://schemas.microsoft.com/office/drawing/2010/main" val="0"/>
                </a:ext>
              </a:extLst>
            </a:blip>
            <a:srcRect t="35928" b="28743"/>
            <a:stretch>
              <a:fillRect/>
            </a:stretch>
          </p:blipFill>
          <p:spPr bwMode="auto">
            <a:xfrm>
              <a:off x="240" y="4052"/>
              <a:ext cx="4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extLst>
      <p:ext uri="{BB962C8B-B14F-4D97-AF65-F5344CB8AC3E}">
        <p14:creationId xmlns:p14="http://schemas.microsoft.com/office/powerpoint/2010/main" val="389904791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72390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1000" y="1828800"/>
            <a:ext cx="8382000" cy="4267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t" anchorCtr="0"/>
          <a:lstStyle>
            <a:lvl1pPr algn="l">
              <a:defRPr sz="1800">
                <a:solidFill>
                  <a:schemeClr val="tx1"/>
                </a:solidFill>
              </a:defRPr>
            </a:lvl1pPr>
          </a:lstStyle>
          <a:p>
            <a:pPr>
              <a:defRPr/>
            </a:pPr>
            <a:r>
              <a:rPr lang="en-US" smtClean="0"/>
              <a:t>29 September 2016</a:t>
            </a:r>
            <a:endParaRPr lang="en-US" dirty="0"/>
          </a:p>
        </p:txBody>
      </p:sp>
      <p:sp>
        <p:nvSpPr>
          <p:cNvPr id="8"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t" anchorCtr="0"/>
          <a:lstStyle>
            <a:lvl1pPr algn="ctr">
              <a:defRPr sz="1800">
                <a:solidFill>
                  <a:schemeClr val="tx1"/>
                </a:solidFill>
              </a:defRPr>
            </a:lvl1pPr>
          </a:lstStyle>
          <a:p>
            <a:pPr>
              <a:defRPr/>
            </a:pPr>
            <a:r>
              <a:rPr lang="en-US" smtClean="0"/>
              <a:t>1999-2016 by Richard Alan Peters II</a:t>
            </a:r>
            <a:endParaRPr lang="en-US"/>
          </a:p>
        </p:txBody>
      </p:sp>
      <p:sp>
        <p:nvSpPr>
          <p:cNvPr id="9"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t" anchorCtr="0"/>
          <a:lstStyle>
            <a:lvl1pPr algn="r">
              <a:defRPr sz="1800">
                <a:solidFill>
                  <a:schemeClr val="tx1"/>
                </a:solidFill>
              </a:defRPr>
            </a:lvl1pPr>
          </a:lstStyle>
          <a:p>
            <a:pPr>
              <a:defRPr/>
            </a:pPr>
            <a:fld id="{7EF824AD-8B05-4CCF-B6F3-2B47DF70A698}" type="slidenum">
              <a:rPr lang="en-US" smtClean="0"/>
              <a:pPr>
                <a:defRPr/>
              </a:pPr>
              <a:t>‹#›</a:t>
            </a:fld>
            <a:endParaRPr lang="en-US" dirty="0"/>
          </a:p>
        </p:txBody>
      </p:sp>
    </p:spTree>
    <p:extLst>
      <p:ext uri="{BB962C8B-B14F-4D97-AF65-F5344CB8AC3E}">
        <p14:creationId xmlns:p14="http://schemas.microsoft.com/office/powerpoint/2010/main" val="8699322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t" anchorCtr="0"/>
          <a:lstStyle>
            <a:lvl1pPr algn="ctr">
              <a:defRPr sz="1800">
                <a:solidFill>
                  <a:schemeClr val="tx1"/>
                </a:solidFill>
              </a:defRPr>
            </a:lvl1pPr>
          </a:lstStyle>
          <a:p>
            <a:pPr>
              <a:defRPr/>
            </a:pPr>
            <a:r>
              <a:rPr lang="en-US" smtClean="0"/>
              <a:t>1999-2016 by Richard Alan Peters II</a:t>
            </a:r>
            <a:endParaRPr lang="en-US" dirty="0"/>
          </a:p>
        </p:txBody>
      </p:sp>
      <p:sp>
        <p:nvSpPr>
          <p:cNvPr id="2" name="Title 1"/>
          <p:cNvSpPr>
            <a:spLocks noGrp="1"/>
          </p:cNvSpPr>
          <p:nvPr>
            <p:ph type="title"/>
          </p:nvPr>
        </p:nvSpPr>
        <p:spPr>
          <a:xfrm>
            <a:off x="381000" y="914400"/>
            <a:ext cx="8382000" cy="723900"/>
          </a:xfrm>
          <a:prstGeom prst="rect">
            <a:avLst/>
          </a:prstGeom>
        </p:spPr>
        <p:txBody>
          <a:bodyPr/>
          <a:lstStyle/>
          <a:p>
            <a:r>
              <a:rPr lang="en-US" smtClean="0"/>
              <a:t>Click to edit Master title style</a:t>
            </a:r>
            <a:endParaRPr lang="en-US"/>
          </a:p>
        </p:txBody>
      </p:sp>
      <p:sp>
        <p:nvSpPr>
          <p:cNvPr id="6"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t" anchorCtr="0"/>
          <a:lstStyle>
            <a:lvl1pPr algn="l">
              <a:defRPr sz="1800">
                <a:solidFill>
                  <a:schemeClr val="tx1"/>
                </a:solidFill>
              </a:defRPr>
            </a:lvl1pPr>
          </a:lstStyle>
          <a:p>
            <a:pPr>
              <a:defRPr/>
            </a:pPr>
            <a:r>
              <a:rPr lang="en-US" smtClean="0"/>
              <a:t>29 September 2016</a:t>
            </a:r>
            <a:endParaRPr lang="en-US" dirty="0"/>
          </a:p>
        </p:txBody>
      </p:sp>
      <p:sp>
        <p:nvSpPr>
          <p:cNvPr id="8"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t" anchorCtr="0"/>
          <a:lstStyle>
            <a:lvl1pPr algn="r">
              <a:defRPr sz="1800">
                <a:solidFill>
                  <a:schemeClr val="tx1"/>
                </a:solidFill>
              </a:defRPr>
            </a:lvl1pPr>
          </a:lstStyle>
          <a:p>
            <a:pPr>
              <a:defRPr/>
            </a:pPr>
            <a:fld id="{7EF824AD-8B05-4CCF-B6F3-2B47DF70A698}" type="slidenum">
              <a:rPr lang="en-US" smtClean="0"/>
              <a:pPr>
                <a:defRPr/>
              </a:pPr>
              <a:t>‹#›</a:t>
            </a:fld>
            <a:endParaRPr lang="en-US" dirty="0"/>
          </a:p>
        </p:txBody>
      </p:sp>
    </p:spTree>
    <p:extLst>
      <p:ext uri="{BB962C8B-B14F-4D97-AF65-F5344CB8AC3E}">
        <p14:creationId xmlns:p14="http://schemas.microsoft.com/office/powerpoint/2010/main" val="22567309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7239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2057400"/>
            <a:ext cx="3810000" cy="4038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724400" y="2057400"/>
            <a:ext cx="3810000" cy="4038600"/>
          </a:xfrm>
          <a:prstGeom prst="rect">
            <a:avLst/>
          </a:prstGeom>
        </p:spPr>
        <p:txBody>
          <a:bodyPr/>
          <a:lstStyle/>
          <a:p>
            <a:pPr lvl="0"/>
            <a:r>
              <a:rPr lang="en-US" noProof="0" smtClean="0"/>
              <a:t>Click icon to add clip art</a:t>
            </a:r>
          </a:p>
        </p:txBody>
      </p:sp>
      <p:sp>
        <p:nvSpPr>
          <p:cNvPr id="8" name="Date Placeholder 1"/>
          <p:cNvSpPr>
            <a:spLocks noGrp="1"/>
          </p:cNvSpPr>
          <p:nvPr>
            <p:ph type="dt" sz="half" idx="10"/>
          </p:nvPr>
        </p:nvSpPr>
        <p:spPr>
          <a:xfrm>
            <a:off x="457200" y="6356350"/>
            <a:ext cx="2133600" cy="365125"/>
          </a:xfrm>
          <a:prstGeom prst="rect">
            <a:avLst/>
          </a:prstGeom>
        </p:spPr>
        <p:txBody>
          <a:bodyPr vert="horz" lIns="91440" tIns="45720" rIns="91440" bIns="45720" rtlCol="0" anchor="t" anchorCtr="0"/>
          <a:lstStyle>
            <a:lvl1pPr algn="l">
              <a:defRPr sz="1800">
                <a:solidFill>
                  <a:schemeClr val="tx1"/>
                </a:solidFill>
              </a:defRPr>
            </a:lvl1pPr>
          </a:lstStyle>
          <a:p>
            <a:pPr>
              <a:defRPr/>
            </a:pPr>
            <a:r>
              <a:rPr lang="en-US" smtClean="0"/>
              <a:t>29 September 2016</a:t>
            </a:r>
            <a:endParaRPr lang="en-US" dirty="0"/>
          </a:p>
        </p:txBody>
      </p:sp>
      <p:sp>
        <p:nvSpPr>
          <p:cNvPr id="9"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t" anchorCtr="0"/>
          <a:lstStyle>
            <a:lvl1pPr algn="ctr">
              <a:defRPr sz="1800">
                <a:solidFill>
                  <a:schemeClr val="tx1"/>
                </a:solidFill>
              </a:defRPr>
            </a:lvl1pPr>
          </a:lstStyle>
          <a:p>
            <a:pPr>
              <a:defRPr/>
            </a:pPr>
            <a:r>
              <a:rPr lang="en-US" smtClean="0"/>
              <a:t>1999-2016 by Richard Alan Peters II</a:t>
            </a:r>
            <a:endParaRPr lang="en-US" dirty="0"/>
          </a:p>
        </p:txBody>
      </p:sp>
      <p:sp>
        <p:nvSpPr>
          <p:cNvPr id="10"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t" anchorCtr="0"/>
          <a:lstStyle>
            <a:lvl1pPr algn="r">
              <a:defRPr sz="1800">
                <a:solidFill>
                  <a:schemeClr val="tx1"/>
                </a:solidFill>
              </a:defRPr>
            </a:lvl1pPr>
          </a:lstStyle>
          <a:p>
            <a:pPr>
              <a:defRPr/>
            </a:pPr>
            <a:fld id="{7EF824AD-8B05-4CCF-B6F3-2B47DF70A698}" type="slidenum">
              <a:rPr lang="en-US" smtClean="0"/>
              <a:pPr>
                <a:defRPr/>
              </a:pPr>
              <a:t>‹#›</a:t>
            </a:fld>
            <a:endParaRPr lang="en-US" dirty="0"/>
          </a:p>
        </p:txBody>
      </p:sp>
    </p:spTree>
    <p:extLst>
      <p:ext uri="{BB962C8B-B14F-4D97-AF65-F5344CB8AC3E}">
        <p14:creationId xmlns:p14="http://schemas.microsoft.com/office/powerpoint/2010/main" val="1487594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p:cNvSpPr>
            <a:spLocks noGrp="1" noChangeArrowheads="1"/>
          </p:cNvSpPr>
          <p:nvPr>
            <p:ph type="title"/>
          </p:nvPr>
        </p:nvSpPr>
        <p:spPr bwMode="auto">
          <a:xfrm>
            <a:off x="381000" y="916057"/>
            <a:ext cx="83820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15" name="Rectangle 17"/>
          <p:cNvSpPr>
            <a:spLocks noGrp="1" noChangeArrowheads="1"/>
          </p:cNvSpPr>
          <p:nvPr>
            <p:ph type="body" idx="1"/>
          </p:nvPr>
        </p:nvSpPr>
        <p:spPr bwMode="auto">
          <a:xfrm>
            <a:off x="381000" y="1924877"/>
            <a:ext cx="8382000" cy="420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 name="Line 20"/>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24"/>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8" name="Picture 25" descr="Vanderbilt"/>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t" anchorCtr="0"/>
          <a:lstStyle>
            <a:lvl1pPr algn="l">
              <a:defRPr sz="1800">
                <a:solidFill>
                  <a:schemeClr val="tx1"/>
                </a:solidFill>
              </a:defRPr>
            </a:lvl1pPr>
          </a:lstStyle>
          <a:p>
            <a:pPr>
              <a:defRPr/>
            </a:pPr>
            <a:r>
              <a:rPr lang="en-US" smtClean="0"/>
              <a:t>29 September 2016</a:t>
            </a:r>
            <a:endParaRPr lang="en-US" dirty="0"/>
          </a:p>
        </p:txBody>
      </p:sp>
      <p:sp>
        <p:nvSpPr>
          <p:cNvPr id="21"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t" anchorCtr="0"/>
          <a:lstStyle>
            <a:lvl1pPr algn="ctr">
              <a:defRPr sz="1800">
                <a:solidFill>
                  <a:schemeClr val="tx1"/>
                </a:solidFill>
              </a:defRPr>
            </a:lvl1pPr>
          </a:lstStyle>
          <a:p>
            <a:pPr>
              <a:defRPr/>
            </a:pPr>
            <a:r>
              <a:rPr lang="en-US" smtClean="0"/>
              <a:t>1999-2016 by Richard Alan Peters II</a:t>
            </a:r>
            <a:endParaRPr lang="en-US" dirty="0"/>
          </a:p>
        </p:txBody>
      </p:sp>
      <p:sp>
        <p:nvSpPr>
          <p:cNvPr id="22"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t" anchorCtr="0"/>
          <a:lstStyle>
            <a:lvl1pPr algn="r">
              <a:defRPr sz="1800">
                <a:solidFill>
                  <a:schemeClr val="tx1"/>
                </a:solidFill>
              </a:defRPr>
            </a:lvl1pPr>
          </a:lstStyle>
          <a:p>
            <a:pPr>
              <a:defRPr/>
            </a:pPr>
            <a:fld id="{7EF824AD-8B05-4CCF-B6F3-2B47DF70A698}" type="slidenum">
              <a:rPr lang="en-US" smtClean="0"/>
              <a:pPr>
                <a:defRPr/>
              </a:pPr>
              <a:t>‹#›</a:t>
            </a:fld>
            <a:endParaRPr lang="en-US" dirty="0"/>
          </a:p>
        </p:txBody>
      </p:sp>
      <p:pic>
        <p:nvPicPr>
          <p:cNvPr id="19" name="Picture 27"/>
          <p:cNvPicPr>
            <a:picLocks noChangeAspect="1" noChangeArrowheads="1"/>
          </p:cNvPicPr>
          <p:nvPr userDrawn="1"/>
        </p:nvPicPr>
        <p:blipFill>
          <a:blip r:embed="rId7">
            <a:extLst>
              <a:ext uri="{28A0092B-C50C-407E-A947-70E740481C1C}">
                <a14:useLocalDpi xmlns:a14="http://schemas.microsoft.com/office/drawing/2010/main" val="0"/>
              </a:ext>
            </a:extLst>
          </a:blip>
          <a:stretch>
            <a:fillRect/>
          </a:stretch>
        </p:blipFill>
        <p:spPr bwMode="auto">
          <a:xfrm>
            <a:off x="3192463" y="6436581"/>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Lst>
  <p:timing>
    <p:tnLst>
      <p:par>
        <p:cTn id="1" dur="indefinite" restart="never" nodeType="tmRoot"/>
      </p:par>
    </p:tnLst>
  </p:timing>
  <p:hf hdr="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Times New Roman" pitchFamily="18" charset="0"/>
        </a:defRPr>
      </a:lvl2pPr>
      <a:lvl3pPr algn="l" rtl="0" eaLnBrk="1" fontAlgn="base" hangingPunct="1">
        <a:spcBef>
          <a:spcPct val="0"/>
        </a:spcBef>
        <a:spcAft>
          <a:spcPct val="0"/>
        </a:spcAft>
        <a:defRPr sz="3600">
          <a:solidFill>
            <a:schemeClr val="tx2"/>
          </a:solidFill>
          <a:latin typeface="Times New Roman" pitchFamily="18" charset="0"/>
        </a:defRPr>
      </a:lvl3pPr>
      <a:lvl4pPr algn="l" rtl="0" eaLnBrk="1" fontAlgn="base" hangingPunct="1">
        <a:spcBef>
          <a:spcPct val="0"/>
        </a:spcBef>
        <a:spcAft>
          <a:spcPct val="0"/>
        </a:spcAft>
        <a:defRPr sz="3600">
          <a:solidFill>
            <a:schemeClr val="tx2"/>
          </a:solidFill>
          <a:latin typeface="Times New Roman" pitchFamily="18" charset="0"/>
        </a:defRPr>
      </a:lvl4pPr>
      <a:lvl5pPr algn="l" rtl="0" eaLnBrk="1" fontAlgn="base" hangingPunct="1">
        <a:spcBef>
          <a:spcPct val="0"/>
        </a:spcBef>
        <a:spcAft>
          <a:spcPct val="0"/>
        </a:spcAft>
        <a:defRPr sz="3600">
          <a:solidFill>
            <a:schemeClr val="tx2"/>
          </a:solidFill>
          <a:latin typeface="Times New Roman" pitchFamily="18" charset="0"/>
        </a:defRPr>
      </a:lvl5pPr>
      <a:lvl6pPr marL="457200" algn="l" rtl="0" eaLnBrk="1" fontAlgn="base" hangingPunct="1">
        <a:spcBef>
          <a:spcPct val="0"/>
        </a:spcBef>
        <a:spcAft>
          <a:spcPct val="0"/>
        </a:spcAft>
        <a:defRPr sz="3600">
          <a:solidFill>
            <a:schemeClr val="tx2"/>
          </a:solidFill>
          <a:latin typeface="Times New Roman" pitchFamily="18" charset="0"/>
        </a:defRPr>
      </a:lvl6pPr>
      <a:lvl7pPr marL="914400" algn="l" rtl="0" eaLnBrk="1" fontAlgn="base" hangingPunct="1">
        <a:spcBef>
          <a:spcPct val="0"/>
        </a:spcBef>
        <a:spcAft>
          <a:spcPct val="0"/>
        </a:spcAft>
        <a:defRPr sz="3600">
          <a:solidFill>
            <a:schemeClr val="tx2"/>
          </a:solidFill>
          <a:latin typeface="Times New Roman" pitchFamily="18" charset="0"/>
        </a:defRPr>
      </a:lvl7pPr>
      <a:lvl8pPr marL="1371600" algn="l" rtl="0" eaLnBrk="1" fontAlgn="base" hangingPunct="1">
        <a:spcBef>
          <a:spcPct val="0"/>
        </a:spcBef>
        <a:spcAft>
          <a:spcPct val="0"/>
        </a:spcAft>
        <a:defRPr sz="3600">
          <a:solidFill>
            <a:schemeClr val="tx2"/>
          </a:solidFill>
          <a:latin typeface="Times New Roman" pitchFamily="18" charset="0"/>
        </a:defRPr>
      </a:lvl8pPr>
      <a:lvl9pPr marL="1828800" algn="l" rtl="0" eaLnBrk="1" fontAlgn="base" hangingPunct="1">
        <a:spcBef>
          <a:spcPct val="0"/>
        </a:spcBef>
        <a:spcAft>
          <a:spcPct val="0"/>
        </a:spcAft>
        <a:defRPr sz="36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Times New Roman" panose="02020603050405020304" pitchFamily="18" charset="0"/>
        </a:defRPr>
      </a:lvl1pPr>
      <a:lvl2pPr marL="742950" indent="-285750" algn="l" rtl="0" eaLnBrk="1" fontAlgn="base" hangingPunct="1">
        <a:spcBef>
          <a:spcPct val="20000"/>
        </a:spcBef>
        <a:spcAft>
          <a:spcPct val="0"/>
        </a:spcAft>
        <a:buClr>
          <a:schemeClr val="tx1"/>
        </a:buClr>
        <a:buSzPct val="75000"/>
        <a:buChar char="–"/>
        <a:defRPr sz="2400">
          <a:solidFill>
            <a:schemeClr val="tx1"/>
          </a:solidFill>
          <a:latin typeface="Calibri" panose="020F0502020204030204" pitchFamily="34" charset="0"/>
          <a:cs typeface="Times New Roman" panose="02020603050405020304" pitchFamily="18" charset="0"/>
        </a:defRPr>
      </a:lvl2pPr>
      <a:lvl3pPr marL="1143000" indent="-228600" algn="l" rtl="0" eaLnBrk="1" fontAlgn="base" hangingPunct="1">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cs typeface="Times New Roman" panose="02020603050405020304" pitchFamily="18" charset="0"/>
        </a:defRPr>
      </a:lvl3pPr>
      <a:lvl4pPr marL="1600200" indent="-228600" algn="l" rtl="0" eaLnBrk="1" fontAlgn="base" hangingPunct="1">
        <a:spcBef>
          <a:spcPct val="20000"/>
        </a:spcBef>
        <a:spcAft>
          <a:spcPct val="0"/>
        </a:spcAft>
        <a:buClr>
          <a:schemeClr val="tx1"/>
        </a:buClr>
        <a:buSzPct val="75000"/>
        <a:buChar char="–"/>
        <a:defRPr>
          <a:solidFill>
            <a:schemeClr val="tx1"/>
          </a:solidFill>
          <a:latin typeface="Calibri" panose="020F0502020204030204" pitchFamily="34" charset="0"/>
          <a:cs typeface="Times New Roman" panose="02020603050405020304" pitchFamily="18" charset="0"/>
        </a:defRPr>
      </a:lvl4pPr>
      <a:lvl5pPr marL="2057400" indent="-228600" algn="l" rtl="0" eaLnBrk="1" fontAlgn="base" hangingPunct="1">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cs typeface="Times New Roman" panose="02020603050405020304" pitchFamily="18" charset="0"/>
        </a:defRPr>
      </a:lvl5pPr>
      <a:lvl6pPr marL="2514600" indent="-228600" algn="l" rtl="0" eaLnBrk="1" fontAlgn="base" hangingPunct="1">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1" fontAlgn="base" hangingPunct="1">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1" fontAlgn="base" hangingPunct="1">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1" fontAlgn="base" hangingPunct="1">
        <a:spcBef>
          <a:spcPct val="20000"/>
        </a:spcBef>
        <a:spcAft>
          <a:spcPct val="0"/>
        </a:spcAft>
        <a:buClr>
          <a:schemeClr val="tx1"/>
        </a:buClr>
        <a:buSzPct val="50000"/>
        <a:buFont typeface="Monotype Sorts" pitchFamily="2" charset="2"/>
        <a:buChar char="l"/>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01.xml.rels><?xml version="1.0" encoding="UTF-8" standalone="yes"?>
<Relationships xmlns="http://schemas.openxmlformats.org/package/2006/relationships"><Relationship Id="rId3" Type="http://schemas.openxmlformats.org/officeDocument/2006/relationships/slide" Target="slide111.xml"/><Relationship Id="rId2" Type="http://schemas.openxmlformats.org/officeDocument/2006/relationships/hyperlink" Target="http://en.wikipedia.org/wiki/HSL_and_HSV"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slide" Target="slide111.xml"/><Relationship Id="rId2" Type="http://schemas.openxmlformats.org/officeDocument/2006/relationships/hyperlink" Target="http://en.wikipedia.org/wiki/HSL_and_HSV"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201.png"/><Relationship Id="rId1" Type="http://schemas.openxmlformats.org/officeDocument/2006/relationships/slideLayout" Target="../slideLayouts/slideLayout3.xml"/><Relationship Id="rId4" Type="http://schemas.openxmlformats.org/officeDocument/2006/relationships/image" Target="../media/image202.jpg"/></Relationships>
</file>

<file path=ppt/slides/_rels/slide10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3.xml"/><Relationship Id="rId1" Type="http://schemas.openxmlformats.org/officeDocument/2006/relationships/vmlDrawing" Target="../drawings/vmlDrawing23.vml"/><Relationship Id="rId6" Type="http://schemas.openxmlformats.org/officeDocument/2006/relationships/image" Target="../media/image203.wmf"/><Relationship Id="rId5" Type="http://schemas.openxmlformats.org/officeDocument/2006/relationships/oleObject" Target="../embeddings/oleObject65.bin"/><Relationship Id="rId4" Type="http://schemas.openxmlformats.org/officeDocument/2006/relationships/hyperlink" Target="http://en.wikipedia.org/wiki/HSL_and_HSV"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3.xml"/><Relationship Id="rId1" Type="http://schemas.openxmlformats.org/officeDocument/2006/relationships/vmlDrawing" Target="../drawings/vmlDrawing24.vml"/><Relationship Id="rId6" Type="http://schemas.openxmlformats.org/officeDocument/2006/relationships/image" Target="../media/image206.wmf"/><Relationship Id="rId11" Type="http://schemas.openxmlformats.org/officeDocument/2006/relationships/slide" Target="slide110.xml"/><Relationship Id="rId5" Type="http://schemas.openxmlformats.org/officeDocument/2006/relationships/oleObject" Target="../embeddings/oleObject67.bin"/><Relationship Id="rId10" Type="http://schemas.openxmlformats.org/officeDocument/2006/relationships/image" Target="../media/image208.wmf"/><Relationship Id="rId4" Type="http://schemas.openxmlformats.org/officeDocument/2006/relationships/image" Target="../media/image205.wmf"/><Relationship Id="rId9" Type="http://schemas.openxmlformats.org/officeDocument/2006/relationships/oleObject" Target="../embeddings/oleObject69.bin"/></Relationships>
</file>

<file path=ppt/slides/_rels/slide107.x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image" Target="../media/image206.wmf"/><Relationship Id="rId5" Type="http://schemas.openxmlformats.org/officeDocument/2006/relationships/oleObject" Target="../embeddings/oleObject71.bin"/><Relationship Id="rId10" Type="http://schemas.openxmlformats.org/officeDocument/2006/relationships/image" Target="../media/image208.wmf"/><Relationship Id="rId4" Type="http://schemas.openxmlformats.org/officeDocument/2006/relationships/image" Target="../media/image205.wmf"/><Relationship Id="rId9" Type="http://schemas.openxmlformats.org/officeDocument/2006/relationships/oleObject" Target="../embeddings/oleObject73.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213.wmf"/><Relationship Id="rId3" Type="http://schemas.openxmlformats.org/officeDocument/2006/relationships/image" Target="../media/image215.png"/><Relationship Id="rId7" Type="http://schemas.openxmlformats.org/officeDocument/2006/relationships/image" Target="../media/image210.wmf"/><Relationship Id="rId12" Type="http://schemas.openxmlformats.org/officeDocument/2006/relationships/oleObject" Target="../embeddings/oleObject78.bin"/><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oleObject" Target="../embeddings/oleObject75.bin"/><Relationship Id="rId11" Type="http://schemas.openxmlformats.org/officeDocument/2006/relationships/image" Target="../media/image212.wmf"/><Relationship Id="rId5" Type="http://schemas.openxmlformats.org/officeDocument/2006/relationships/image" Target="../media/image209.wmf"/><Relationship Id="rId15" Type="http://schemas.openxmlformats.org/officeDocument/2006/relationships/image" Target="../media/image214.wmf"/><Relationship Id="rId10" Type="http://schemas.openxmlformats.org/officeDocument/2006/relationships/oleObject" Target="../embeddings/oleObject77.bin"/><Relationship Id="rId4" Type="http://schemas.openxmlformats.org/officeDocument/2006/relationships/oleObject" Target="../embeddings/oleObject74.bin"/><Relationship Id="rId9" Type="http://schemas.openxmlformats.org/officeDocument/2006/relationships/image" Target="../media/image211.wmf"/><Relationship Id="rId14" Type="http://schemas.openxmlformats.org/officeDocument/2006/relationships/oleObject" Target="../embeddings/oleObject79.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image" Target="../media/image213.wmf"/><Relationship Id="rId3" Type="http://schemas.openxmlformats.org/officeDocument/2006/relationships/image" Target="../media/image215.png"/><Relationship Id="rId7" Type="http://schemas.openxmlformats.org/officeDocument/2006/relationships/image" Target="../media/image210.wmf"/><Relationship Id="rId12" Type="http://schemas.openxmlformats.org/officeDocument/2006/relationships/oleObject" Target="../embeddings/oleObject84.bin"/><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oleObject" Target="../embeddings/oleObject81.bin"/><Relationship Id="rId11" Type="http://schemas.openxmlformats.org/officeDocument/2006/relationships/image" Target="../media/image212.wmf"/><Relationship Id="rId5" Type="http://schemas.openxmlformats.org/officeDocument/2006/relationships/image" Target="../media/image209.wmf"/><Relationship Id="rId15" Type="http://schemas.openxmlformats.org/officeDocument/2006/relationships/image" Target="../media/image214.wmf"/><Relationship Id="rId10" Type="http://schemas.openxmlformats.org/officeDocument/2006/relationships/oleObject" Target="../embeddings/oleObject83.bin"/><Relationship Id="rId4" Type="http://schemas.openxmlformats.org/officeDocument/2006/relationships/oleObject" Target="../embeddings/oleObject80.bin"/><Relationship Id="rId9" Type="http://schemas.openxmlformats.org/officeDocument/2006/relationships/image" Target="../media/image211.wmf"/><Relationship Id="rId14" Type="http://schemas.openxmlformats.org/officeDocument/2006/relationships/oleObject" Target="../embeddings/oleObject85.bin"/></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220.wmf"/><Relationship Id="rId18" Type="http://schemas.openxmlformats.org/officeDocument/2006/relationships/image" Target="../media/image222.png"/><Relationship Id="rId3" Type="http://schemas.openxmlformats.org/officeDocument/2006/relationships/slide" Target="slide106.xml"/><Relationship Id="rId7" Type="http://schemas.openxmlformats.org/officeDocument/2006/relationships/image" Target="../media/image217.wmf"/><Relationship Id="rId12" Type="http://schemas.openxmlformats.org/officeDocument/2006/relationships/oleObject" Target="../embeddings/oleObject90.bin"/><Relationship Id="rId17" Type="http://schemas.openxmlformats.org/officeDocument/2006/relationships/slide" Target="slide86.xml"/><Relationship Id="rId2" Type="http://schemas.openxmlformats.org/officeDocument/2006/relationships/slideLayout" Target="../slideLayouts/slideLayout3.xml"/><Relationship Id="rId16" Type="http://schemas.openxmlformats.org/officeDocument/2006/relationships/slide" Target="slide83.xml"/><Relationship Id="rId1" Type="http://schemas.openxmlformats.org/officeDocument/2006/relationships/vmlDrawing" Target="../drawings/vmlDrawing28.vml"/><Relationship Id="rId6" Type="http://schemas.openxmlformats.org/officeDocument/2006/relationships/oleObject" Target="../embeddings/oleObject87.bin"/><Relationship Id="rId11" Type="http://schemas.openxmlformats.org/officeDocument/2006/relationships/image" Target="../media/image219.wmf"/><Relationship Id="rId5" Type="http://schemas.openxmlformats.org/officeDocument/2006/relationships/image" Target="../media/image216.wmf"/><Relationship Id="rId15" Type="http://schemas.openxmlformats.org/officeDocument/2006/relationships/image" Target="../media/image221.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218.wmf"/><Relationship Id="rId14" Type="http://schemas.openxmlformats.org/officeDocument/2006/relationships/oleObject" Target="../embeddings/oleObject91.bin"/></Relationships>
</file>

<file path=ppt/slides/_rels/slide11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slideLayout" Target="../slideLayouts/slideLayout3.xml"/><Relationship Id="rId1" Type="http://schemas.openxmlformats.org/officeDocument/2006/relationships/vmlDrawing" Target="../drawings/vmlDrawing29.vml"/><Relationship Id="rId6" Type="http://schemas.openxmlformats.org/officeDocument/2006/relationships/image" Target="../media/image223.wmf"/><Relationship Id="rId5" Type="http://schemas.openxmlformats.org/officeDocument/2006/relationships/oleObject" Target="../embeddings/oleObject92.bin"/><Relationship Id="rId4" Type="http://schemas.openxmlformats.org/officeDocument/2006/relationships/slide" Target="slide101.xml"/></Relationships>
</file>

<file path=ppt/slides/_rels/slide112.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94.bin"/><Relationship Id="rId3" Type="http://schemas.openxmlformats.org/officeDocument/2006/relationships/notesSlide" Target="../notesSlides/notesSlide5.xml"/><Relationship Id="rId7" Type="http://schemas.openxmlformats.org/officeDocument/2006/relationships/image" Target="../media/image226.wmf"/><Relationship Id="rId2" Type="http://schemas.openxmlformats.org/officeDocument/2006/relationships/slideLayout" Target="../slideLayouts/slideLayout3.xml"/><Relationship Id="rId1" Type="http://schemas.openxmlformats.org/officeDocument/2006/relationships/vmlDrawing" Target="../drawings/vmlDrawing30.vml"/><Relationship Id="rId6" Type="http://schemas.openxmlformats.org/officeDocument/2006/relationships/oleObject" Target="../embeddings/oleObject93.bin"/><Relationship Id="rId5" Type="http://schemas.openxmlformats.org/officeDocument/2006/relationships/slide" Target="slide100.xml"/><Relationship Id="rId4" Type="http://schemas.openxmlformats.org/officeDocument/2006/relationships/image" Target="../media/image228.jpg"/><Relationship Id="rId9" Type="http://schemas.openxmlformats.org/officeDocument/2006/relationships/image" Target="../media/image227.wmf"/></Relationships>
</file>

<file path=ppt/slides/_rels/slide114.xml.rels><?xml version="1.0" encoding="UTF-8" standalone="yes"?>
<Relationships xmlns="http://schemas.openxmlformats.org/package/2006/relationships"><Relationship Id="rId3" Type="http://schemas.openxmlformats.org/officeDocument/2006/relationships/image" Target="../media/image230.jpg"/><Relationship Id="rId2" Type="http://schemas.openxmlformats.org/officeDocument/2006/relationships/slideLayout" Target="../slideLayouts/slideLayout3.xml"/><Relationship Id="rId1" Type="http://schemas.openxmlformats.org/officeDocument/2006/relationships/vmlDrawing" Target="../drawings/vmlDrawing31.vml"/><Relationship Id="rId5" Type="http://schemas.openxmlformats.org/officeDocument/2006/relationships/image" Target="../media/image229.wmf"/><Relationship Id="rId4" Type="http://schemas.openxmlformats.org/officeDocument/2006/relationships/oleObject" Target="../embeddings/oleObject95.bin"/></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96.bin"/><Relationship Id="rId7" Type="http://schemas.openxmlformats.org/officeDocument/2006/relationships/image" Target="../media/image233.jpg"/><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image" Target="../media/image232.wmf"/><Relationship Id="rId5" Type="http://schemas.openxmlformats.org/officeDocument/2006/relationships/oleObject" Target="../embeddings/oleObject97.bin"/><Relationship Id="rId4" Type="http://schemas.openxmlformats.org/officeDocument/2006/relationships/image" Target="../media/image231.wmf"/></Relationships>
</file>

<file path=ppt/slides/_rels/slide116.xml.rels><?xml version="1.0" encoding="UTF-8" standalone="yes"?>
<Relationships xmlns="http://schemas.openxmlformats.org/package/2006/relationships"><Relationship Id="rId3" Type="http://schemas.openxmlformats.org/officeDocument/2006/relationships/image" Target="../media/image236.jpg"/><Relationship Id="rId7" Type="http://schemas.openxmlformats.org/officeDocument/2006/relationships/image" Target="../media/image235.wmf"/><Relationship Id="rId2" Type="http://schemas.openxmlformats.org/officeDocument/2006/relationships/slideLayout" Target="../slideLayouts/slideLayout3.xml"/><Relationship Id="rId1" Type="http://schemas.openxmlformats.org/officeDocument/2006/relationships/vmlDrawing" Target="../drawings/vmlDrawing33.vml"/><Relationship Id="rId6" Type="http://schemas.openxmlformats.org/officeDocument/2006/relationships/oleObject" Target="../embeddings/oleObject99.bin"/><Relationship Id="rId5" Type="http://schemas.openxmlformats.org/officeDocument/2006/relationships/image" Target="../media/image234.wmf"/><Relationship Id="rId4" Type="http://schemas.openxmlformats.org/officeDocument/2006/relationships/oleObject" Target="../embeddings/oleObject98.bin"/></Relationships>
</file>

<file path=ppt/slides/_rels/slide117.xml.rels><?xml version="1.0" encoding="UTF-8" standalone="yes"?>
<Relationships xmlns="http://schemas.openxmlformats.org/package/2006/relationships"><Relationship Id="rId3" Type="http://schemas.openxmlformats.org/officeDocument/2006/relationships/image" Target="../media/image202.jpg"/><Relationship Id="rId7" Type="http://schemas.openxmlformats.org/officeDocument/2006/relationships/image" Target="../media/image238.wmf"/><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oleObject" Target="../embeddings/oleObject101.bin"/><Relationship Id="rId5" Type="http://schemas.openxmlformats.org/officeDocument/2006/relationships/image" Target="../media/image237.wmf"/><Relationship Id="rId4" Type="http://schemas.openxmlformats.org/officeDocument/2006/relationships/oleObject" Target="../embeddings/oleObject100.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image" Target="../media/image243.jpg"/><Relationship Id="rId7" Type="http://schemas.openxmlformats.org/officeDocument/2006/relationships/image" Target="../media/image240.wmf"/><Relationship Id="rId2" Type="http://schemas.openxmlformats.org/officeDocument/2006/relationships/slideLayout" Target="../slideLayouts/slideLayout3.xml"/><Relationship Id="rId1" Type="http://schemas.openxmlformats.org/officeDocument/2006/relationships/vmlDrawing" Target="../drawings/vmlDrawing35.vml"/><Relationship Id="rId6" Type="http://schemas.openxmlformats.org/officeDocument/2006/relationships/oleObject" Target="../embeddings/oleObject103.bin"/><Relationship Id="rId11" Type="http://schemas.openxmlformats.org/officeDocument/2006/relationships/image" Target="../media/image242.wmf"/><Relationship Id="rId5" Type="http://schemas.openxmlformats.org/officeDocument/2006/relationships/image" Target="../media/image239.wmf"/><Relationship Id="rId10" Type="http://schemas.openxmlformats.org/officeDocument/2006/relationships/oleObject" Target="../embeddings/oleObject105.bin"/><Relationship Id="rId4" Type="http://schemas.openxmlformats.org/officeDocument/2006/relationships/oleObject" Target="../embeddings/oleObject102.bin"/><Relationship Id="rId9" Type="http://schemas.openxmlformats.org/officeDocument/2006/relationships/image" Target="../media/image241.wmf"/></Relationships>
</file>

<file path=ppt/slides/_rels/slide11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24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248.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hyperlink" Target="http://en.wikipedia.org/wiki/HSL_and_HSV" TargetMode="External"/><Relationship Id="rId2" Type="http://schemas.openxmlformats.org/officeDocument/2006/relationships/image" Target="../media/image248.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hyperphysics.phy-astr.gsu.edu/hbase/vision/cie.html" TargetMode="Externa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image" Target="../media/image252.png"/><Relationship Id="rId7" Type="http://schemas.openxmlformats.org/officeDocument/2006/relationships/image" Target="../media/image250.wmf"/><Relationship Id="rId2" Type="http://schemas.openxmlformats.org/officeDocument/2006/relationships/slideLayout" Target="../slideLayouts/slideLayout3.xml"/><Relationship Id="rId1" Type="http://schemas.openxmlformats.org/officeDocument/2006/relationships/vmlDrawing" Target="../drawings/vmlDrawing36.vml"/><Relationship Id="rId6" Type="http://schemas.openxmlformats.org/officeDocument/2006/relationships/oleObject" Target="../embeddings/oleObject106.bin"/><Relationship Id="rId5" Type="http://schemas.openxmlformats.org/officeDocument/2006/relationships/hyperlink" Target="https://en.wikipedia.org/wiki/Munsell_color_system" TargetMode="External"/><Relationship Id="rId10" Type="http://schemas.openxmlformats.org/officeDocument/2006/relationships/slide" Target="slide127.xml"/><Relationship Id="rId4" Type="http://schemas.openxmlformats.org/officeDocument/2006/relationships/hyperlink" Target="https://en.wikipedia.org/wiki/CIE_1931_color_space" TargetMode="External"/><Relationship Id="rId9" Type="http://schemas.openxmlformats.org/officeDocument/2006/relationships/image" Target="../media/image251.wmf"/></Relationships>
</file>

<file path=ppt/slides/_rels/slide126.xml.rels><?xml version="1.0" encoding="UTF-8" standalone="yes"?>
<Relationships xmlns="http://schemas.openxmlformats.org/package/2006/relationships"><Relationship Id="rId3" Type="http://schemas.openxmlformats.org/officeDocument/2006/relationships/hyperlink" Target="http://hyperphysics.phy-astr.gsu.edu/hbase/vision/cie1976.html" TargetMode="External"/><Relationship Id="rId2" Type="http://schemas.openxmlformats.org/officeDocument/2006/relationships/image" Target="../media/image253.jp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55.JPG"/><Relationship Id="rId7" Type="http://schemas.openxmlformats.org/officeDocument/2006/relationships/image" Target="../media/image254.wmf"/><Relationship Id="rId2" Type="http://schemas.openxmlformats.org/officeDocument/2006/relationships/slideLayout" Target="../slideLayouts/slideLayout3.xml"/><Relationship Id="rId1" Type="http://schemas.openxmlformats.org/officeDocument/2006/relationships/vmlDrawing" Target="../drawings/vmlDrawing37.vml"/><Relationship Id="rId6" Type="http://schemas.openxmlformats.org/officeDocument/2006/relationships/oleObject" Target="../embeddings/oleObject108.bin"/><Relationship Id="rId5" Type="http://schemas.openxmlformats.org/officeDocument/2006/relationships/slide" Target="slide125.xml"/><Relationship Id="rId4" Type="http://schemas.openxmlformats.org/officeDocument/2006/relationships/hyperlink" Target="http://hyperphysics.phy-astr.gsu.edu/hbase/vision/cie1976.html"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3.xml"/><Relationship Id="rId4" Type="http://schemas.openxmlformats.org/officeDocument/2006/relationships/image" Target="../media/image258.png"/></Relationships>
</file>

<file path=ppt/slides/_rels/slide12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 Id="rId4" Type="http://schemas.openxmlformats.org/officeDocument/2006/relationships/image" Target="../media/image67.jpeg"/></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3.xml"/><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3.xml"/><Relationship Id="rId4" Type="http://schemas.openxmlformats.org/officeDocument/2006/relationships/image" Target="../media/image73.jpeg"/></Relationships>
</file>

<file path=ppt/slides/_rels/slide4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3.xml"/><Relationship Id="rId4" Type="http://schemas.openxmlformats.org/officeDocument/2006/relationships/image" Target="../media/image76.jpeg"/></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3.xml"/><Relationship Id="rId4" Type="http://schemas.openxmlformats.org/officeDocument/2006/relationships/image" Target="../media/image7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3.xml"/><Relationship Id="rId4" Type="http://schemas.openxmlformats.org/officeDocument/2006/relationships/image" Target="../media/image82.jpeg"/></Relationships>
</file>

<file path=ppt/slides/_rels/slide5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3.xml"/><Relationship Id="rId4" Type="http://schemas.openxmlformats.org/officeDocument/2006/relationships/image" Target="../media/image85.jpeg"/></Relationships>
</file>

<file path=ppt/slides/_rels/slide5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3.xml"/><Relationship Id="rId4" Type="http://schemas.openxmlformats.org/officeDocument/2006/relationships/image" Target="../media/image88.jpeg"/></Relationships>
</file>

<file path=ppt/slides/_rels/slide5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3.xml"/><Relationship Id="rId4" Type="http://schemas.openxmlformats.org/officeDocument/2006/relationships/image" Target="../media/image91.jpeg"/></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3.xml"/><Relationship Id="rId4" Type="http://schemas.openxmlformats.org/officeDocument/2006/relationships/image" Target="../media/image94.jpeg"/></Relationships>
</file>

<file path=ppt/slides/_rels/slide5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3.xml"/><Relationship Id="rId4" Type="http://schemas.openxmlformats.org/officeDocument/2006/relationships/image" Target="../media/image97.jpeg"/></Relationships>
</file>

<file path=ppt/slides/_rels/slide5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3.xml"/><Relationship Id="rId4" Type="http://schemas.openxmlformats.org/officeDocument/2006/relationships/image" Target="../media/image100.jpeg"/></Relationships>
</file>

<file path=ppt/slides/_rels/slide5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3.xml"/><Relationship Id="rId4" Type="http://schemas.openxmlformats.org/officeDocument/2006/relationships/image" Target="../media/image103.jpeg"/></Relationships>
</file>

<file path=ppt/slides/_rels/slide5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3.xml"/><Relationship Id="rId4" Type="http://schemas.openxmlformats.org/officeDocument/2006/relationships/image" Target="../media/image106.jpeg"/></Relationships>
</file>

<file path=ppt/slides/_rels/slide5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3.xml"/><Relationship Id="rId4" Type="http://schemas.openxmlformats.org/officeDocument/2006/relationships/image" Target="../media/image10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3.xml"/><Relationship Id="rId4" Type="http://schemas.openxmlformats.org/officeDocument/2006/relationships/image" Target="../media/image112.jpeg"/></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16.wmf"/><Relationship Id="rId3" Type="http://schemas.openxmlformats.org/officeDocument/2006/relationships/image" Target="../media/image117.jpeg"/><Relationship Id="rId7" Type="http://schemas.openxmlformats.org/officeDocument/2006/relationships/image" Target="../media/image113.wmf"/><Relationship Id="rId12"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115.wmf"/><Relationship Id="rId5" Type="http://schemas.openxmlformats.org/officeDocument/2006/relationships/image" Target="../media/image119.jpeg"/><Relationship Id="rId10" Type="http://schemas.openxmlformats.org/officeDocument/2006/relationships/oleObject" Target="../embeddings/oleObject5.bin"/><Relationship Id="rId4" Type="http://schemas.openxmlformats.org/officeDocument/2006/relationships/image" Target="../media/image118.jpeg"/><Relationship Id="rId9" Type="http://schemas.openxmlformats.org/officeDocument/2006/relationships/image" Target="../media/image114.wmf"/></Relationships>
</file>

<file path=ppt/slides/_rels/slide6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3.png"/><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15.wmf"/><Relationship Id="rId3" Type="http://schemas.openxmlformats.org/officeDocument/2006/relationships/image" Target="../media/image117.jpeg"/><Relationship Id="rId7" Type="http://schemas.openxmlformats.org/officeDocument/2006/relationships/image" Target="../media/image116.wmf"/><Relationship Id="rId12"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114.wmf"/><Relationship Id="rId5" Type="http://schemas.openxmlformats.org/officeDocument/2006/relationships/image" Target="../media/image119.jpeg"/><Relationship Id="rId10" Type="http://schemas.openxmlformats.org/officeDocument/2006/relationships/oleObject" Target="../embeddings/oleObject9.bin"/><Relationship Id="rId4" Type="http://schemas.openxmlformats.org/officeDocument/2006/relationships/image" Target="../media/image118.jpeg"/><Relationship Id="rId9" Type="http://schemas.openxmlformats.org/officeDocument/2006/relationships/image" Target="../media/image134.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39.wmf"/><Relationship Id="rId3" Type="http://schemas.openxmlformats.org/officeDocument/2006/relationships/image" Target="../media/image117.jpeg"/><Relationship Id="rId7" Type="http://schemas.openxmlformats.org/officeDocument/2006/relationships/image" Target="../media/image136.wmf"/><Relationship Id="rId12"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138.wmf"/><Relationship Id="rId5" Type="http://schemas.openxmlformats.org/officeDocument/2006/relationships/image" Target="../media/image135.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37.wmf"/><Relationship Id="rId14" Type="http://schemas.openxmlformats.org/officeDocument/2006/relationships/slide" Target="slide96.xml"/></Relationships>
</file>

<file path=ppt/slides/_rels/slide76.xml.rels><?xml version="1.0" encoding="UTF-8" standalone="yes"?>
<Relationships xmlns="http://schemas.openxmlformats.org/package/2006/relationships"><Relationship Id="rId8" Type="http://schemas.openxmlformats.org/officeDocument/2006/relationships/image" Target="../media/image137.wmf"/><Relationship Id="rId13" Type="http://schemas.openxmlformats.org/officeDocument/2006/relationships/image" Target="../media/image117.jpeg"/><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141.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0.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138.wmf"/><Relationship Id="rId4" Type="http://schemas.openxmlformats.org/officeDocument/2006/relationships/image" Target="../media/image135.wmf"/><Relationship Id="rId9" Type="http://schemas.openxmlformats.org/officeDocument/2006/relationships/oleObject" Target="../embeddings/oleObject19.bin"/><Relationship Id="rId14" Type="http://schemas.openxmlformats.org/officeDocument/2006/relationships/slide" Target="slide96.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117.jpeg"/><Relationship Id="rId7" Type="http://schemas.openxmlformats.org/officeDocument/2006/relationships/image" Target="../media/image143.wmf"/><Relationship Id="rId12" Type="http://schemas.openxmlformats.org/officeDocument/2006/relationships/slide" Target="slide88.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2.bin"/><Relationship Id="rId11" Type="http://schemas.openxmlformats.org/officeDocument/2006/relationships/image" Target="../media/image145.wmf"/><Relationship Id="rId5" Type="http://schemas.openxmlformats.org/officeDocument/2006/relationships/image" Target="../media/image142.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144.wmf"/></Relationships>
</file>

<file path=ppt/slides/_rels/slide78.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46.wmf"/><Relationship Id="rId4" Type="http://schemas.openxmlformats.org/officeDocument/2006/relationships/oleObject" Target="../embeddings/oleObject25.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117.jpeg"/><Relationship Id="rId7" Type="http://schemas.openxmlformats.org/officeDocument/2006/relationships/image" Target="../media/image149.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7.bin"/><Relationship Id="rId11" Type="http://schemas.openxmlformats.org/officeDocument/2006/relationships/image" Target="../media/image142.wmf"/><Relationship Id="rId5" Type="http://schemas.openxmlformats.org/officeDocument/2006/relationships/image" Target="../media/image148.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150.wm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142.wmf"/><Relationship Id="rId3" Type="http://schemas.openxmlformats.org/officeDocument/2006/relationships/image" Target="../media/image117.jpeg"/><Relationship Id="rId7" Type="http://schemas.openxmlformats.org/officeDocument/2006/relationships/image" Target="../media/image152.wmf"/><Relationship Id="rId12"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1.bin"/><Relationship Id="rId11" Type="http://schemas.openxmlformats.org/officeDocument/2006/relationships/image" Target="../media/image154.wmf"/><Relationship Id="rId5" Type="http://schemas.openxmlformats.org/officeDocument/2006/relationships/image" Target="../media/image151.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153.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55.w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oleObject" Target="../embeddings/oleObject36.bin"/><Relationship Id="rId7" Type="http://schemas.openxmlformats.org/officeDocument/2006/relationships/image" Target="../media/image157.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7.bin"/><Relationship Id="rId5" Type="http://schemas.openxmlformats.org/officeDocument/2006/relationships/image" Target="../media/image159.jpg"/><Relationship Id="rId4" Type="http://schemas.openxmlformats.org/officeDocument/2006/relationships/image" Target="../media/image156.wmf"/><Relationship Id="rId9" Type="http://schemas.openxmlformats.org/officeDocument/2006/relationships/image" Target="../media/image158.wmf"/></Relationships>
</file>

<file path=ppt/slides/_rels/slide83.xml.rels><?xml version="1.0" encoding="UTF-8" standalone="yes"?>
<Relationships xmlns="http://schemas.openxmlformats.org/package/2006/relationships"><Relationship Id="rId2" Type="http://schemas.openxmlformats.org/officeDocument/2006/relationships/slide" Target="slide11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61.wmf"/><Relationship Id="rId5" Type="http://schemas.openxmlformats.org/officeDocument/2006/relationships/oleObject" Target="../embeddings/oleObject40.bin"/><Relationship Id="rId10" Type="http://schemas.openxmlformats.org/officeDocument/2006/relationships/image" Target="../media/image163.wmf"/><Relationship Id="rId4" Type="http://schemas.openxmlformats.org/officeDocument/2006/relationships/image" Target="../media/image160.wmf"/><Relationship Id="rId9" Type="http://schemas.openxmlformats.org/officeDocument/2006/relationships/oleObject" Target="../embeddings/oleObject42.bin"/></Relationships>
</file>

<file path=ppt/slides/_rels/slide86.xml.rels><?xml version="1.0" encoding="UTF-8" standalone="yes"?>
<Relationships xmlns="http://schemas.openxmlformats.org/package/2006/relationships"><Relationship Id="rId2" Type="http://schemas.openxmlformats.org/officeDocument/2006/relationships/slide" Target="slide11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8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slide" Target="slide77.xml"/><Relationship Id="rId5" Type="http://schemas.openxmlformats.org/officeDocument/2006/relationships/image" Target="../media/image168.wmf"/><Relationship Id="rId4" Type="http://schemas.openxmlformats.org/officeDocument/2006/relationships/oleObject" Target="../embeddings/oleObject43.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image" Target="../media/image173.jpeg"/><Relationship Id="rId7" Type="http://schemas.openxmlformats.org/officeDocument/2006/relationships/image" Target="../media/image171.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5.bin"/><Relationship Id="rId5" Type="http://schemas.openxmlformats.org/officeDocument/2006/relationships/image" Target="../media/image170.wmf"/><Relationship Id="rId4" Type="http://schemas.openxmlformats.org/officeDocument/2006/relationships/oleObject" Target="../embeddings/oleObject44.bin"/><Relationship Id="rId9" Type="http://schemas.openxmlformats.org/officeDocument/2006/relationships/image" Target="../media/image172.wm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image" Target="../media/image173.jpeg"/><Relationship Id="rId7" Type="http://schemas.openxmlformats.org/officeDocument/2006/relationships/image" Target="../media/image175.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8.bin"/><Relationship Id="rId5" Type="http://schemas.openxmlformats.org/officeDocument/2006/relationships/image" Target="../media/image174.wmf"/><Relationship Id="rId4" Type="http://schemas.openxmlformats.org/officeDocument/2006/relationships/oleObject" Target="../embeddings/oleObject47.bin"/><Relationship Id="rId9" Type="http://schemas.openxmlformats.org/officeDocument/2006/relationships/image" Target="../media/image172.wmf"/></Relationships>
</file>

<file path=ppt/slides/_rels/slide91.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76.wmf"/><Relationship Id="rId4" Type="http://schemas.openxmlformats.org/officeDocument/2006/relationships/oleObject" Target="../embeddings/oleObject50.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177.jpeg"/><Relationship Id="rId7" Type="http://schemas.openxmlformats.org/officeDocument/2006/relationships/image" Target="../media/image179.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52.bin"/><Relationship Id="rId5" Type="http://schemas.openxmlformats.org/officeDocument/2006/relationships/image" Target="../media/image178.wmf"/><Relationship Id="rId4" Type="http://schemas.openxmlformats.org/officeDocument/2006/relationships/oleObject" Target="../embeddings/oleObject51.bin"/><Relationship Id="rId9" Type="http://schemas.openxmlformats.org/officeDocument/2006/relationships/image" Target="../media/image180.wmf"/></Relationships>
</file>

<file path=ppt/slides/_rels/slide93.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image" Target="../media/image183.jpeg"/><Relationship Id="rId7" Type="http://schemas.openxmlformats.org/officeDocument/2006/relationships/image" Target="../media/image182.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55.bin"/><Relationship Id="rId5" Type="http://schemas.openxmlformats.org/officeDocument/2006/relationships/image" Target="../media/image181.wmf"/><Relationship Id="rId4" Type="http://schemas.openxmlformats.org/officeDocument/2006/relationships/oleObject" Target="../embeddings/oleObject54.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187.jpeg"/><Relationship Id="rId7" Type="http://schemas.openxmlformats.org/officeDocument/2006/relationships/image" Target="../media/image185.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57.bin"/><Relationship Id="rId5" Type="http://schemas.openxmlformats.org/officeDocument/2006/relationships/image" Target="../media/image184.wmf"/><Relationship Id="rId4" Type="http://schemas.openxmlformats.org/officeDocument/2006/relationships/oleObject" Target="../embeddings/oleObject56.bin"/><Relationship Id="rId9" Type="http://schemas.openxmlformats.org/officeDocument/2006/relationships/image" Target="../media/image186.w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191.jpeg"/><Relationship Id="rId7" Type="http://schemas.openxmlformats.org/officeDocument/2006/relationships/image" Target="../media/image189.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60.bin"/><Relationship Id="rId5" Type="http://schemas.openxmlformats.org/officeDocument/2006/relationships/image" Target="../media/image188.wmf"/><Relationship Id="rId4" Type="http://schemas.openxmlformats.org/officeDocument/2006/relationships/oleObject" Target="../embeddings/oleObject59.bin"/><Relationship Id="rId9" Type="http://schemas.openxmlformats.org/officeDocument/2006/relationships/image" Target="../media/image190.wmf"/></Relationships>
</file>

<file path=ppt/slides/_rels/slide96.xml.rels><?xml version="1.0" encoding="UTF-8" standalone="yes"?>
<Relationships xmlns="http://schemas.openxmlformats.org/package/2006/relationships"><Relationship Id="rId8" Type="http://schemas.openxmlformats.org/officeDocument/2006/relationships/image" Target="../media/image193.wmf"/><Relationship Id="rId3" Type="http://schemas.openxmlformats.org/officeDocument/2006/relationships/image" Target="../media/image117.jpeg"/><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slide" Target="slide93.xml"/><Relationship Id="rId11" Type="http://schemas.openxmlformats.org/officeDocument/2006/relationships/slide" Target="slide75.xml"/><Relationship Id="rId5" Type="http://schemas.openxmlformats.org/officeDocument/2006/relationships/image" Target="../media/image192.wmf"/><Relationship Id="rId10" Type="http://schemas.openxmlformats.org/officeDocument/2006/relationships/image" Target="../media/image194.wmf"/><Relationship Id="rId4" Type="http://schemas.openxmlformats.org/officeDocument/2006/relationships/oleObject" Target="../embeddings/oleObject62.bin"/><Relationship Id="rId9" Type="http://schemas.openxmlformats.org/officeDocument/2006/relationships/oleObject" Target="../embeddings/oleObject64.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195.jpg"/><Relationship Id="rId1" Type="http://schemas.openxmlformats.org/officeDocument/2006/relationships/slideLayout" Target="../slideLayouts/slideLayout3.xml"/><Relationship Id="rId4" Type="http://schemas.openxmlformats.org/officeDocument/2006/relationships/image" Target="../media/image19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6"/>
          <p:cNvSpPr txBox="1">
            <a:spLocks noChangeArrowheads="1"/>
          </p:cNvSpPr>
          <p:nvPr/>
        </p:nvSpPr>
        <p:spPr bwMode="auto">
          <a:xfrm>
            <a:off x="1039813" y="2776538"/>
            <a:ext cx="7064375" cy="473075"/>
          </a:xfrm>
          <a:prstGeom prst="rect">
            <a:avLst/>
          </a:prstGeom>
          <a:solidFill>
            <a:schemeClr val="bg1"/>
          </a:solidFill>
          <a:ln>
            <a:noFill/>
          </a:ln>
          <a:effectLst/>
          <a:extLst/>
        </p:spPr>
        <p:txBody>
          <a:bodyPr lIns="91365" tIns="45683" rIns="91365" bIns="45683" anchor="ctr">
            <a:spAutoFit/>
          </a:bodyPr>
          <a:lstStyle>
            <a:lvl1pPr>
              <a:defRPr sz="1400">
                <a:solidFill>
                  <a:schemeClr val="tx2"/>
                </a:solidFill>
                <a:latin typeface="Times New Roman" pitchFamily="18" charset="0"/>
              </a:defRPr>
            </a:lvl1pPr>
            <a:lvl2pPr marL="742950" indent="-285750">
              <a:defRPr sz="1400">
                <a:solidFill>
                  <a:schemeClr val="tx2"/>
                </a:solidFill>
                <a:latin typeface="Times New Roman" pitchFamily="18" charset="0"/>
              </a:defRPr>
            </a:lvl2pPr>
            <a:lvl3pPr marL="1143000" indent="-228600">
              <a:defRPr sz="1400">
                <a:solidFill>
                  <a:schemeClr val="tx2"/>
                </a:solidFill>
                <a:latin typeface="Times New Roman" pitchFamily="18" charset="0"/>
              </a:defRPr>
            </a:lvl3pPr>
            <a:lvl4pPr marL="1600200" indent="-228600">
              <a:defRPr sz="1400">
                <a:solidFill>
                  <a:schemeClr val="tx2"/>
                </a:solidFill>
                <a:latin typeface="Times New Roman" pitchFamily="18" charset="0"/>
              </a:defRPr>
            </a:lvl4pPr>
            <a:lvl5pPr marL="2057400" indent="-228600">
              <a:defRPr sz="1400">
                <a:solidFill>
                  <a:schemeClr val="tx2"/>
                </a:solidFill>
                <a:latin typeface="Times New Roman" pitchFamily="18" charset="0"/>
              </a:defRPr>
            </a:lvl5pPr>
            <a:lvl6pPr marL="2514600" indent="-228600" eaLnBrk="0" fontAlgn="base" hangingPunct="0">
              <a:spcBef>
                <a:spcPct val="0"/>
              </a:spcBef>
              <a:spcAft>
                <a:spcPct val="0"/>
              </a:spcAft>
              <a:defRPr sz="1400">
                <a:solidFill>
                  <a:schemeClr val="tx2"/>
                </a:solidFill>
                <a:latin typeface="Times New Roman" pitchFamily="18" charset="0"/>
              </a:defRPr>
            </a:lvl6pPr>
            <a:lvl7pPr marL="2971800" indent="-228600" eaLnBrk="0" fontAlgn="base" hangingPunct="0">
              <a:spcBef>
                <a:spcPct val="0"/>
              </a:spcBef>
              <a:spcAft>
                <a:spcPct val="0"/>
              </a:spcAft>
              <a:defRPr sz="1400">
                <a:solidFill>
                  <a:schemeClr val="tx2"/>
                </a:solidFill>
                <a:latin typeface="Times New Roman" pitchFamily="18" charset="0"/>
              </a:defRPr>
            </a:lvl7pPr>
            <a:lvl8pPr marL="3429000" indent="-228600" eaLnBrk="0" fontAlgn="base" hangingPunct="0">
              <a:spcBef>
                <a:spcPct val="0"/>
              </a:spcBef>
              <a:spcAft>
                <a:spcPct val="0"/>
              </a:spcAft>
              <a:defRPr sz="1400">
                <a:solidFill>
                  <a:schemeClr val="tx2"/>
                </a:solidFill>
                <a:latin typeface="Times New Roman" pitchFamily="18" charset="0"/>
              </a:defRPr>
            </a:lvl8pPr>
            <a:lvl9pPr marL="3886200" indent="-228600" eaLnBrk="0" fontAlgn="base" hangingPunct="0">
              <a:spcBef>
                <a:spcPct val="0"/>
              </a:spcBef>
              <a:spcAft>
                <a:spcPct val="0"/>
              </a:spcAft>
              <a:defRPr sz="1400">
                <a:solidFill>
                  <a:schemeClr val="tx2"/>
                </a:solidFill>
                <a:latin typeface="Times New Roman" pitchFamily="18" charset="0"/>
              </a:defRPr>
            </a:lvl9pPr>
          </a:lstStyle>
          <a:p>
            <a:pPr algn="ctr">
              <a:defRPr/>
            </a:pPr>
            <a:r>
              <a:rPr lang="en-US" sz="2400" baseline="0" dirty="0" smtClean="0">
                <a:solidFill>
                  <a:srgbClr val="000000"/>
                </a:solidFill>
                <a:latin typeface="Arial" charset="0"/>
              </a:rPr>
              <a:t>Lecture Notes: RGB and HSV Color Spaces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olorCubeFaceSeq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2291" name="Picture 3" descr="ColorCubeRGB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2292" name="Rectangle 4"/>
          <p:cNvSpPr>
            <a:spLocks noGrp="1" noChangeArrowheads="1"/>
          </p:cNvSpPr>
          <p:nvPr>
            <p:ph type="title"/>
          </p:nvPr>
        </p:nvSpPr>
        <p:spPr>
          <a:xfrm>
            <a:off x="457200" y="1257300"/>
            <a:ext cx="8077200" cy="723900"/>
          </a:xfrm>
          <a:noFill/>
        </p:spPr>
        <p:txBody>
          <a:bodyPr lIns="92042" tIns="46022" rIns="92042" bIns="46022"/>
          <a:lstStyle/>
          <a:p>
            <a:r>
              <a:rPr lang="en-US" smtClean="0"/>
              <a:t>Color Cube:  Faces (inner and outer)</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10</a:t>
            </a:fld>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7838" r="8829" b="12374"/>
          <a:stretch/>
        </p:blipFill>
        <p:spPr>
          <a:xfrm>
            <a:off x="3646068" y="2790983"/>
            <a:ext cx="1920239" cy="3017520"/>
          </a:xfrm>
          <a:prstGeom prst="rect">
            <a:avLst/>
          </a:prstGeom>
          <a:ln>
            <a:noFill/>
          </a:ln>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7936" r="8731" b="12374"/>
          <a:stretch/>
        </p:blipFill>
        <p:spPr>
          <a:xfrm>
            <a:off x="703849" y="2788446"/>
            <a:ext cx="1921938" cy="3017520"/>
          </a:xfrm>
          <a:prstGeom prst="rect">
            <a:avLst/>
          </a:prstGeom>
          <a:ln>
            <a:noFill/>
          </a:ln>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7936" r="8731" b="12374"/>
          <a:stretch/>
        </p:blipFill>
        <p:spPr>
          <a:xfrm>
            <a:off x="6553200" y="2788446"/>
            <a:ext cx="1920240" cy="3017520"/>
          </a:xfrm>
          <a:prstGeom prst="rect">
            <a:avLst/>
          </a:prstGeom>
          <a:ln>
            <a:noFill/>
          </a:ln>
        </p:spPr>
      </p:pic>
      <p:sp>
        <p:nvSpPr>
          <p:cNvPr id="14" name="Title 1"/>
          <p:cNvSpPr>
            <a:spLocks noGrp="1"/>
          </p:cNvSpPr>
          <p:nvPr>
            <p:ph type="title"/>
          </p:nvPr>
        </p:nvSpPr>
        <p:spPr>
          <a:xfrm>
            <a:off x="685800" y="914400"/>
            <a:ext cx="7772400" cy="723900"/>
          </a:xfrm>
        </p:spPr>
        <p:txBody>
          <a:bodyPr/>
          <a:lstStyle/>
          <a:p>
            <a:pPr algn="ctr"/>
            <a:r>
              <a:rPr lang="en-US" dirty="0"/>
              <a:t>Hexagonal Projection Representations</a:t>
            </a:r>
          </a:p>
        </p:txBody>
      </p:sp>
      <p:sp>
        <p:nvSpPr>
          <p:cNvPr id="19" name="TextBox 18"/>
          <p:cNvSpPr txBox="1"/>
          <p:nvPr/>
        </p:nvSpPr>
        <p:spPr>
          <a:xfrm>
            <a:off x="381000" y="1665982"/>
            <a:ext cx="8382000" cy="1077218"/>
          </a:xfrm>
          <a:prstGeom prst="rect">
            <a:avLst/>
          </a:prstGeom>
          <a:noFill/>
        </p:spPr>
        <p:txBody>
          <a:bodyPr wrap="square">
            <a:spAutoFit/>
          </a:bodyPr>
          <a:lstStyle/>
          <a:p>
            <a:pPr>
              <a:spcAft>
                <a:spcPts val="600"/>
              </a:spcAft>
              <a:defRPr/>
            </a:pPr>
            <a:r>
              <a:rPr lang="en-US" sz="1600" baseline="0" dirty="0" smtClean="0">
                <a:latin typeface="+mn-lt"/>
              </a:rPr>
              <a:t>Faster algorithms use a hexagonal projection of the color cube.  To generate the hexagon, rotate the color cube in 3-space then project it along its gray line (the diagonal from white to black) onto a chromaticity plane. The result is a hexagon that has the 6 primary colors – red, yellow, green, cyan, blue, and magenta – at its vertices.</a:t>
            </a:r>
          </a:p>
        </p:txBody>
      </p:sp>
      <p:sp>
        <p:nvSpPr>
          <p:cNvPr id="8" name="TextBox 7"/>
          <p:cNvSpPr txBox="1"/>
          <p:nvPr/>
        </p:nvSpPr>
        <p:spPr>
          <a:xfrm>
            <a:off x="381000" y="5879068"/>
            <a:ext cx="8470460" cy="338554"/>
          </a:xfrm>
          <a:prstGeom prst="rect">
            <a:avLst/>
          </a:prstGeom>
          <a:noFill/>
        </p:spPr>
        <p:txBody>
          <a:bodyPr wrap="none" rtlCol="0">
            <a:spAutoFit/>
          </a:bodyPr>
          <a:lstStyle/>
          <a:p>
            <a:r>
              <a:rPr lang="en-US" sz="1600" baseline="0" dirty="0" err="1" smtClean="0">
                <a:latin typeface="+mn-lt"/>
              </a:rPr>
              <a:t>rgb</a:t>
            </a:r>
            <a:r>
              <a:rPr lang="en-US" sz="1600" baseline="0" dirty="0" smtClean="0">
                <a:latin typeface="+mn-lt"/>
              </a:rPr>
              <a:t> color vector, </a:t>
            </a:r>
            <a:r>
              <a:rPr lang="en-US" sz="1600" b="1" baseline="0" dirty="0" smtClean="0">
                <a:latin typeface="+mn-lt"/>
              </a:rPr>
              <a:t>p</a:t>
            </a:r>
            <a:r>
              <a:rPr lang="en-US" sz="1600" baseline="0" dirty="0" smtClean="0">
                <a:latin typeface="+mn-lt"/>
              </a:rPr>
              <a:t>, is projected on the hexagon where its hue and saturation are computed.</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100</a:t>
            </a:fld>
            <a:endParaRPr lang="en-US" dirty="0"/>
          </a:p>
        </p:txBody>
      </p:sp>
    </p:spTree>
    <p:extLst>
      <p:ext uri="{BB962C8B-B14F-4D97-AF65-F5344CB8AC3E}">
        <p14:creationId xmlns:p14="http://schemas.microsoft.com/office/powerpoint/2010/main" val="128126465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1000" y="1600200"/>
            <a:ext cx="8417966" cy="707886"/>
          </a:xfrm>
          <a:prstGeom prst="rect">
            <a:avLst/>
          </a:prstGeom>
          <a:noFill/>
        </p:spPr>
        <p:txBody>
          <a:bodyPr wrap="square">
            <a:spAutoFit/>
          </a:bodyPr>
          <a:lstStyle/>
          <a:p>
            <a:pPr>
              <a:lnSpc>
                <a:spcPts val="2400"/>
              </a:lnSpc>
              <a:defRPr/>
            </a:pPr>
            <a:r>
              <a:rPr lang="en-US" sz="1800" baseline="0" dirty="0" smtClean="0">
                <a:latin typeface="+mn-lt"/>
              </a:rPr>
              <a:t>Given color </a:t>
            </a:r>
            <a:r>
              <a:rPr lang="en-US" sz="1800" b="1" baseline="0" dirty="0" smtClean="0">
                <a:latin typeface="+mj-lt"/>
              </a:rPr>
              <a:t>p</a:t>
            </a:r>
            <a:r>
              <a:rPr lang="en-US" sz="1800" dirty="0" smtClean="0">
                <a:latin typeface="+mj-lt"/>
              </a:rPr>
              <a:t>0</a:t>
            </a:r>
            <a:r>
              <a:rPr lang="en-US" sz="1800" baseline="0" dirty="0" smtClean="0">
                <a:latin typeface="+mj-lt"/>
              </a:rPr>
              <a:t> = [</a:t>
            </a:r>
            <a:r>
              <a:rPr lang="en-US" sz="1800" i="1" baseline="0" dirty="0" smtClean="0">
                <a:latin typeface="+mj-lt"/>
              </a:rPr>
              <a:t>R G B</a:t>
            </a:r>
            <a:r>
              <a:rPr lang="en-US" sz="1800" baseline="0" dirty="0" smtClean="0">
                <a:latin typeface="+mj-lt"/>
              </a:rPr>
              <a:t>]</a:t>
            </a:r>
            <a:r>
              <a:rPr lang="en-US" sz="1800" baseline="30000" dirty="0" smtClean="0">
                <a:latin typeface="+mn-lt"/>
              </a:rPr>
              <a:t>T</a:t>
            </a:r>
            <a:r>
              <a:rPr lang="en-US" sz="1800" baseline="0" dirty="0" smtClean="0">
                <a:latin typeface="+mn-lt"/>
              </a:rPr>
              <a:t> where </a:t>
            </a:r>
            <a:r>
              <a:rPr lang="en-US" sz="1800" i="1" baseline="0" dirty="0" smtClean="0">
                <a:latin typeface="+mj-lt"/>
              </a:rPr>
              <a:t>R</a:t>
            </a:r>
            <a:r>
              <a:rPr lang="en-US" sz="1800" baseline="0" dirty="0" smtClean="0">
                <a:latin typeface="+mn-lt"/>
              </a:rPr>
              <a:t>, </a:t>
            </a:r>
            <a:r>
              <a:rPr lang="en-US" sz="1800" i="1" baseline="0" dirty="0" smtClean="0">
                <a:latin typeface="+mj-lt"/>
              </a:rPr>
              <a:t>G</a:t>
            </a:r>
            <a:r>
              <a:rPr lang="en-US" sz="1800" baseline="0" dirty="0" smtClean="0">
                <a:latin typeface="+mn-lt"/>
              </a:rPr>
              <a:t>, </a:t>
            </a:r>
            <a:r>
              <a:rPr lang="en-US" sz="1800" i="1" baseline="0" dirty="0" smtClean="0">
                <a:latin typeface="+mj-lt"/>
              </a:rPr>
              <a:t>B</a:t>
            </a:r>
            <a:r>
              <a:rPr lang="en-US" sz="1800" baseline="0" dirty="0" smtClean="0">
                <a:latin typeface="+mn-lt"/>
              </a:rPr>
              <a:t> </a:t>
            </a:r>
            <a:r>
              <a:rPr lang="en-US" sz="1800" baseline="0" dirty="0" smtClean="0">
                <a:latin typeface="+mn-lt"/>
                <a:sym typeface="Symbol"/>
              </a:rPr>
              <a:t></a:t>
            </a:r>
            <a:r>
              <a:rPr lang="en-US" sz="1800" baseline="0" dirty="0" smtClean="0">
                <a:latin typeface="+mj-lt"/>
              </a:rPr>
              <a:t>{0,…,255}</a:t>
            </a:r>
            <a:r>
              <a:rPr lang="en-US" sz="1800" baseline="0" dirty="0" smtClean="0">
                <a:latin typeface="+mn-lt"/>
              </a:rPr>
              <a:t>, to compute [h s v]</a:t>
            </a:r>
            <a:r>
              <a:rPr lang="en-US" sz="1800" baseline="30000" dirty="0" smtClean="0">
                <a:latin typeface="+mn-lt"/>
              </a:rPr>
              <a:t>T</a:t>
            </a:r>
            <a:r>
              <a:rPr lang="en-US" sz="1800" baseline="0" dirty="0" smtClean="0">
                <a:latin typeface="+mn-lt"/>
              </a:rPr>
              <a:t> where s, v </a:t>
            </a:r>
            <a:r>
              <a:rPr lang="en-US" sz="1800" baseline="0" dirty="0" smtClean="0">
                <a:latin typeface="+mn-lt"/>
                <a:sym typeface="Symbol"/>
              </a:rPr>
              <a:t>[0,1] and h [0,360)</a:t>
            </a:r>
            <a:r>
              <a:rPr lang="en-US" sz="1800" baseline="0" dirty="0" smtClean="0">
                <a:latin typeface="+mn-lt"/>
              </a:rPr>
              <a:t> the algorithm proceeds as follows:</a:t>
            </a:r>
            <a:endParaRPr lang="en-US" sz="1800" baseline="0" dirty="0">
              <a:latin typeface="+mn-lt"/>
            </a:endParaRPr>
          </a:p>
        </p:txBody>
      </p:sp>
      <p:sp>
        <p:nvSpPr>
          <p:cNvPr id="9" name="TextBox 8"/>
          <p:cNvSpPr txBox="1"/>
          <p:nvPr/>
        </p:nvSpPr>
        <p:spPr>
          <a:xfrm>
            <a:off x="304800" y="5940623"/>
            <a:ext cx="4604594" cy="307777"/>
          </a:xfrm>
          <a:prstGeom prst="rect">
            <a:avLst/>
          </a:prstGeom>
          <a:noFill/>
        </p:spPr>
        <p:txBody>
          <a:bodyPr wrap="none" rtlCol="0">
            <a:spAutoFit/>
          </a:bodyPr>
          <a:lstStyle/>
          <a:p>
            <a:r>
              <a:rPr lang="en-US" baseline="0" dirty="0" smtClean="0"/>
              <a:t>Reference: </a:t>
            </a:r>
            <a:r>
              <a:rPr lang="en-US" baseline="0" dirty="0">
                <a:hlinkClick r:id="rId2"/>
              </a:rPr>
              <a:t>HSL and HSV - Wikipedia, the free encyclopedia</a:t>
            </a:r>
            <a:r>
              <a:rPr lang="en-US" baseline="0" dirty="0" smtClean="0"/>
              <a:t> </a:t>
            </a:r>
            <a:endParaRPr lang="en-US" baseline="0" dirty="0">
              <a:latin typeface="+mn-lt"/>
            </a:endParaRPr>
          </a:p>
        </p:txBody>
      </p:sp>
      <p:cxnSp>
        <p:nvCxnSpPr>
          <p:cNvPr id="11" name="Straight Connector 10"/>
          <p:cNvCxnSpPr/>
          <p:nvPr/>
        </p:nvCxnSpPr>
        <p:spPr bwMode="auto">
          <a:xfrm flipV="1">
            <a:off x="381000" y="5940623"/>
            <a:ext cx="1066800" cy="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itle 1"/>
          <p:cNvSpPr>
            <a:spLocks noGrp="1"/>
          </p:cNvSpPr>
          <p:nvPr>
            <p:ph type="title"/>
          </p:nvPr>
        </p:nvSpPr>
        <p:spPr>
          <a:xfrm>
            <a:off x="381000" y="990600"/>
            <a:ext cx="7772400" cy="723900"/>
          </a:xfrm>
        </p:spPr>
        <p:txBody>
          <a:bodyPr/>
          <a:lstStyle/>
          <a:p>
            <a:r>
              <a:rPr lang="en-US" sz="3200" dirty="0" smtClean="0"/>
              <a:t>A Fast RGB to HSV Algorithm</a:t>
            </a:r>
            <a:endParaRPr lang="en-US" sz="3200" dirty="0"/>
          </a:p>
        </p:txBody>
      </p:sp>
      <p:sp>
        <p:nvSpPr>
          <p:cNvPr id="15" name="TextBox 14"/>
          <p:cNvSpPr txBox="1"/>
          <p:nvPr/>
        </p:nvSpPr>
        <p:spPr>
          <a:xfrm>
            <a:off x="1774091" y="2362200"/>
            <a:ext cx="5595818" cy="2554545"/>
          </a:xfrm>
          <a:prstGeom prst="rect">
            <a:avLst/>
          </a:prstGeom>
          <a:noFill/>
          <a:ln>
            <a:solidFill>
              <a:schemeClr val="tx1"/>
            </a:solidFill>
          </a:ln>
        </p:spPr>
        <p:txBody>
          <a:bodyPr wrap="square">
            <a:spAutoFit/>
          </a:bodyPr>
          <a:lstStyle/>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Compute [r g b] = [R G B</a:t>
            </a:r>
            <a:r>
              <a:rPr lang="en-US" sz="1600" baseline="0" dirty="0">
                <a:latin typeface="Courier New" panose="02070309020205020404" pitchFamily="49" charset="0"/>
                <a:cs typeface="Courier New" panose="02070309020205020404" pitchFamily="49" charset="0"/>
              </a:rPr>
              <a:t>]</a:t>
            </a:r>
            <a:r>
              <a:rPr lang="en-US" sz="1600" baseline="0" dirty="0" smtClean="0">
                <a:latin typeface="Courier New" panose="02070309020205020404" pitchFamily="49" charset="0"/>
                <a:cs typeface="Courier New" panose="02070309020205020404" pitchFamily="49" charset="0"/>
              </a:rPr>
              <a:t>/255.</a:t>
            </a:r>
          </a:p>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Set m = min(</a:t>
            </a:r>
            <a:r>
              <a:rPr lang="en-US" sz="1600" baseline="0" dirty="0" err="1" smtClean="0">
                <a:latin typeface="Courier New" panose="02070309020205020404" pitchFamily="49" charset="0"/>
                <a:cs typeface="Courier New" panose="02070309020205020404" pitchFamily="49" charset="0"/>
              </a:rPr>
              <a:t>r,g,b</a:t>
            </a:r>
            <a:r>
              <a:rPr lang="en-US" sz="1600" baseline="0" dirty="0" smtClean="0">
                <a:latin typeface="Courier New" panose="02070309020205020404" pitchFamily="49" charset="0"/>
                <a:cs typeface="Courier New" panose="02070309020205020404" pitchFamily="49" charset="0"/>
              </a:rPr>
              <a:t>) , M = max(</a:t>
            </a:r>
            <a:r>
              <a:rPr lang="en-US" sz="1600" baseline="0" dirty="0" err="1" smtClean="0">
                <a:latin typeface="Courier New" panose="02070309020205020404" pitchFamily="49" charset="0"/>
                <a:cs typeface="Courier New" panose="02070309020205020404" pitchFamily="49" charset="0"/>
              </a:rPr>
              <a:t>r,g,b</a:t>
            </a:r>
            <a:r>
              <a:rPr lang="en-US" sz="1600" baseline="0" dirty="0" smtClean="0">
                <a:latin typeface="Courier New" panose="02070309020205020404" pitchFamily="49" charset="0"/>
                <a:cs typeface="Courier New" panose="02070309020205020404" pitchFamily="49" charset="0"/>
              </a:rPr>
              <a:t>).</a:t>
            </a:r>
          </a:p>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Set v = M.</a:t>
            </a:r>
          </a:p>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Compute C = M – m.</a:t>
            </a:r>
          </a:p>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If C == 0 then </a:t>
            </a:r>
            <a:r>
              <a:rPr lang="en-US" sz="1600" baseline="0" dirty="0">
                <a:solidFill>
                  <a:srgbClr val="000000"/>
                </a:solidFill>
                <a:latin typeface="Courier New" panose="02070309020205020404" pitchFamily="49" charset="0"/>
                <a:cs typeface="Courier New" panose="02070309020205020404" pitchFamily="49" charset="0"/>
              </a:rPr>
              <a:t>s=0, h=0. </a:t>
            </a:r>
            <a:r>
              <a:rPr lang="en-US" sz="1600" baseline="0" dirty="0" smtClean="0">
                <a:solidFill>
                  <a:srgbClr val="000000"/>
                </a:solidFill>
                <a:latin typeface="Courier New" panose="02070309020205020404" pitchFamily="49" charset="0"/>
                <a:cs typeface="Courier New" panose="02070309020205020404" pitchFamily="49" charset="0"/>
              </a:rPr>
              <a:t>Return [h s v]</a:t>
            </a:r>
            <a:r>
              <a:rPr lang="en-US" sz="1600" baseline="30000" dirty="0" smtClean="0">
                <a:solidFill>
                  <a:srgbClr val="000000"/>
                </a:solidFill>
                <a:latin typeface="Courier New" panose="02070309020205020404" pitchFamily="49" charset="0"/>
                <a:cs typeface="Courier New" panose="02070309020205020404" pitchFamily="49" charset="0"/>
              </a:rPr>
              <a:t>T</a:t>
            </a:r>
            <a:r>
              <a:rPr lang="en-US" sz="1600" baseline="0" dirty="0" smtClean="0">
                <a:solidFill>
                  <a:srgbClr val="000000"/>
                </a:solidFill>
                <a:latin typeface="Courier New" panose="02070309020205020404" pitchFamily="49" charset="0"/>
                <a:cs typeface="Courier New" panose="02070309020205020404" pitchFamily="49" charset="0"/>
              </a:rPr>
              <a:t>.</a:t>
            </a:r>
          </a:p>
          <a:p>
            <a:pPr marL="342900" indent="-342900">
              <a:buAutoNum type="arabicPeriod"/>
              <a:defRPr/>
            </a:pPr>
            <a:r>
              <a:rPr lang="en-US" sz="1600" baseline="0" dirty="0" smtClean="0">
                <a:solidFill>
                  <a:srgbClr val="000000"/>
                </a:solidFill>
                <a:latin typeface="Courier New" panose="02070309020205020404" pitchFamily="49" charset="0"/>
                <a:cs typeface="Courier New" panose="02070309020205020404" pitchFamily="49" charset="0"/>
              </a:rPr>
              <a:t>s = C/M.</a:t>
            </a:r>
            <a:endParaRPr lang="en-US" sz="1600" baseline="0" dirty="0" smtClean="0">
              <a:latin typeface="Courier New" panose="02070309020205020404" pitchFamily="49" charset="0"/>
              <a:cs typeface="Courier New" panose="02070309020205020404" pitchFamily="49" charset="0"/>
            </a:endParaRPr>
          </a:p>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If M==r then h = ((g-b)/c) modulo 6.</a:t>
            </a:r>
          </a:p>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else if M==g then h = 2 + (b-r)/c.</a:t>
            </a:r>
          </a:p>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else h = 4 + (r-g)/c.</a:t>
            </a:r>
          </a:p>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h = 60h.</a:t>
            </a:r>
          </a:p>
        </p:txBody>
      </p:sp>
      <p:sp>
        <p:nvSpPr>
          <p:cNvPr id="12" name="Text Box 12"/>
          <p:cNvSpPr txBox="1">
            <a:spLocks noChangeArrowheads="1"/>
          </p:cNvSpPr>
          <p:nvPr/>
        </p:nvSpPr>
        <p:spPr bwMode="auto">
          <a:xfrm>
            <a:off x="1381547" y="238780"/>
            <a:ext cx="2199853" cy="523220"/>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a:ex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This algorithm is based on the hex projection. </a:t>
            </a:r>
            <a:endParaRPr lang="en-US" dirty="0"/>
          </a:p>
        </p:txBody>
      </p:sp>
      <p:sp>
        <p:nvSpPr>
          <p:cNvPr id="16" name="TextBox 15"/>
          <p:cNvSpPr txBox="1"/>
          <p:nvPr/>
        </p:nvSpPr>
        <p:spPr>
          <a:xfrm>
            <a:off x="389106" y="5007201"/>
            <a:ext cx="8409860" cy="923330"/>
          </a:xfrm>
          <a:prstGeom prst="rect">
            <a:avLst/>
          </a:prstGeom>
          <a:noFill/>
        </p:spPr>
        <p:txBody>
          <a:bodyPr wrap="square">
            <a:spAutoFit/>
          </a:bodyPr>
          <a:lstStyle/>
          <a:p>
            <a:pPr>
              <a:defRPr/>
            </a:pPr>
            <a:r>
              <a:rPr lang="en-US" sz="1800" baseline="0" dirty="0" smtClean="0">
                <a:latin typeface="+mn-lt"/>
              </a:rPr>
              <a:t>Experiments with Matlab show this algorithm to be 3 times faster than Algorithm 1 and 1.13 faster than Algorithm 2. The numbers output by this one differ from the other two.</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101</a:t>
            </a:fld>
            <a:endParaRPr lang="en-US" dirty="0"/>
          </a:p>
        </p:txBody>
      </p:sp>
      <p:sp>
        <p:nvSpPr>
          <p:cNvPr id="13" name="Text Box 11"/>
          <p:cNvSpPr txBox="1">
            <a:spLocks noChangeArrowheads="1"/>
          </p:cNvSpPr>
          <p:nvPr/>
        </p:nvSpPr>
        <p:spPr bwMode="auto">
          <a:xfrm>
            <a:off x="7840024" y="6387404"/>
            <a:ext cx="361637" cy="30777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lIns="45720" rIns="45720" anchorCtr="1">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hlinkClick r:id="rId3" action="ppaction://hlinksldjump"/>
              </a:rPr>
              <a:t>111</a:t>
            </a:r>
            <a:endParaRPr lang="en-US" baseline="0" dirty="0"/>
          </a:p>
        </p:txBody>
      </p:sp>
      <p:sp>
        <p:nvSpPr>
          <p:cNvPr id="17" name="Text Box 12"/>
          <p:cNvSpPr txBox="1">
            <a:spLocks noChangeArrowheads="1"/>
          </p:cNvSpPr>
          <p:nvPr/>
        </p:nvSpPr>
        <p:spPr bwMode="auto">
          <a:xfrm>
            <a:off x="7467600" y="2364573"/>
            <a:ext cx="1331366" cy="738664"/>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a:ex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R,G,B are numbers here not images.</a:t>
            </a:r>
            <a:endParaRPr lang="en-US" dirty="0"/>
          </a:p>
        </p:txBody>
      </p:sp>
    </p:spTree>
    <p:extLst>
      <p:ext uri="{BB962C8B-B14F-4D97-AF65-F5344CB8AC3E}">
        <p14:creationId xmlns:p14="http://schemas.microsoft.com/office/powerpoint/2010/main" val="29042417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1000" y="1871583"/>
            <a:ext cx="7162800" cy="707886"/>
          </a:xfrm>
          <a:prstGeom prst="rect">
            <a:avLst/>
          </a:prstGeom>
          <a:noFill/>
        </p:spPr>
        <p:txBody>
          <a:bodyPr wrap="square">
            <a:spAutoFit/>
          </a:bodyPr>
          <a:lstStyle/>
          <a:p>
            <a:pPr>
              <a:lnSpc>
                <a:spcPts val="2400"/>
              </a:lnSpc>
              <a:defRPr/>
            </a:pPr>
            <a:r>
              <a:rPr lang="en-US" sz="1800" baseline="0" dirty="0" smtClean="0">
                <a:latin typeface="+mn-lt"/>
              </a:rPr>
              <a:t>Given vector  </a:t>
            </a:r>
            <a:r>
              <a:rPr lang="en-US" sz="1800" b="1" baseline="0" dirty="0" smtClean="0">
                <a:latin typeface="+mj-lt"/>
              </a:rPr>
              <a:t>h</a:t>
            </a:r>
            <a:r>
              <a:rPr lang="en-US" sz="1800" dirty="0" smtClean="0">
                <a:latin typeface="+mj-lt"/>
              </a:rPr>
              <a:t>0</a:t>
            </a:r>
            <a:r>
              <a:rPr lang="en-US" sz="1800" baseline="30000" dirty="0" smtClean="0">
                <a:latin typeface="+mj-lt"/>
              </a:rPr>
              <a:t>T</a:t>
            </a:r>
            <a:r>
              <a:rPr lang="en-US" sz="1800" baseline="0" dirty="0" smtClean="0">
                <a:latin typeface="+mj-lt"/>
              </a:rPr>
              <a:t> = [</a:t>
            </a:r>
            <a:r>
              <a:rPr lang="en-US" sz="1800" i="1" baseline="0" dirty="0" smtClean="0">
                <a:latin typeface="+mj-lt"/>
              </a:rPr>
              <a:t>h s v</a:t>
            </a:r>
            <a:r>
              <a:rPr lang="en-US" sz="1800" baseline="0" dirty="0" smtClean="0">
                <a:latin typeface="+mj-lt"/>
              </a:rPr>
              <a:t>]</a:t>
            </a:r>
            <a:r>
              <a:rPr lang="en-US" sz="1800" baseline="0" dirty="0" smtClean="0">
                <a:latin typeface="+mn-lt"/>
              </a:rPr>
              <a:t> where </a:t>
            </a:r>
            <a:r>
              <a:rPr lang="en-US" sz="1800" i="1" baseline="0" dirty="0" smtClean="0">
                <a:latin typeface="+mj-lt"/>
              </a:rPr>
              <a:t>h </a:t>
            </a:r>
            <a:r>
              <a:rPr lang="en-US" sz="1800" baseline="0" dirty="0" smtClean="0">
                <a:solidFill>
                  <a:srgbClr val="000000"/>
                </a:solidFill>
                <a:latin typeface="Arial"/>
                <a:sym typeface="Symbol"/>
              </a:rPr>
              <a:t> </a:t>
            </a:r>
            <a:r>
              <a:rPr lang="en-US" sz="1800" baseline="0" dirty="0" smtClean="0">
                <a:solidFill>
                  <a:srgbClr val="000000"/>
                </a:solidFill>
                <a:latin typeface="Times New Roman"/>
              </a:rPr>
              <a:t>[0, 360</a:t>
            </a:r>
            <a:r>
              <a:rPr lang="en-US" sz="1800" baseline="0" dirty="0" smtClean="0">
                <a:solidFill>
                  <a:srgbClr val="000000"/>
                </a:solidFill>
                <a:latin typeface="Times New Roman"/>
                <a:sym typeface="Symbol" panose="05050102010706020507" pitchFamily="18" charset="2"/>
              </a:rPr>
              <a:t>)</a:t>
            </a:r>
            <a:r>
              <a:rPr lang="en-US" sz="1800" baseline="0" dirty="0" smtClean="0">
                <a:latin typeface="+mn-lt"/>
              </a:rPr>
              <a:t>, </a:t>
            </a:r>
            <a:r>
              <a:rPr lang="en-US" sz="1800" i="1" baseline="0" dirty="0" smtClean="0">
                <a:latin typeface="+mj-lt"/>
              </a:rPr>
              <a:t>s </a:t>
            </a:r>
            <a:r>
              <a:rPr lang="en-US" sz="1800" baseline="0" dirty="0" smtClean="0">
                <a:solidFill>
                  <a:srgbClr val="000000"/>
                </a:solidFill>
                <a:latin typeface="Arial"/>
                <a:sym typeface="Symbol"/>
              </a:rPr>
              <a:t> </a:t>
            </a:r>
            <a:r>
              <a:rPr lang="en-US" sz="1800" baseline="0" dirty="0" smtClean="0">
                <a:solidFill>
                  <a:srgbClr val="000000"/>
                </a:solidFill>
                <a:latin typeface="Times New Roman"/>
              </a:rPr>
              <a:t>[</a:t>
            </a:r>
            <a:r>
              <a:rPr lang="en-US" sz="1800" baseline="0" dirty="0">
                <a:solidFill>
                  <a:srgbClr val="000000"/>
                </a:solidFill>
                <a:latin typeface="Times New Roman"/>
              </a:rPr>
              <a:t>0, </a:t>
            </a:r>
            <a:r>
              <a:rPr lang="en-US" sz="1800" baseline="0" dirty="0" smtClean="0">
                <a:solidFill>
                  <a:srgbClr val="000000"/>
                </a:solidFill>
                <a:latin typeface="Times New Roman"/>
              </a:rPr>
              <a:t>1]</a:t>
            </a:r>
            <a:r>
              <a:rPr lang="en-US" sz="1800" baseline="0" dirty="0" smtClean="0">
                <a:latin typeface="+mn-lt"/>
              </a:rPr>
              <a:t>, and </a:t>
            </a:r>
            <a:r>
              <a:rPr lang="en-US" sz="1800" i="1" baseline="0" dirty="0" smtClean="0">
                <a:latin typeface="+mj-lt"/>
              </a:rPr>
              <a:t>v</a:t>
            </a:r>
            <a:r>
              <a:rPr lang="en-US" sz="1800" baseline="0" dirty="0" smtClean="0">
                <a:latin typeface="+mn-lt"/>
              </a:rPr>
              <a:t> </a:t>
            </a:r>
            <a:r>
              <a:rPr lang="en-US" sz="1800" baseline="0" dirty="0" smtClean="0">
                <a:latin typeface="+mn-lt"/>
                <a:sym typeface="Symbol"/>
              </a:rPr>
              <a:t> </a:t>
            </a:r>
            <a:r>
              <a:rPr lang="en-US" sz="1800" baseline="0" dirty="0">
                <a:solidFill>
                  <a:srgbClr val="000000"/>
                </a:solidFill>
                <a:latin typeface="Times New Roman"/>
              </a:rPr>
              <a:t>[0, 1]</a:t>
            </a:r>
            <a:r>
              <a:rPr lang="en-US" sz="1800" baseline="0" dirty="0" smtClean="0">
                <a:latin typeface="+mn-lt"/>
              </a:rPr>
              <a:t>, to compute </a:t>
            </a:r>
            <a:r>
              <a:rPr lang="en-US" sz="1800" b="1" baseline="0" dirty="0" smtClean="0">
                <a:solidFill>
                  <a:srgbClr val="000000"/>
                </a:solidFill>
                <a:latin typeface="Times New Roman"/>
              </a:rPr>
              <a:t>p</a:t>
            </a:r>
            <a:r>
              <a:rPr lang="en-US" sz="1800" dirty="0" smtClean="0">
                <a:solidFill>
                  <a:srgbClr val="000000"/>
                </a:solidFill>
                <a:latin typeface="Times New Roman"/>
              </a:rPr>
              <a:t>0</a:t>
            </a:r>
            <a:r>
              <a:rPr lang="en-US" sz="1800" baseline="30000" dirty="0" smtClean="0">
                <a:solidFill>
                  <a:srgbClr val="000000"/>
                </a:solidFill>
                <a:latin typeface="Times New Roman"/>
              </a:rPr>
              <a:t>T</a:t>
            </a:r>
            <a:r>
              <a:rPr lang="en-US" sz="1800" baseline="0" dirty="0" smtClean="0">
                <a:solidFill>
                  <a:srgbClr val="000000"/>
                </a:solidFill>
                <a:latin typeface="Times New Roman"/>
              </a:rPr>
              <a:t> </a:t>
            </a:r>
            <a:r>
              <a:rPr lang="en-US" sz="1800" baseline="0" dirty="0">
                <a:solidFill>
                  <a:srgbClr val="000000"/>
                </a:solidFill>
                <a:latin typeface="Times New Roman"/>
              </a:rPr>
              <a:t>= </a:t>
            </a:r>
            <a:r>
              <a:rPr lang="en-US" sz="1800" baseline="0" dirty="0" smtClean="0">
                <a:latin typeface="+mn-lt"/>
              </a:rPr>
              <a:t> [</a:t>
            </a:r>
            <a:r>
              <a:rPr lang="en-US" sz="1800" i="1" baseline="0" dirty="0" smtClean="0">
                <a:latin typeface="+mj-lt"/>
              </a:rPr>
              <a:t>r g b</a:t>
            </a:r>
            <a:r>
              <a:rPr lang="en-US" sz="1800" baseline="0" dirty="0" smtClean="0">
                <a:latin typeface="+mn-lt"/>
              </a:rPr>
              <a:t>] where </a:t>
            </a:r>
            <a:r>
              <a:rPr lang="en-US" sz="1800" i="1" baseline="0" dirty="0" smtClean="0">
                <a:latin typeface="+mj-lt"/>
              </a:rPr>
              <a:t>r</a:t>
            </a:r>
            <a:r>
              <a:rPr lang="en-US" sz="1800" baseline="0" dirty="0" smtClean="0">
                <a:latin typeface="+mj-lt"/>
              </a:rPr>
              <a:t>, </a:t>
            </a:r>
            <a:r>
              <a:rPr lang="en-US" sz="1800" i="1" baseline="0" dirty="0" smtClean="0">
                <a:latin typeface="+mj-lt"/>
              </a:rPr>
              <a:t>g</a:t>
            </a:r>
            <a:r>
              <a:rPr lang="en-US" sz="1800" baseline="0" dirty="0" smtClean="0">
                <a:latin typeface="+mj-lt"/>
              </a:rPr>
              <a:t>, </a:t>
            </a:r>
            <a:r>
              <a:rPr lang="en-US" sz="1800" i="1" baseline="0" dirty="0" smtClean="0">
                <a:latin typeface="+mj-lt"/>
              </a:rPr>
              <a:t>b</a:t>
            </a:r>
            <a:r>
              <a:rPr lang="en-US" sz="1800" baseline="0" dirty="0" smtClean="0">
                <a:latin typeface="+mn-lt"/>
              </a:rPr>
              <a:t> </a:t>
            </a:r>
            <a:r>
              <a:rPr lang="en-US" sz="1800" baseline="0" dirty="0" smtClean="0">
                <a:latin typeface="+mn-lt"/>
                <a:sym typeface="Symbol" panose="05050102010706020507" pitchFamily="18" charset="2"/>
              </a:rPr>
              <a:t></a:t>
            </a:r>
            <a:r>
              <a:rPr lang="en-US" sz="1800" baseline="0" dirty="0" smtClean="0">
                <a:latin typeface="+mj-lt"/>
                <a:sym typeface="Symbol" panose="05050102010706020507" pitchFamily="18" charset="2"/>
              </a:rPr>
              <a:t> {0, …, 255}</a:t>
            </a:r>
            <a:r>
              <a:rPr lang="en-US" sz="1800" baseline="0" dirty="0" smtClean="0">
                <a:latin typeface="+mn-lt"/>
              </a:rPr>
              <a:t>:</a:t>
            </a:r>
            <a:endParaRPr lang="en-US" sz="1800" baseline="0" dirty="0">
              <a:latin typeface="+mn-lt"/>
            </a:endParaRPr>
          </a:p>
        </p:txBody>
      </p:sp>
      <p:sp>
        <p:nvSpPr>
          <p:cNvPr id="9" name="TextBox 8"/>
          <p:cNvSpPr txBox="1"/>
          <p:nvPr/>
        </p:nvSpPr>
        <p:spPr>
          <a:xfrm>
            <a:off x="304800" y="5940623"/>
            <a:ext cx="4604594" cy="307777"/>
          </a:xfrm>
          <a:prstGeom prst="rect">
            <a:avLst/>
          </a:prstGeom>
          <a:noFill/>
        </p:spPr>
        <p:txBody>
          <a:bodyPr wrap="none" rtlCol="0">
            <a:spAutoFit/>
          </a:bodyPr>
          <a:lstStyle/>
          <a:p>
            <a:r>
              <a:rPr lang="en-US" baseline="0" dirty="0" smtClean="0"/>
              <a:t>Reference: </a:t>
            </a:r>
            <a:r>
              <a:rPr lang="en-US" baseline="0" dirty="0">
                <a:hlinkClick r:id="rId2"/>
              </a:rPr>
              <a:t>HSL and HSV - Wikipedia, the free encyclopedia</a:t>
            </a:r>
            <a:r>
              <a:rPr lang="en-US" baseline="0" dirty="0" smtClean="0"/>
              <a:t> </a:t>
            </a:r>
            <a:endParaRPr lang="en-US" baseline="0" dirty="0">
              <a:latin typeface="+mn-lt"/>
            </a:endParaRPr>
          </a:p>
        </p:txBody>
      </p:sp>
      <p:cxnSp>
        <p:nvCxnSpPr>
          <p:cNvPr id="11" name="Straight Connector 10"/>
          <p:cNvCxnSpPr/>
          <p:nvPr/>
        </p:nvCxnSpPr>
        <p:spPr bwMode="auto">
          <a:xfrm flipV="1">
            <a:off x="381000" y="5940623"/>
            <a:ext cx="1066800" cy="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itle 1"/>
          <p:cNvSpPr>
            <a:spLocks noGrp="1"/>
          </p:cNvSpPr>
          <p:nvPr>
            <p:ph type="title"/>
          </p:nvPr>
        </p:nvSpPr>
        <p:spPr>
          <a:xfrm>
            <a:off x="381000" y="990600"/>
            <a:ext cx="7772400" cy="723900"/>
          </a:xfrm>
        </p:spPr>
        <p:txBody>
          <a:bodyPr/>
          <a:lstStyle/>
          <a:p>
            <a:r>
              <a:rPr lang="en-US" sz="3200" dirty="0" smtClean="0"/>
              <a:t>A Fast HSV to RGB Algorithm</a:t>
            </a:r>
            <a:endParaRPr lang="en-US" sz="3200" dirty="0"/>
          </a:p>
        </p:txBody>
      </p:sp>
      <p:sp>
        <p:nvSpPr>
          <p:cNvPr id="15" name="TextBox 14"/>
          <p:cNvSpPr txBox="1"/>
          <p:nvPr/>
        </p:nvSpPr>
        <p:spPr>
          <a:xfrm>
            <a:off x="1447800" y="2736552"/>
            <a:ext cx="5595818" cy="3046988"/>
          </a:xfrm>
          <a:prstGeom prst="rect">
            <a:avLst/>
          </a:prstGeom>
          <a:noFill/>
          <a:ln>
            <a:solidFill>
              <a:schemeClr val="tx1"/>
            </a:solidFill>
          </a:ln>
        </p:spPr>
        <p:txBody>
          <a:bodyPr wrap="square">
            <a:spAutoFit/>
          </a:bodyPr>
          <a:lstStyle/>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H = h/60.</a:t>
            </a:r>
          </a:p>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C = </a:t>
            </a:r>
            <a:r>
              <a:rPr lang="en-US" sz="1600" baseline="0" dirty="0" err="1" smtClean="0">
                <a:latin typeface="Courier New" panose="02070309020205020404" pitchFamily="49" charset="0"/>
                <a:cs typeface="Courier New" panose="02070309020205020404" pitchFamily="49" charset="0"/>
              </a:rPr>
              <a:t>v</a:t>
            </a:r>
            <a:r>
              <a:rPr lang="en-US" sz="1600" baseline="0" dirty="0" err="1" smtClean="0">
                <a:latin typeface="Courier New" panose="02070309020205020404" pitchFamily="49" charset="0"/>
                <a:cs typeface="Courier New" panose="02070309020205020404" pitchFamily="49" charset="0"/>
                <a:sym typeface="Symbol" panose="05050102010706020507" pitchFamily="18" charset="2"/>
              </a:rPr>
              <a:t>s</a:t>
            </a:r>
            <a:r>
              <a:rPr lang="en-US" sz="1600" baseline="0" dirty="0" smtClean="0">
                <a:latin typeface="Courier New" panose="02070309020205020404" pitchFamily="49" charset="0"/>
                <a:cs typeface="Courier New" panose="02070309020205020404" pitchFamily="49" charset="0"/>
              </a:rPr>
              <a:t>.</a:t>
            </a:r>
          </a:p>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D = v-C.</a:t>
            </a:r>
          </a:p>
          <a:p>
            <a:pPr marL="342900" indent="-342900">
              <a:buAutoNum type="arabicPeriod"/>
              <a:defRPr/>
            </a:pPr>
            <a:r>
              <a:rPr lang="en-US" sz="1600" baseline="0" dirty="0" smtClean="0">
                <a:latin typeface="Courier New" panose="02070309020205020404" pitchFamily="49" charset="0"/>
                <a:cs typeface="Courier New" panose="02070309020205020404" pitchFamily="49" charset="0"/>
              </a:rPr>
              <a:t>X = C</a:t>
            </a:r>
            <a:r>
              <a:rPr lang="en-US" sz="1600" baseline="0" dirty="0" smtClean="0">
                <a:latin typeface="Courier New" panose="02070309020205020404" pitchFamily="49" charset="0"/>
                <a:cs typeface="Courier New" panose="02070309020205020404" pitchFamily="49" charset="0"/>
                <a:sym typeface="Symbol" panose="05050102010706020507" pitchFamily="18" charset="2"/>
              </a:rPr>
              <a:t>(1 - |(H mod 2)-1|)</a:t>
            </a:r>
            <a:r>
              <a:rPr lang="en-US" sz="1600" baseline="0" dirty="0" smtClean="0">
                <a:latin typeface="Courier New" panose="02070309020205020404" pitchFamily="49" charset="0"/>
                <a:cs typeface="Courier New" panose="02070309020205020404" pitchFamily="49" charset="0"/>
              </a:rPr>
              <a:t>.</a:t>
            </a:r>
          </a:p>
          <a:p>
            <a:pPr marL="342900" indent="-342900">
              <a:buAutoNum type="arabicPeriod"/>
              <a:defRPr/>
            </a:pPr>
            <a:r>
              <a:rPr lang="en-US" sz="1600" baseline="0" dirty="0" smtClean="0">
                <a:solidFill>
                  <a:srgbClr val="000000"/>
                </a:solidFill>
                <a:latin typeface="Courier New" panose="02070309020205020404" pitchFamily="49" charset="0"/>
                <a:cs typeface="Courier New" panose="02070309020205020404" pitchFamily="49" charset="0"/>
              </a:rPr>
              <a:t>if      0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 H &lt; 1 then [r g b] = [C X 0]</a:t>
            </a:r>
          </a:p>
          <a:p>
            <a:pPr marL="342900" indent="-342900">
              <a:defRPr/>
            </a:pPr>
            <a:r>
              <a:rPr lang="en-US" sz="1600" baseline="0" dirty="0">
                <a:solidFill>
                  <a:srgbClr val="000000"/>
                </a:solidFill>
                <a:latin typeface="Courier New" panose="02070309020205020404" pitchFamily="49" charset="0"/>
                <a:cs typeface="Courier New" panose="02070309020205020404" pitchFamily="49" charset="0"/>
              </a:rPr>
              <a:t>	else if </a:t>
            </a:r>
            <a:r>
              <a:rPr lang="en-US" sz="1600" baseline="0" dirty="0" smtClean="0">
                <a:solidFill>
                  <a:srgbClr val="000000"/>
                </a:solidFill>
                <a:latin typeface="Courier New" panose="02070309020205020404" pitchFamily="49" charset="0"/>
                <a:cs typeface="Courier New" panose="02070309020205020404" pitchFamily="49" charset="0"/>
              </a:rPr>
              <a:t>1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 H &lt;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2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then [r g b] =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[X C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0]</a:t>
            </a:r>
          </a:p>
          <a:p>
            <a:pPr marL="342900" indent="-342900">
              <a:defRPr/>
            </a:pPr>
            <a:r>
              <a:rPr lang="en-US" sz="1600" baseline="0" dirty="0">
                <a:solidFill>
                  <a:srgbClr val="000000"/>
                </a:solidFill>
                <a:latin typeface="Courier New" panose="02070309020205020404" pitchFamily="49" charset="0"/>
                <a:cs typeface="Courier New" panose="02070309020205020404" pitchFamily="49" charset="0"/>
              </a:rPr>
              <a:t>	else if </a:t>
            </a:r>
            <a:r>
              <a:rPr lang="en-US" sz="1600" baseline="0" dirty="0" smtClean="0">
                <a:solidFill>
                  <a:srgbClr val="000000"/>
                </a:solidFill>
                <a:latin typeface="Courier New" panose="02070309020205020404" pitchFamily="49" charset="0"/>
                <a:cs typeface="Courier New" panose="02070309020205020404" pitchFamily="49" charset="0"/>
              </a:rPr>
              <a:t>2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 H &lt;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3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then [r g b] =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[0 C X]</a:t>
            </a:r>
            <a:endPar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endParaRPr>
          </a:p>
          <a:p>
            <a:pPr marL="342900" indent="-342900">
              <a:defRPr/>
            </a:pPr>
            <a:r>
              <a:rPr lang="en-US" sz="1600" baseline="0" dirty="0">
                <a:solidFill>
                  <a:srgbClr val="000000"/>
                </a:solidFill>
                <a:latin typeface="Courier New" panose="02070309020205020404" pitchFamily="49" charset="0"/>
                <a:cs typeface="Courier New" panose="02070309020205020404" pitchFamily="49" charset="0"/>
              </a:rPr>
              <a:t>	else if </a:t>
            </a:r>
            <a:r>
              <a:rPr lang="en-US" sz="1600" baseline="0" dirty="0" smtClean="0">
                <a:solidFill>
                  <a:srgbClr val="000000"/>
                </a:solidFill>
                <a:latin typeface="Courier New" panose="02070309020205020404" pitchFamily="49" charset="0"/>
                <a:cs typeface="Courier New" panose="02070309020205020404" pitchFamily="49" charset="0"/>
              </a:rPr>
              <a:t>3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 H &lt;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4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then [r g b] =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[0 X C]</a:t>
            </a:r>
            <a:endPar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endParaRPr>
          </a:p>
          <a:p>
            <a:pPr marL="342900" indent="-342900">
              <a:defRPr/>
            </a:pPr>
            <a:r>
              <a:rPr lang="en-US" sz="1600" baseline="0" dirty="0">
                <a:solidFill>
                  <a:srgbClr val="000000"/>
                </a:solidFill>
                <a:latin typeface="Courier New" panose="02070309020205020404" pitchFamily="49" charset="0"/>
                <a:cs typeface="Courier New" panose="02070309020205020404" pitchFamily="49" charset="0"/>
              </a:rPr>
              <a:t>	else if </a:t>
            </a:r>
            <a:r>
              <a:rPr lang="en-US" sz="1600" baseline="0" dirty="0" smtClean="0">
                <a:solidFill>
                  <a:srgbClr val="000000"/>
                </a:solidFill>
                <a:latin typeface="Courier New" panose="02070309020205020404" pitchFamily="49" charset="0"/>
                <a:cs typeface="Courier New" panose="02070309020205020404" pitchFamily="49" charset="0"/>
              </a:rPr>
              <a:t>4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 H &lt;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5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then [r g b] =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[X 0 C]</a:t>
            </a:r>
          </a:p>
          <a:p>
            <a:pPr marL="342900" indent="-342900">
              <a:defRPr/>
            </a:pPr>
            <a:r>
              <a:rPr lang="en-US" sz="1600" baseline="0" dirty="0" smtClean="0">
                <a:solidFill>
                  <a:srgbClr val="000000"/>
                </a:solidFill>
                <a:latin typeface="Courier New" panose="02070309020205020404" pitchFamily="49" charset="0"/>
                <a:cs typeface="Courier New" panose="02070309020205020404" pitchFamily="49" charset="0"/>
              </a:rPr>
              <a:t>	else </a:t>
            </a:r>
            <a:r>
              <a:rPr lang="en-US" sz="1600" baseline="0" dirty="0">
                <a:solidFill>
                  <a:srgbClr val="000000"/>
                </a:solidFill>
                <a:latin typeface="Courier New" panose="02070309020205020404" pitchFamily="49" charset="0"/>
                <a:cs typeface="Courier New" panose="02070309020205020404" pitchFamily="49" charset="0"/>
              </a:rPr>
              <a:t>if </a:t>
            </a:r>
            <a:r>
              <a:rPr lang="en-US" sz="1600" baseline="0" dirty="0" smtClean="0">
                <a:solidFill>
                  <a:srgbClr val="000000"/>
                </a:solidFill>
                <a:latin typeface="Courier New" panose="02070309020205020404" pitchFamily="49" charset="0"/>
                <a:cs typeface="Courier New" panose="02070309020205020404" pitchFamily="49" charset="0"/>
              </a:rPr>
              <a:t>5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 H &lt;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6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then [r g b] =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[C 0 X]</a:t>
            </a:r>
          </a:p>
          <a:p>
            <a:pPr marL="342900" indent="-342900">
              <a:defRPr/>
            </a:pP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else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r g b] =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[0 </a:t>
            </a:r>
            <a:r>
              <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rPr>
              <a:t>0 </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0]</a:t>
            </a:r>
          </a:p>
          <a:p>
            <a:pPr marL="342900" indent="-342900">
              <a:buFont typeface="+mj-lt"/>
              <a:buAutoNum type="arabicPeriod" startAt="6"/>
              <a:defRPr/>
            </a:pP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[r g b] = 255*[</a:t>
            </a:r>
            <a:r>
              <a:rPr lang="en-US" sz="1600" baseline="0" dirty="0" err="1"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r+D</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 </a:t>
            </a:r>
            <a:r>
              <a:rPr lang="en-US" sz="1600" baseline="0" dirty="0" err="1"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g+D</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 </a:t>
            </a:r>
            <a:r>
              <a:rPr lang="en-US" sz="1600" baseline="0" dirty="0" err="1"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b+D</a:t>
            </a:r>
            <a:r>
              <a:rPr lang="en-US" sz="1600" baseline="0" dirty="0" smtClean="0">
                <a:solidFill>
                  <a:srgbClr val="000000"/>
                </a:solidFill>
                <a:latin typeface="Courier New" panose="02070309020205020404" pitchFamily="49" charset="0"/>
                <a:cs typeface="Courier New" panose="02070309020205020404" pitchFamily="49" charset="0"/>
                <a:sym typeface="Symbol" panose="05050102010706020507" pitchFamily="18" charset="2"/>
              </a:rPr>
              <a:t>]</a:t>
            </a:r>
            <a:endParaRPr lang="en-US" sz="1600" baseline="0" dirty="0">
              <a:solidFill>
                <a:srgbClr val="000000"/>
              </a:solidFill>
              <a:latin typeface="Courier New" panose="02070309020205020404" pitchFamily="49" charset="0"/>
              <a:cs typeface="Courier New" panose="02070309020205020404" pitchFamily="49" charset="0"/>
              <a:sym typeface="Symbol" panose="05050102010706020507" pitchFamily="18" charset="2"/>
            </a:endParaRPr>
          </a:p>
        </p:txBody>
      </p:sp>
      <p:sp>
        <p:nvSpPr>
          <p:cNvPr id="12" name="Text Box 12"/>
          <p:cNvSpPr txBox="1">
            <a:spLocks noChangeArrowheads="1"/>
          </p:cNvSpPr>
          <p:nvPr/>
        </p:nvSpPr>
        <p:spPr bwMode="auto">
          <a:xfrm>
            <a:off x="1381547" y="238780"/>
            <a:ext cx="2504653" cy="523220"/>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a:ex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This algorithm is the inverse of the previous one. </a:t>
            </a:r>
            <a:endParaRPr lang="en-US" dirty="0"/>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102</a:t>
            </a:fld>
            <a:endParaRPr lang="en-US" dirty="0"/>
          </a:p>
        </p:txBody>
      </p:sp>
      <p:sp>
        <p:nvSpPr>
          <p:cNvPr id="13" name="Text Box 11"/>
          <p:cNvSpPr txBox="1">
            <a:spLocks noChangeArrowheads="1"/>
          </p:cNvSpPr>
          <p:nvPr/>
        </p:nvSpPr>
        <p:spPr bwMode="auto">
          <a:xfrm>
            <a:off x="7840024" y="6387404"/>
            <a:ext cx="361637" cy="30777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lIns="45720" rIns="45720" anchorCtr="1">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hlinkClick r:id="rId3" action="ppaction://hlinksldjump"/>
              </a:rPr>
              <a:t>109</a:t>
            </a:r>
            <a:endParaRPr lang="en-US" baseline="0" dirty="0"/>
          </a:p>
        </p:txBody>
      </p:sp>
      <p:sp>
        <p:nvSpPr>
          <p:cNvPr id="17" name="Text Box 12"/>
          <p:cNvSpPr txBox="1">
            <a:spLocks noChangeArrowheads="1"/>
          </p:cNvSpPr>
          <p:nvPr/>
        </p:nvSpPr>
        <p:spPr bwMode="auto">
          <a:xfrm>
            <a:off x="7355159" y="2736552"/>
            <a:ext cx="1331366" cy="738664"/>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a:ex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h, s, &amp; v are numbers here not images.</a:t>
            </a:r>
            <a:endParaRPr lang="en-US" dirty="0"/>
          </a:p>
        </p:txBody>
      </p:sp>
    </p:spTree>
    <p:extLst>
      <p:ext uri="{BB962C8B-B14F-4D97-AF65-F5344CB8AC3E}">
        <p14:creationId xmlns:p14="http://schemas.microsoft.com/office/powerpoint/2010/main" val="21232895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641" y="1478188"/>
            <a:ext cx="3708814" cy="3830734"/>
          </a:xfrm>
          <a:prstGeom prst="rect">
            <a:avLst/>
          </a:prstGeom>
        </p:spPr>
      </p:pic>
      <p:sp>
        <p:nvSpPr>
          <p:cNvPr id="2" name="Title 1"/>
          <p:cNvSpPr>
            <a:spLocks noGrp="1"/>
          </p:cNvSpPr>
          <p:nvPr>
            <p:ph type="title"/>
          </p:nvPr>
        </p:nvSpPr>
        <p:spPr>
          <a:xfrm>
            <a:off x="685800" y="990600"/>
            <a:ext cx="7772400" cy="723900"/>
          </a:xfrm>
        </p:spPr>
        <p:txBody>
          <a:bodyPr/>
          <a:lstStyle/>
          <a:p>
            <a:pPr algn="ctr"/>
            <a:r>
              <a:rPr lang="en-US" dirty="0" smtClean="0"/>
              <a:t>Comparison of the Two Algorithms</a:t>
            </a:r>
            <a:endParaRPr lang="en-US" dirty="0"/>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103</a:t>
            </a:fld>
            <a:endParaRPr lang="en-US" dirty="0"/>
          </a:p>
        </p:txBody>
      </p:sp>
      <p:grpSp>
        <p:nvGrpSpPr>
          <p:cNvPr id="6" name="Group 5"/>
          <p:cNvGrpSpPr/>
          <p:nvPr/>
        </p:nvGrpSpPr>
        <p:grpSpPr>
          <a:xfrm>
            <a:off x="1254125" y="1752600"/>
            <a:ext cx="2590800" cy="4254787"/>
            <a:chOff x="1254125" y="1752600"/>
            <a:chExt cx="2590800" cy="4254787"/>
          </a:xfrm>
        </p:grpSpPr>
        <p:grpSp>
          <p:nvGrpSpPr>
            <p:cNvPr id="10" name="Group 15"/>
            <p:cNvGrpSpPr>
              <a:grpSpLocks/>
            </p:cNvGrpSpPr>
            <p:nvPr/>
          </p:nvGrpSpPr>
          <p:grpSpPr bwMode="auto">
            <a:xfrm>
              <a:off x="1302544" y="1752600"/>
              <a:ext cx="2493963" cy="3657600"/>
              <a:chOff x="6324600" y="1752600"/>
              <a:chExt cx="2493963" cy="3657600"/>
            </a:xfrm>
          </p:grpSpPr>
          <p:grpSp>
            <p:nvGrpSpPr>
              <p:cNvPr id="11" name="Group 16"/>
              <p:cNvGrpSpPr>
                <a:grpSpLocks/>
              </p:cNvGrpSpPr>
              <p:nvPr/>
            </p:nvGrpSpPr>
            <p:grpSpPr bwMode="auto">
              <a:xfrm>
                <a:off x="6324600" y="1752600"/>
                <a:ext cx="2493963" cy="3657600"/>
                <a:chOff x="6324600" y="1752600"/>
                <a:chExt cx="2493963" cy="3657600"/>
              </a:xfrm>
            </p:grpSpPr>
            <p:pic>
              <p:nvPicPr>
                <p:cNvPr id="14" name="Picture 3" descr="RGB-HSV-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2600"/>
                  <a:ext cx="2493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9"/>
                <p:cNvSpPr txBox="1">
                  <a:spLocks noChangeArrowheads="1"/>
                </p:cNvSpPr>
                <p:nvPr/>
              </p:nvSpPr>
              <p:spPr bwMode="auto">
                <a:xfrm>
                  <a:off x="6943726" y="3733800"/>
                  <a:ext cx="169149" cy="2339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p</a:t>
                  </a:r>
                  <a:r>
                    <a:rPr lang="en-US" sz="1200"/>
                    <a:t>0</a:t>
                  </a:r>
                  <a:endParaRPr lang="en-US" sz="1200" b="1" baseline="0"/>
                </a:p>
              </p:txBody>
            </p:sp>
            <p:sp>
              <p:nvSpPr>
                <p:cNvPr id="16" name="Freeform 15"/>
                <p:cNvSpPr/>
                <p:nvPr/>
              </p:nvSpPr>
              <p:spPr>
                <a:xfrm>
                  <a:off x="7553325" y="3248025"/>
                  <a:ext cx="242888" cy="276225"/>
                </a:xfrm>
                <a:custGeom>
                  <a:avLst/>
                  <a:gdLst>
                    <a:gd name="connsiteX0" fmla="*/ 76200 w 242888"/>
                    <a:gd name="connsiteY0" fmla="*/ 0 h 276225"/>
                    <a:gd name="connsiteX1" fmla="*/ 0 w 242888"/>
                    <a:gd name="connsiteY1" fmla="*/ 180975 h 276225"/>
                    <a:gd name="connsiteX2" fmla="*/ 180975 w 242888"/>
                    <a:gd name="connsiteY2" fmla="*/ 276225 h 276225"/>
                    <a:gd name="connsiteX3" fmla="*/ 242888 w 242888"/>
                    <a:gd name="connsiteY3" fmla="*/ 128588 h 276225"/>
                    <a:gd name="connsiteX4" fmla="*/ 76200 w 242888"/>
                    <a:gd name="connsiteY4" fmla="*/ 0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8" h="276225">
                      <a:moveTo>
                        <a:pt x="76200" y="0"/>
                      </a:moveTo>
                      <a:lnTo>
                        <a:pt x="0" y="180975"/>
                      </a:lnTo>
                      <a:lnTo>
                        <a:pt x="180975" y="276225"/>
                      </a:lnTo>
                      <a:lnTo>
                        <a:pt x="242888" y="128588"/>
                      </a:lnTo>
                      <a:lnTo>
                        <a:pt x="76200"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17" name="TextBox 21"/>
                <p:cNvSpPr txBox="1">
                  <a:spLocks noChangeArrowheads="1"/>
                </p:cNvSpPr>
                <p:nvPr/>
              </p:nvSpPr>
              <p:spPr bwMode="auto">
                <a:xfrm>
                  <a:off x="7566750" y="3276600"/>
                  <a:ext cx="159531"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dirty="0"/>
                    <a:t>v</a:t>
                  </a:r>
                  <a:r>
                    <a:rPr lang="en-US" sz="1200" dirty="0"/>
                    <a:t>0</a:t>
                  </a:r>
                  <a:endParaRPr lang="en-US" sz="1200" b="1" baseline="0" dirty="0"/>
                </a:p>
              </p:txBody>
            </p:sp>
            <p:sp>
              <p:nvSpPr>
                <p:cNvPr id="18" name="Freeform 17"/>
                <p:cNvSpPr/>
                <p:nvPr/>
              </p:nvSpPr>
              <p:spPr>
                <a:xfrm>
                  <a:off x="7281863" y="3590925"/>
                  <a:ext cx="200025" cy="209550"/>
                </a:xfrm>
                <a:custGeom>
                  <a:avLst/>
                  <a:gdLst>
                    <a:gd name="connsiteX0" fmla="*/ 42862 w 200025"/>
                    <a:gd name="connsiteY0" fmla="*/ 0 h 209550"/>
                    <a:gd name="connsiteX1" fmla="*/ 0 w 200025"/>
                    <a:gd name="connsiteY1" fmla="*/ 161925 h 209550"/>
                    <a:gd name="connsiteX2" fmla="*/ 200025 w 200025"/>
                    <a:gd name="connsiteY2" fmla="*/ 209550 h 209550"/>
                    <a:gd name="connsiteX3" fmla="*/ 180975 w 200025"/>
                    <a:gd name="connsiteY3" fmla="*/ 33338 h 209550"/>
                    <a:gd name="connsiteX4" fmla="*/ 42862 w 200025"/>
                    <a:gd name="connsiteY4" fmla="*/ 0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9550">
                      <a:moveTo>
                        <a:pt x="42862" y="0"/>
                      </a:moveTo>
                      <a:lnTo>
                        <a:pt x="0" y="161925"/>
                      </a:lnTo>
                      <a:lnTo>
                        <a:pt x="200025" y="209550"/>
                      </a:lnTo>
                      <a:lnTo>
                        <a:pt x="180975" y="33338"/>
                      </a:lnTo>
                      <a:lnTo>
                        <a:pt x="42862"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19" name="TextBox 23"/>
                <p:cNvSpPr txBox="1">
                  <a:spLocks noChangeArrowheads="1"/>
                </p:cNvSpPr>
                <p:nvPr/>
              </p:nvSpPr>
              <p:spPr bwMode="auto">
                <a:xfrm>
                  <a:off x="7289201" y="3576090"/>
                  <a:ext cx="140295"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s</a:t>
                  </a:r>
                  <a:r>
                    <a:rPr lang="en-US" sz="1200"/>
                    <a:t>0</a:t>
                  </a:r>
                  <a:endParaRPr lang="en-US" sz="1200" b="1" baseline="0"/>
                </a:p>
              </p:txBody>
            </p:sp>
          </p:grpSp>
          <p:sp>
            <p:nvSpPr>
              <p:cNvPr id="13" name="Text Box 7"/>
              <p:cNvSpPr txBox="1">
                <a:spLocks noChangeArrowheads="1"/>
              </p:cNvSpPr>
              <p:nvPr/>
            </p:nvSpPr>
            <p:spPr bwMode="auto">
              <a:xfrm>
                <a:off x="7543800" y="2514600"/>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x</a:t>
                </a:r>
              </a:p>
            </p:txBody>
          </p:sp>
        </p:grpSp>
        <p:sp>
          <p:nvSpPr>
            <p:cNvPr id="21" name="TextBox 20"/>
            <p:cNvSpPr txBox="1"/>
            <p:nvPr/>
          </p:nvSpPr>
          <p:spPr>
            <a:xfrm>
              <a:off x="1254125" y="5422612"/>
              <a:ext cx="2590800" cy="584775"/>
            </a:xfrm>
            <a:prstGeom prst="rect">
              <a:avLst/>
            </a:prstGeom>
            <a:noFill/>
          </p:spPr>
          <p:txBody>
            <a:bodyPr wrap="square">
              <a:spAutoFit/>
            </a:bodyPr>
            <a:lstStyle/>
            <a:p>
              <a:pPr>
                <a:defRPr/>
              </a:pPr>
              <a:r>
                <a:rPr lang="en-US" sz="1600" baseline="0" dirty="0" smtClean="0">
                  <a:latin typeface="+mn-lt"/>
                </a:rPr>
                <a:t>Geometric representation on the equivalue plane</a:t>
              </a:r>
              <a:endParaRPr lang="en-US" sz="1600" baseline="0" dirty="0">
                <a:latin typeface="+mn-lt"/>
              </a:endParaRPr>
            </a:p>
          </p:txBody>
        </p:sp>
      </p:grpSp>
      <p:grpSp>
        <p:nvGrpSpPr>
          <p:cNvPr id="7" name="Group 6"/>
          <p:cNvGrpSpPr/>
          <p:nvPr/>
        </p:nvGrpSpPr>
        <p:grpSpPr>
          <a:xfrm>
            <a:off x="4959096" y="1905000"/>
            <a:ext cx="3803904" cy="3949987"/>
            <a:chOff x="4959096" y="1752600"/>
            <a:chExt cx="3803904" cy="3949987"/>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9096" y="1752600"/>
              <a:ext cx="3803904" cy="3803904"/>
            </a:xfrm>
            <a:prstGeom prst="rect">
              <a:avLst/>
            </a:prstGeom>
          </p:spPr>
        </p:pic>
        <p:sp>
          <p:nvSpPr>
            <p:cNvPr id="22" name="TextBox 21"/>
            <p:cNvSpPr txBox="1"/>
            <p:nvPr/>
          </p:nvSpPr>
          <p:spPr>
            <a:xfrm>
              <a:off x="5565648" y="5117812"/>
              <a:ext cx="2590800" cy="584775"/>
            </a:xfrm>
            <a:prstGeom prst="rect">
              <a:avLst/>
            </a:prstGeom>
            <a:noFill/>
          </p:spPr>
          <p:txBody>
            <a:bodyPr wrap="square">
              <a:spAutoFit/>
            </a:bodyPr>
            <a:lstStyle/>
            <a:p>
              <a:pPr>
                <a:defRPr/>
              </a:pPr>
              <a:r>
                <a:rPr lang="en-US" sz="1600" baseline="0" dirty="0" smtClean="0">
                  <a:latin typeface="+mn-lt"/>
                </a:rPr>
                <a:t>Projection of the color on the </a:t>
              </a:r>
              <a:r>
                <a:rPr lang="en-US" sz="1600" baseline="0" dirty="0" err="1" smtClean="0">
                  <a:latin typeface="+mn-lt"/>
                </a:rPr>
                <a:t>choma</a:t>
              </a:r>
              <a:r>
                <a:rPr lang="en-US" sz="1600" baseline="0" dirty="0" smtClean="0">
                  <a:latin typeface="+mn-lt"/>
                </a:rPr>
                <a:t>-hexagon.</a:t>
              </a:r>
              <a:endParaRPr lang="en-US" sz="1600" baseline="0" dirty="0">
                <a:latin typeface="+mn-lt"/>
              </a:endParaRPr>
            </a:p>
          </p:txBody>
        </p:sp>
      </p:grpSp>
      <p:cxnSp>
        <p:nvCxnSpPr>
          <p:cNvPr id="9" name="Straight Connector 8"/>
          <p:cNvCxnSpPr/>
          <p:nvPr/>
        </p:nvCxnSpPr>
        <p:spPr bwMode="auto">
          <a:xfrm>
            <a:off x="4572000" y="1752600"/>
            <a:ext cx="0" cy="410238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422892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88637"/>
            <a:ext cx="3708814" cy="3830734"/>
          </a:xfrm>
          <a:prstGeom prst="rect">
            <a:avLst/>
          </a:prstGeom>
        </p:spPr>
      </p:pic>
      <p:sp>
        <p:nvSpPr>
          <p:cNvPr id="14" name="Title 1"/>
          <p:cNvSpPr>
            <a:spLocks noGrp="1"/>
          </p:cNvSpPr>
          <p:nvPr>
            <p:ph type="title"/>
          </p:nvPr>
        </p:nvSpPr>
        <p:spPr>
          <a:xfrm>
            <a:off x="381000" y="1104900"/>
            <a:ext cx="7772400" cy="723900"/>
          </a:xfrm>
        </p:spPr>
        <p:txBody>
          <a:bodyPr/>
          <a:lstStyle/>
          <a:p>
            <a:r>
              <a:rPr lang="en-US" dirty="0" smtClean="0"/>
              <a:t>Geometric Hexagonal Projection</a:t>
            </a:r>
            <a:endParaRPr lang="en-US" dirty="0"/>
          </a:p>
        </p:txBody>
      </p:sp>
      <p:sp>
        <p:nvSpPr>
          <p:cNvPr id="17" name="TextBox 16"/>
          <p:cNvSpPr txBox="1"/>
          <p:nvPr/>
        </p:nvSpPr>
        <p:spPr>
          <a:xfrm>
            <a:off x="304800" y="5940623"/>
            <a:ext cx="4604594" cy="307777"/>
          </a:xfrm>
          <a:prstGeom prst="rect">
            <a:avLst/>
          </a:prstGeom>
          <a:noFill/>
        </p:spPr>
        <p:txBody>
          <a:bodyPr wrap="none" rtlCol="0">
            <a:spAutoFit/>
          </a:bodyPr>
          <a:lstStyle/>
          <a:p>
            <a:r>
              <a:rPr lang="en-US" baseline="0" dirty="0" smtClean="0"/>
              <a:t>Reference: </a:t>
            </a:r>
            <a:r>
              <a:rPr lang="en-US" baseline="0" dirty="0">
                <a:hlinkClick r:id="rId4"/>
              </a:rPr>
              <a:t>HSL and HSV - Wikipedia, the free encyclopedia</a:t>
            </a:r>
            <a:r>
              <a:rPr lang="en-US" baseline="0" dirty="0" smtClean="0"/>
              <a:t> </a:t>
            </a:r>
            <a:endParaRPr lang="en-US" baseline="0" dirty="0">
              <a:latin typeface="+mn-lt"/>
            </a:endParaRPr>
          </a:p>
        </p:txBody>
      </p:sp>
      <p:cxnSp>
        <p:nvCxnSpPr>
          <p:cNvPr id="18" name="Straight Connector 17"/>
          <p:cNvCxnSpPr/>
          <p:nvPr/>
        </p:nvCxnSpPr>
        <p:spPr bwMode="auto">
          <a:xfrm flipV="1">
            <a:off x="381000" y="5940623"/>
            <a:ext cx="1066800" cy="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381000" y="2057400"/>
            <a:ext cx="4648200" cy="3293209"/>
          </a:xfrm>
          <a:prstGeom prst="rect">
            <a:avLst/>
          </a:prstGeom>
          <a:noFill/>
        </p:spPr>
        <p:txBody>
          <a:bodyPr wrap="square">
            <a:spAutoFit/>
          </a:bodyPr>
          <a:lstStyle/>
          <a:p>
            <a:pPr>
              <a:spcAft>
                <a:spcPts val="600"/>
              </a:spcAft>
              <a:tabLst>
                <a:tab pos="3890963" algn="l"/>
              </a:tabLst>
              <a:defRPr/>
            </a:pPr>
            <a:r>
              <a:rPr lang="en-US" sz="1800" baseline="0" dirty="0" smtClean="0">
                <a:latin typeface="+mn-lt"/>
              </a:rPr>
              <a:t>Given a color, its </a:t>
            </a:r>
            <a:r>
              <a:rPr lang="en-US" sz="1800" b="1" baseline="0" dirty="0" smtClean="0">
                <a:latin typeface="+mn-lt"/>
              </a:rPr>
              <a:t>value</a:t>
            </a:r>
            <a:r>
              <a:rPr lang="en-US" sz="1800" baseline="0" dirty="0" smtClean="0">
                <a:latin typeface="+mn-lt"/>
              </a:rPr>
              <a:t> is the projection, parallel to the hexagon, of the rgb point onto the gray line scaled by         .</a:t>
            </a:r>
          </a:p>
          <a:p>
            <a:pPr>
              <a:spcAft>
                <a:spcPts val="600"/>
              </a:spcAft>
              <a:defRPr/>
            </a:pPr>
            <a:r>
              <a:rPr lang="en-US" sz="1800" baseline="0" dirty="0" smtClean="0">
                <a:latin typeface="+mn-lt"/>
              </a:rPr>
              <a:t>Its </a:t>
            </a:r>
            <a:r>
              <a:rPr lang="en-US" sz="1800" b="1" baseline="0" dirty="0" smtClean="0">
                <a:latin typeface="+mn-lt"/>
              </a:rPr>
              <a:t>hue</a:t>
            </a:r>
            <a:r>
              <a:rPr lang="en-US" sz="1800" baseline="0" dirty="0" smtClean="0">
                <a:latin typeface="+mn-lt"/>
              </a:rPr>
              <a:t> is the angular distance around the hexagon from the projection of the red axis to the color, projected parallel to the gray line. </a:t>
            </a:r>
          </a:p>
          <a:p>
            <a:pPr>
              <a:spcAft>
                <a:spcPts val="600"/>
              </a:spcAft>
              <a:defRPr/>
            </a:pPr>
            <a:r>
              <a:rPr lang="en-US" sz="1800" baseline="0" dirty="0" smtClean="0">
                <a:latin typeface="+mn-lt"/>
              </a:rPr>
              <a:t>The </a:t>
            </a:r>
            <a:r>
              <a:rPr lang="en-US" sz="1800" b="1" baseline="0" dirty="0" smtClean="0">
                <a:latin typeface="+mn-lt"/>
              </a:rPr>
              <a:t>saturation</a:t>
            </a:r>
            <a:r>
              <a:rPr lang="en-US" sz="1800" baseline="0" dirty="0" smtClean="0">
                <a:latin typeface="+mn-lt"/>
              </a:rPr>
              <a:t> is the ratio of the distance from the gray line to the projected color, </a:t>
            </a:r>
            <a:r>
              <a:rPr lang="en-US" sz="1800" baseline="0" dirty="0"/>
              <a:t>[0,</a:t>
            </a:r>
            <a:r>
              <a:rPr lang="en-US" sz="1800" b="1" baseline="0" dirty="0"/>
              <a:t>p</a:t>
            </a:r>
            <a:r>
              <a:rPr lang="en-US" sz="1800" dirty="0"/>
              <a:t>0</a:t>
            </a:r>
            <a:r>
              <a:rPr lang="en-US" sz="1800" baseline="0" dirty="0" smtClean="0"/>
              <a:t>],</a:t>
            </a:r>
            <a:r>
              <a:rPr lang="en-US" sz="1800" baseline="0" dirty="0" smtClean="0">
                <a:latin typeface="+mn-lt"/>
              </a:rPr>
              <a:t> to the distance from the gray line to one of the vertices of the hexagon</a:t>
            </a:r>
            <a:r>
              <a:rPr lang="en-US" sz="1800" baseline="0" dirty="0" smtClean="0">
                <a:latin typeface="+mn-lt"/>
                <a:sym typeface="Symbol"/>
              </a:rPr>
              <a:t>.</a:t>
            </a:r>
            <a:endParaRPr lang="en-US" sz="1800" baseline="0" dirty="0">
              <a:latin typeface="+mn-lt"/>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827174182"/>
              </p:ext>
            </p:extLst>
          </p:nvPr>
        </p:nvGraphicFramePr>
        <p:xfrm>
          <a:off x="3277020" y="2600528"/>
          <a:ext cx="532980" cy="361800"/>
        </p:xfrm>
        <a:graphic>
          <a:graphicData uri="http://schemas.openxmlformats.org/presentationml/2006/ole">
            <mc:AlternateContent xmlns:mc="http://schemas.openxmlformats.org/markup-compatibility/2006">
              <mc:Choice xmlns:v="urn:schemas-microsoft-com:vml" Requires="v">
                <p:oleObj spid="_x0000_s184392" name="Equation" r:id="rId5" imgW="355320" imgH="241200" progId="Equation.DSMT4">
                  <p:embed/>
                </p:oleObj>
              </mc:Choice>
              <mc:Fallback>
                <p:oleObj name="Equation" r:id="rId5" imgW="355320" imgH="241200" progId="Equation.DSMT4">
                  <p:embed/>
                  <p:pic>
                    <p:nvPicPr>
                      <p:cNvPr id="0" name="Object 12"/>
                      <p:cNvPicPr>
                        <a:picLocks noChangeAspect="1" noChangeArrowheads="1"/>
                      </p:cNvPicPr>
                      <p:nvPr/>
                    </p:nvPicPr>
                    <p:blipFill>
                      <a:blip r:embed="rId6"/>
                      <a:srcRect/>
                      <a:stretch>
                        <a:fillRect/>
                      </a:stretch>
                    </p:blipFill>
                    <p:spPr bwMode="auto">
                      <a:xfrm>
                        <a:off x="3277020" y="2600528"/>
                        <a:ext cx="532980" cy="36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104</a:t>
            </a:fld>
            <a:endParaRPr lang="en-US" dirty="0"/>
          </a:p>
        </p:txBody>
      </p:sp>
      <p:sp>
        <p:nvSpPr>
          <p:cNvPr id="13" name="Text Box 12"/>
          <p:cNvSpPr txBox="1">
            <a:spLocks noChangeArrowheads="1"/>
          </p:cNvSpPr>
          <p:nvPr/>
        </p:nvSpPr>
        <p:spPr bwMode="auto">
          <a:xfrm>
            <a:off x="6044786" y="5433536"/>
            <a:ext cx="2718214" cy="738664"/>
          </a:xfrm>
          <a:prstGeom prst="rect">
            <a:avLst/>
          </a:prstGeom>
          <a:solidFill>
            <a:srgbClr val="FFFFCC"/>
          </a:solidFill>
          <a:ln w="9525">
            <a:solidFill>
              <a:srgbClr val="FFFF99"/>
            </a:solidFill>
            <a:miter lim="800000"/>
            <a:headEnd/>
            <a:tailEnd/>
          </a:ln>
          <a:effectLst>
            <a:outerShdw blurRad="38100" dist="63500" dir="13500000" algn="ctr" rotWithShape="0">
              <a:schemeClr val="tx1">
                <a:alpha val="25000"/>
              </a:schemeClr>
            </a:outerShdw>
          </a:effectLst>
          <a:ex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To compute the projection of a color we must find the rotation matrix for the cube.</a:t>
            </a:r>
            <a:endParaRPr lang="en-US" dirty="0"/>
          </a:p>
        </p:txBody>
      </p:sp>
    </p:spTree>
    <p:extLst>
      <p:ext uri="{BB962C8B-B14F-4D97-AF65-F5344CB8AC3E}">
        <p14:creationId xmlns:p14="http://schemas.microsoft.com/office/powerpoint/2010/main" val="20604676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143000"/>
            <a:ext cx="5865084" cy="4752106"/>
          </a:xfrm>
          <a:prstGeom prst="rect">
            <a:avLst/>
          </a:prstGeom>
        </p:spPr>
      </p:pic>
      <p:sp>
        <p:nvSpPr>
          <p:cNvPr id="14" name="Title 1"/>
          <p:cNvSpPr txBox="1">
            <a:spLocks/>
          </p:cNvSpPr>
          <p:nvPr/>
        </p:nvSpPr>
        <p:spPr bwMode="auto">
          <a:xfrm>
            <a:off x="381000" y="953312"/>
            <a:ext cx="2438400" cy="175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spAutoFit/>
          </a:bodyPr>
          <a:lst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Times New Roman" pitchFamily="18" charset="0"/>
              </a:defRPr>
            </a:lvl2pPr>
            <a:lvl3pPr algn="l" rtl="0" eaLnBrk="1" fontAlgn="base" hangingPunct="1">
              <a:spcBef>
                <a:spcPct val="0"/>
              </a:spcBef>
              <a:spcAft>
                <a:spcPct val="0"/>
              </a:spcAft>
              <a:defRPr sz="3600">
                <a:solidFill>
                  <a:schemeClr val="tx2"/>
                </a:solidFill>
                <a:latin typeface="Times New Roman" pitchFamily="18" charset="0"/>
              </a:defRPr>
            </a:lvl3pPr>
            <a:lvl4pPr algn="l" rtl="0" eaLnBrk="1" fontAlgn="base" hangingPunct="1">
              <a:spcBef>
                <a:spcPct val="0"/>
              </a:spcBef>
              <a:spcAft>
                <a:spcPct val="0"/>
              </a:spcAft>
              <a:defRPr sz="3600">
                <a:solidFill>
                  <a:schemeClr val="tx2"/>
                </a:solidFill>
                <a:latin typeface="Times New Roman" pitchFamily="18" charset="0"/>
              </a:defRPr>
            </a:lvl4pPr>
            <a:lvl5pPr algn="l" rtl="0" eaLnBrk="1" fontAlgn="base" hangingPunct="1">
              <a:spcBef>
                <a:spcPct val="0"/>
              </a:spcBef>
              <a:spcAft>
                <a:spcPct val="0"/>
              </a:spcAft>
              <a:defRPr sz="3600">
                <a:solidFill>
                  <a:schemeClr val="tx2"/>
                </a:solidFill>
                <a:latin typeface="Times New Roman" pitchFamily="18" charset="0"/>
              </a:defRPr>
            </a:lvl5pPr>
            <a:lvl6pPr marL="457200" algn="l" rtl="0" eaLnBrk="1" fontAlgn="base" hangingPunct="1">
              <a:spcBef>
                <a:spcPct val="0"/>
              </a:spcBef>
              <a:spcAft>
                <a:spcPct val="0"/>
              </a:spcAft>
              <a:defRPr sz="3600">
                <a:solidFill>
                  <a:schemeClr val="tx2"/>
                </a:solidFill>
                <a:latin typeface="Times New Roman" pitchFamily="18" charset="0"/>
              </a:defRPr>
            </a:lvl6pPr>
            <a:lvl7pPr marL="914400" algn="l" rtl="0" eaLnBrk="1" fontAlgn="base" hangingPunct="1">
              <a:spcBef>
                <a:spcPct val="0"/>
              </a:spcBef>
              <a:spcAft>
                <a:spcPct val="0"/>
              </a:spcAft>
              <a:defRPr sz="3600">
                <a:solidFill>
                  <a:schemeClr val="tx2"/>
                </a:solidFill>
                <a:latin typeface="Times New Roman" pitchFamily="18" charset="0"/>
              </a:defRPr>
            </a:lvl7pPr>
            <a:lvl8pPr marL="1371600" algn="l" rtl="0" eaLnBrk="1" fontAlgn="base" hangingPunct="1">
              <a:spcBef>
                <a:spcPct val="0"/>
              </a:spcBef>
              <a:spcAft>
                <a:spcPct val="0"/>
              </a:spcAft>
              <a:defRPr sz="3600">
                <a:solidFill>
                  <a:schemeClr val="tx2"/>
                </a:solidFill>
                <a:latin typeface="Times New Roman" pitchFamily="18" charset="0"/>
              </a:defRPr>
            </a:lvl8pPr>
            <a:lvl9pPr marL="1828800" algn="l" rtl="0" eaLnBrk="1" fontAlgn="base" hangingPunct="1">
              <a:spcBef>
                <a:spcPct val="0"/>
              </a:spcBef>
              <a:spcAft>
                <a:spcPct val="0"/>
              </a:spcAft>
              <a:defRPr sz="3600">
                <a:solidFill>
                  <a:schemeClr val="tx2"/>
                </a:solidFill>
                <a:latin typeface="Times New Roman" pitchFamily="18" charset="0"/>
              </a:defRPr>
            </a:lvl9pPr>
          </a:lstStyle>
          <a:p>
            <a:r>
              <a:rPr lang="en-US" kern="0" baseline="0" dirty="0" smtClean="0"/>
              <a:t>Rotation of the Color Cube</a:t>
            </a:r>
            <a:endParaRPr lang="en-US" kern="0" baseline="0" dirty="0"/>
          </a:p>
        </p:txBody>
      </p:sp>
      <p:sp>
        <p:nvSpPr>
          <p:cNvPr id="15" name="TextBox 14"/>
          <p:cNvSpPr txBox="1"/>
          <p:nvPr/>
        </p:nvSpPr>
        <p:spPr>
          <a:xfrm>
            <a:off x="381000" y="3048000"/>
            <a:ext cx="2478405" cy="3123932"/>
          </a:xfrm>
          <a:prstGeom prst="rect">
            <a:avLst/>
          </a:prstGeom>
          <a:noFill/>
        </p:spPr>
        <p:txBody>
          <a:bodyPr wrap="square" rtlCol="0">
            <a:spAutoFit/>
          </a:bodyPr>
          <a:lstStyle/>
          <a:p>
            <a:pPr>
              <a:spcAft>
                <a:spcPts val="600"/>
              </a:spcAft>
            </a:pPr>
            <a:r>
              <a:rPr lang="en-US" sz="1600" baseline="0" dirty="0" smtClean="0">
                <a:latin typeface="+mn-lt"/>
              </a:rPr>
              <a:t>Rotations for projection onto the hexagon:</a:t>
            </a:r>
          </a:p>
          <a:p>
            <a:pPr marL="342900" indent="-342900">
              <a:buAutoNum type="alphaLcParenBoth"/>
            </a:pPr>
            <a:r>
              <a:rPr lang="en-US" sz="1600" baseline="0" dirty="0" smtClean="0">
                <a:latin typeface="+mn-lt"/>
              </a:rPr>
              <a:t>Original cube viewed along the green axis.</a:t>
            </a:r>
          </a:p>
          <a:p>
            <a:pPr marL="342900" indent="-342900">
              <a:buAutoNum type="alphaLcParenBoth"/>
            </a:pPr>
            <a:r>
              <a:rPr lang="en-US" sz="1600" baseline="0" dirty="0" smtClean="0">
                <a:latin typeface="+mn-lt"/>
              </a:rPr>
              <a:t>Rotated 45</a:t>
            </a:r>
            <a:r>
              <a:rPr lang="en-US" sz="1600" baseline="0" dirty="0" smtClean="0">
                <a:latin typeface="+mn-lt"/>
                <a:sym typeface="Symbol"/>
              </a:rPr>
              <a:t> around the green axis.</a:t>
            </a:r>
          </a:p>
          <a:p>
            <a:pPr marL="342900" indent="-342900">
              <a:buAutoNum type="alphaLcParenBoth"/>
            </a:pPr>
            <a:r>
              <a:rPr lang="en-US" sz="1600" baseline="0" dirty="0" smtClean="0">
                <a:latin typeface="+mn-lt"/>
                <a:sym typeface="Symbol"/>
              </a:rPr>
              <a:t>Rotated cube viewed along the red axis.</a:t>
            </a:r>
          </a:p>
          <a:p>
            <a:pPr marL="342900" indent="-342900">
              <a:buAutoNum type="alphaLcParenBoth"/>
            </a:pPr>
            <a:r>
              <a:rPr lang="en-US" sz="1600" baseline="0" dirty="0" smtClean="0">
                <a:latin typeface="+mn-lt"/>
                <a:sym typeface="Symbol"/>
              </a:rPr>
              <a:t>Rotated 35.26 around the red axis.</a:t>
            </a:r>
          </a:p>
          <a:p>
            <a:pPr marL="342900" indent="-342900">
              <a:buAutoNum type="alphaLcParenBoth"/>
            </a:pPr>
            <a:r>
              <a:rPr lang="en-US" sz="1600" baseline="0" dirty="0" smtClean="0">
                <a:latin typeface="+mn-lt"/>
                <a:sym typeface="Symbol"/>
              </a:rPr>
              <a:t>Final pose viewed along the green axis.</a:t>
            </a:r>
            <a:endParaRPr lang="en-US" sz="1600" baseline="0" dirty="0" smtClean="0">
              <a:latin typeface="+mn-lt"/>
            </a:endParaRPr>
          </a:p>
        </p:txBody>
      </p:sp>
      <p:sp>
        <p:nvSpPr>
          <p:cNvPr id="16" name="TextBox 15"/>
          <p:cNvSpPr txBox="1"/>
          <p:nvPr/>
        </p:nvSpPr>
        <p:spPr>
          <a:xfrm>
            <a:off x="3407326" y="3061820"/>
            <a:ext cx="402674" cy="307777"/>
          </a:xfrm>
          <a:prstGeom prst="rect">
            <a:avLst/>
          </a:prstGeom>
          <a:noFill/>
        </p:spPr>
        <p:txBody>
          <a:bodyPr wrap="none" rtlCol="0">
            <a:spAutoFit/>
          </a:bodyPr>
          <a:lstStyle/>
          <a:p>
            <a:r>
              <a:rPr lang="en-US" baseline="0" dirty="0" smtClean="0">
                <a:latin typeface="+mn-lt"/>
              </a:rPr>
              <a:t>(a)</a:t>
            </a:r>
          </a:p>
        </p:txBody>
      </p:sp>
      <p:sp>
        <p:nvSpPr>
          <p:cNvPr id="17" name="TextBox 16"/>
          <p:cNvSpPr txBox="1"/>
          <p:nvPr/>
        </p:nvSpPr>
        <p:spPr>
          <a:xfrm>
            <a:off x="5867400" y="3071549"/>
            <a:ext cx="402674" cy="307777"/>
          </a:xfrm>
          <a:prstGeom prst="rect">
            <a:avLst/>
          </a:prstGeom>
          <a:noFill/>
        </p:spPr>
        <p:txBody>
          <a:bodyPr wrap="none" rtlCol="0">
            <a:spAutoFit/>
          </a:bodyPr>
          <a:lstStyle/>
          <a:p>
            <a:r>
              <a:rPr lang="en-US" baseline="0" dirty="0" smtClean="0">
                <a:latin typeface="+mn-lt"/>
              </a:rPr>
              <a:t>(b)</a:t>
            </a:r>
          </a:p>
        </p:txBody>
      </p:sp>
      <p:sp>
        <p:nvSpPr>
          <p:cNvPr id="18" name="TextBox 17"/>
          <p:cNvSpPr txBox="1"/>
          <p:nvPr/>
        </p:nvSpPr>
        <p:spPr>
          <a:xfrm>
            <a:off x="7750726" y="3062855"/>
            <a:ext cx="402674" cy="307777"/>
          </a:xfrm>
          <a:prstGeom prst="rect">
            <a:avLst/>
          </a:prstGeom>
          <a:noFill/>
        </p:spPr>
        <p:txBody>
          <a:bodyPr wrap="none" rtlCol="0">
            <a:spAutoFit/>
          </a:bodyPr>
          <a:lstStyle/>
          <a:p>
            <a:r>
              <a:rPr lang="en-US" baseline="0" dirty="0" smtClean="0">
                <a:latin typeface="+mn-lt"/>
              </a:rPr>
              <a:t>(c)</a:t>
            </a:r>
          </a:p>
        </p:txBody>
      </p:sp>
      <p:sp>
        <p:nvSpPr>
          <p:cNvPr id="19" name="TextBox 18"/>
          <p:cNvSpPr txBox="1"/>
          <p:nvPr/>
        </p:nvSpPr>
        <p:spPr>
          <a:xfrm>
            <a:off x="7239000" y="5830112"/>
            <a:ext cx="402674" cy="307777"/>
          </a:xfrm>
          <a:prstGeom prst="rect">
            <a:avLst/>
          </a:prstGeom>
          <a:noFill/>
        </p:spPr>
        <p:txBody>
          <a:bodyPr wrap="none" rtlCol="0">
            <a:spAutoFit/>
          </a:bodyPr>
          <a:lstStyle/>
          <a:p>
            <a:r>
              <a:rPr lang="en-US" baseline="0" dirty="0" smtClean="0">
                <a:latin typeface="+mn-lt"/>
              </a:rPr>
              <a:t>(d)</a:t>
            </a:r>
          </a:p>
        </p:txBody>
      </p:sp>
      <p:sp>
        <p:nvSpPr>
          <p:cNvPr id="20" name="TextBox 19"/>
          <p:cNvSpPr txBox="1"/>
          <p:nvPr/>
        </p:nvSpPr>
        <p:spPr>
          <a:xfrm>
            <a:off x="4304488" y="5825511"/>
            <a:ext cx="402674" cy="307777"/>
          </a:xfrm>
          <a:prstGeom prst="rect">
            <a:avLst/>
          </a:prstGeom>
          <a:noFill/>
        </p:spPr>
        <p:txBody>
          <a:bodyPr wrap="none" rtlCol="0">
            <a:spAutoFit/>
          </a:bodyPr>
          <a:lstStyle/>
          <a:p>
            <a:r>
              <a:rPr lang="en-US" baseline="0" dirty="0" smtClean="0">
                <a:latin typeface="+mn-lt"/>
              </a:rPr>
              <a:t>(e)</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105</a:t>
            </a:fld>
            <a:endParaRPr lang="en-US" dirty="0"/>
          </a:p>
        </p:txBody>
      </p:sp>
    </p:spTree>
    <p:extLst>
      <p:ext uri="{BB962C8B-B14F-4D97-AF65-F5344CB8AC3E}">
        <p14:creationId xmlns:p14="http://schemas.microsoft.com/office/powerpoint/2010/main" val="1749489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1000" y="924128"/>
            <a:ext cx="7772400" cy="723900"/>
          </a:xfrm>
        </p:spPr>
        <p:txBody>
          <a:bodyPr/>
          <a:lstStyle/>
          <a:p>
            <a:r>
              <a:rPr lang="en-US" sz="3600" dirty="0" smtClean="0"/>
              <a:t>Rotation of the Color Cube</a:t>
            </a:r>
            <a:endParaRPr lang="en-US" sz="3600" dirty="0"/>
          </a:p>
        </p:txBody>
      </p:sp>
      <p:graphicFrame>
        <p:nvGraphicFramePr>
          <p:cNvPr id="9" name="Object 8"/>
          <p:cNvGraphicFramePr>
            <a:graphicFrameLocks noChangeAspect="1"/>
          </p:cNvGraphicFramePr>
          <p:nvPr>
            <p:extLst>
              <p:ext uri="{D42A27DB-BD31-4B8C-83A1-F6EECF244321}">
                <p14:modId xmlns:p14="http://schemas.microsoft.com/office/powerpoint/2010/main" val="3147429523"/>
              </p:ext>
            </p:extLst>
          </p:nvPr>
        </p:nvGraphicFramePr>
        <p:xfrm>
          <a:off x="628650" y="1990769"/>
          <a:ext cx="7651751" cy="857250"/>
        </p:xfrm>
        <a:graphic>
          <a:graphicData uri="http://schemas.openxmlformats.org/presentationml/2006/ole">
            <mc:AlternateContent xmlns:mc="http://schemas.openxmlformats.org/markup-compatibility/2006">
              <mc:Choice xmlns:v="urn:schemas-microsoft-com:vml" Requires="v">
                <p:oleObj spid="_x0000_s180506" name="Equation" r:id="rId3" imgW="6121080" imgH="685800" progId="Equation.DSMT4">
                  <p:embed/>
                </p:oleObj>
              </mc:Choice>
              <mc:Fallback>
                <p:oleObj name="Equation" r:id="rId3" imgW="6121080" imgH="685800" progId="Equation.DSMT4">
                  <p:embed/>
                  <p:pic>
                    <p:nvPicPr>
                      <p:cNvPr id="0" name=""/>
                      <p:cNvPicPr/>
                      <p:nvPr/>
                    </p:nvPicPr>
                    <p:blipFill>
                      <a:blip r:embed="rId4"/>
                      <a:stretch>
                        <a:fillRect/>
                      </a:stretch>
                    </p:blipFill>
                    <p:spPr>
                      <a:xfrm>
                        <a:off x="628650" y="1990769"/>
                        <a:ext cx="7651751" cy="8572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622171058"/>
              </p:ext>
            </p:extLst>
          </p:nvPr>
        </p:nvGraphicFramePr>
        <p:xfrm>
          <a:off x="1549400" y="3200400"/>
          <a:ext cx="5810250" cy="698500"/>
        </p:xfrm>
        <a:graphic>
          <a:graphicData uri="http://schemas.openxmlformats.org/presentationml/2006/ole">
            <mc:AlternateContent xmlns:mc="http://schemas.openxmlformats.org/markup-compatibility/2006">
              <mc:Choice xmlns:v="urn:schemas-microsoft-com:vml" Requires="v">
                <p:oleObj spid="_x0000_s180507" name="Equation" r:id="rId5" imgW="4647960" imgH="558720" progId="Equation.DSMT4">
                  <p:embed/>
                </p:oleObj>
              </mc:Choice>
              <mc:Fallback>
                <p:oleObj name="Equation" r:id="rId5" imgW="4647960" imgH="558720" progId="Equation.DSMT4">
                  <p:embed/>
                  <p:pic>
                    <p:nvPicPr>
                      <p:cNvPr id="0" name=""/>
                      <p:cNvPicPr/>
                      <p:nvPr/>
                    </p:nvPicPr>
                    <p:blipFill>
                      <a:blip r:embed="rId6"/>
                      <a:stretch>
                        <a:fillRect/>
                      </a:stretch>
                    </p:blipFill>
                    <p:spPr>
                      <a:xfrm>
                        <a:off x="1549400" y="3200400"/>
                        <a:ext cx="5810250" cy="6985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801731115"/>
              </p:ext>
            </p:extLst>
          </p:nvPr>
        </p:nvGraphicFramePr>
        <p:xfrm>
          <a:off x="1485900" y="4232275"/>
          <a:ext cx="5937250" cy="873125"/>
        </p:xfrm>
        <a:graphic>
          <a:graphicData uri="http://schemas.openxmlformats.org/presentationml/2006/ole">
            <mc:AlternateContent xmlns:mc="http://schemas.openxmlformats.org/markup-compatibility/2006">
              <mc:Choice xmlns:v="urn:schemas-microsoft-com:vml" Requires="v">
                <p:oleObj spid="_x0000_s180508" name="Equation" r:id="rId7" imgW="4749480" imgH="698400" progId="Equation.DSMT4">
                  <p:embed/>
                </p:oleObj>
              </mc:Choice>
              <mc:Fallback>
                <p:oleObj name="Equation" r:id="rId7" imgW="4749480" imgH="698400" progId="Equation.DSMT4">
                  <p:embed/>
                  <p:pic>
                    <p:nvPicPr>
                      <p:cNvPr id="0" name=""/>
                      <p:cNvPicPr/>
                      <p:nvPr/>
                    </p:nvPicPr>
                    <p:blipFill>
                      <a:blip r:embed="rId8"/>
                      <a:stretch>
                        <a:fillRect/>
                      </a:stretch>
                    </p:blipFill>
                    <p:spPr>
                      <a:xfrm>
                        <a:off x="1485900" y="4232275"/>
                        <a:ext cx="5937250" cy="873125"/>
                      </a:xfrm>
                      <a:prstGeom prst="rect">
                        <a:avLst/>
                      </a:prstGeom>
                    </p:spPr>
                  </p:pic>
                </p:oleObj>
              </mc:Fallback>
            </mc:AlternateContent>
          </a:graphicData>
        </a:graphic>
      </p:graphicFrame>
      <p:sp>
        <p:nvSpPr>
          <p:cNvPr id="15" name="TextBox 14"/>
          <p:cNvSpPr txBox="1"/>
          <p:nvPr/>
        </p:nvSpPr>
        <p:spPr>
          <a:xfrm>
            <a:off x="381000" y="3810000"/>
            <a:ext cx="4941570" cy="369332"/>
          </a:xfrm>
          <a:prstGeom prst="rect">
            <a:avLst/>
          </a:prstGeom>
          <a:noFill/>
        </p:spPr>
        <p:txBody>
          <a:bodyPr wrap="square" rtlCol="0">
            <a:spAutoFit/>
          </a:bodyPr>
          <a:lstStyle/>
          <a:p>
            <a:r>
              <a:rPr lang="en-US" sz="1800" baseline="0" dirty="0" smtClean="0">
                <a:solidFill>
                  <a:srgbClr val="000000"/>
                </a:solidFill>
                <a:latin typeface="+mn-lt"/>
              </a:rPr>
              <a:t>Rotated cube corners:</a:t>
            </a:r>
            <a:endParaRPr lang="en-US" sz="1800" baseline="0" dirty="0">
              <a:latin typeface="+mn-lt"/>
            </a:endParaRPr>
          </a:p>
        </p:txBody>
      </p:sp>
      <p:sp>
        <p:nvSpPr>
          <p:cNvPr id="16" name="TextBox 15"/>
          <p:cNvSpPr txBox="1"/>
          <p:nvPr/>
        </p:nvSpPr>
        <p:spPr>
          <a:xfrm>
            <a:off x="381000" y="2838478"/>
            <a:ext cx="4941570" cy="369332"/>
          </a:xfrm>
          <a:prstGeom prst="rect">
            <a:avLst/>
          </a:prstGeom>
          <a:noFill/>
        </p:spPr>
        <p:txBody>
          <a:bodyPr wrap="square" rtlCol="0">
            <a:spAutoFit/>
          </a:bodyPr>
          <a:lstStyle/>
          <a:p>
            <a:r>
              <a:rPr lang="en-US" sz="1800" baseline="0" dirty="0" smtClean="0">
                <a:solidFill>
                  <a:srgbClr val="000000"/>
                </a:solidFill>
                <a:latin typeface="+mn-lt"/>
              </a:rPr>
              <a:t>Cube corners:</a:t>
            </a:r>
            <a:endParaRPr lang="en-US" sz="1800" baseline="0" dirty="0">
              <a:latin typeface="+mn-lt"/>
            </a:endParaRPr>
          </a:p>
        </p:txBody>
      </p:sp>
      <p:sp>
        <p:nvSpPr>
          <p:cNvPr id="14" name="TextBox 13"/>
          <p:cNvSpPr txBox="1"/>
          <p:nvPr/>
        </p:nvSpPr>
        <p:spPr>
          <a:xfrm>
            <a:off x="381000" y="1600200"/>
            <a:ext cx="4941570" cy="369332"/>
          </a:xfrm>
          <a:prstGeom prst="rect">
            <a:avLst/>
          </a:prstGeom>
          <a:noFill/>
        </p:spPr>
        <p:txBody>
          <a:bodyPr wrap="square" rtlCol="0">
            <a:spAutoFit/>
          </a:bodyPr>
          <a:lstStyle/>
          <a:p>
            <a:r>
              <a:rPr lang="en-US" sz="1800" baseline="0" dirty="0" smtClean="0">
                <a:solidFill>
                  <a:srgbClr val="000000"/>
                </a:solidFill>
                <a:latin typeface="+mn-lt"/>
              </a:rPr>
              <a:t>Rotation matrix:</a:t>
            </a:r>
            <a:endParaRPr lang="en-US" sz="1800" baseline="0" dirty="0">
              <a:latin typeface="+mn-lt"/>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866875103"/>
              </p:ext>
            </p:extLst>
          </p:nvPr>
        </p:nvGraphicFramePr>
        <p:xfrm>
          <a:off x="1398588" y="5562600"/>
          <a:ext cx="6111875" cy="571500"/>
        </p:xfrm>
        <a:graphic>
          <a:graphicData uri="http://schemas.openxmlformats.org/presentationml/2006/ole">
            <mc:AlternateContent xmlns:mc="http://schemas.openxmlformats.org/markup-compatibility/2006">
              <mc:Choice xmlns:v="urn:schemas-microsoft-com:vml" Requires="v">
                <p:oleObj spid="_x0000_s180509" name="Equation" r:id="rId9" imgW="4889160" imgH="457200" progId="Equation.DSMT4">
                  <p:embed/>
                </p:oleObj>
              </mc:Choice>
              <mc:Fallback>
                <p:oleObj name="Equation" r:id="rId9" imgW="4889160" imgH="457200" progId="Equation.DSMT4">
                  <p:embed/>
                  <p:pic>
                    <p:nvPicPr>
                      <p:cNvPr id="0" name=""/>
                      <p:cNvPicPr/>
                      <p:nvPr/>
                    </p:nvPicPr>
                    <p:blipFill>
                      <a:blip r:embed="rId10"/>
                      <a:stretch>
                        <a:fillRect/>
                      </a:stretch>
                    </p:blipFill>
                    <p:spPr>
                      <a:xfrm>
                        <a:off x="1398588" y="5562600"/>
                        <a:ext cx="6111875" cy="571500"/>
                      </a:xfrm>
                      <a:prstGeom prst="rect">
                        <a:avLst/>
                      </a:prstGeom>
                    </p:spPr>
                  </p:pic>
                </p:oleObj>
              </mc:Fallback>
            </mc:AlternateContent>
          </a:graphicData>
        </a:graphic>
      </p:graphicFrame>
      <p:sp>
        <p:nvSpPr>
          <p:cNvPr id="18" name="TextBox 17"/>
          <p:cNvSpPr txBox="1"/>
          <p:nvPr/>
        </p:nvSpPr>
        <p:spPr>
          <a:xfrm>
            <a:off x="381000" y="5117068"/>
            <a:ext cx="4941570" cy="369332"/>
          </a:xfrm>
          <a:prstGeom prst="rect">
            <a:avLst/>
          </a:prstGeom>
          <a:noFill/>
        </p:spPr>
        <p:txBody>
          <a:bodyPr wrap="square" rtlCol="0">
            <a:spAutoFit/>
          </a:bodyPr>
          <a:lstStyle/>
          <a:p>
            <a:r>
              <a:rPr lang="en-US" sz="1800" baseline="0" dirty="0" smtClean="0">
                <a:solidFill>
                  <a:srgbClr val="000000"/>
                </a:solidFill>
                <a:latin typeface="+mn-lt"/>
              </a:rPr>
              <a:t>Projected, rotated cube corners:</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106</a:t>
            </a:fld>
            <a:endParaRPr lang="en-US" dirty="0"/>
          </a:p>
        </p:txBody>
      </p:sp>
      <p:sp>
        <p:nvSpPr>
          <p:cNvPr id="19" name="Text Box 11"/>
          <p:cNvSpPr txBox="1">
            <a:spLocks noChangeArrowheads="1"/>
          </p:cNvSpPr>
          <p:nvPr/>
        </p:nvSpPr>
        <p:spPr bwMode="auto">
          <a:xfrm>
            <a:off x="1937385" y="271046"/>
            <a:ext cx="1828800" cy="338554"/>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Here’s the math.</a:t>
            </a:r>
            <a:endParaRPr lang="el-GR" sz="1600" baseline="0" dirty="0">
              <a:latin typeface="Comic Sans MS" pitchFamily="66" charset="0"/>
            </a:endParaRPr>
          </a:p>
        </p:txBody>
      </p:sp>
      <p:grpSp>
        <p:nvGrpSpPr>
          <p:cNvPr id="25" name="Group 24"/>
          <p:cNvGrpSpPr/>
          <p:nvPr/>
        </p:nvGrpSpPr>
        <p:grpSpPr>
          <a:xfrm>
            <a:off x="7812087" y="6362700"/>
            <a:ext cx="417513" cy="357187"/>
            <a:chOff x="6563518" y="6347619"/>
            <a:chExt cx="417513" cy="357187"/>
          </a:xfrm>
        </p:grpSpPr>
        <p:sp>
          <p:nvSpPr>
            <p:cNvPr id="26" name="Rectangle 10"/>
            <p:cNvSpPr>
              <a:spLocks noChangeArrowheads="1"/>
            </p:cNvSpPr>
            <p:nvPr/>
          </p:nvSpPr>
          <p:spPr bwMode="auto">
            <a:xfrm>
              <a:off x="6563518" y="6347619"/>
              <a:ext cx="417513" cy="3571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7" name="Text Box 11"/>
            <p:cNvSpPr txBox="1">
              <a:spLocks noChangeArrowheads="1"/>
            </p:cNvSpPr>
            <p:nvPr/>
          </p:nvSpPr>
          <p:spPr bwMode="auto">
            <a:xfrm>
              <a:off x="6591455" y="6372323"/>
              <a:ext cx="361637" cy="30777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lIns="45720" rIns="45720" anchorCtr="1">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hlinkClick r:id="rId11" action="ppaction://hlinksldjump"/>
                </a:rPr>
                <a:t>110</a:t>
              </a:r>
              <a:endParaRPr lang="en-US" baseline="0" dirty="0"/>
            </a:p>
          </p:txBody>
        </p:sp>
      </p:grpSp>
    </p:spTree>
    <p:extLst>
      <p:ext uri="{BB962C8B-B14F-4D97-AF65-F5344CB8AC3E}">
        <p14:creationId xmlns:p14="http://schemas.microsoft.com/office/powerpoint/2010/main" val="1507420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1000" y="924128"/>
            <a:ext cx="7772400" cy="723900"/>
          </a:xfrm>
        </p:spPr>
        <p:txBody>
          <a:bodyPr/>
          <a:lstStyle/>
          <a:p>
            <a:r>
              <a:rPr lang="en-US" sz="3600" dirty="0" smtClean="0"/>
              <a:t>Rotation of the Color Cube</a:t>
            </a:r>
            <a:endParaRPr lang="en-US" sz="3600" dirty="0"/>
          </a:p>
        </p:txBody>
      </p:sp>
      <p:graphicFrame>
        <p:nvGraphicFramePr>
          <p:cNvPr id="9" name="Object 8"/>
          <p:cNvGraphicFramePr>
            <a:graphicFrameLocks noChangeAspect="1"/>
          </p:cNvGraphicFramePr>
          <p:nvPr>
            <p:extLst>
              <p:ext uri="{D42A27DB-BD31-4B8C-83A1-F6EECF244321}">
                <p14:modId xmlns:p14="http://schemas.microsoft.com/office/powerpoint/2010/main" val="755368304"/>
              </p:ext>
            </p:extLst>
          </p:nvPr>
        </p:nvGraphicFramePr>
        <p:xfrm>
          <a:off x="628650" y="1990769"/>
          <a:ext cx="7651751" cy="857250"/>
        </p:xfrm>
        <a:graphic>
          <a:graphicData uri="http://schemas.openxmlformats.org/presentationml/2006/ole">
            <mc:AlternateContent xmlns:mc="http://schemas.openxmlformats.org/markup-compatibility/2006">
              <mc:Choice xmlns:v="urn:schemas-microsoft-com:vml" Requires="v">
                <p:oleObj spid="_x0000_s186598" name="Equation" r:id="rId3" imgW="6121080" imgH="685800" progId="Equation.DSMT4">
                  <p:embed/>
                </p:oleObj>
              </mc:Choice>
              <mc:Fallback>
                <p:oleObj name="Equation" r:id="rId3" imgW="6121080" imgH="685800" progId="Equation.DSMT4">
                  <p:embed/>
                  <p:pic>
                    <p:nvPicPr>
                      <p:cNvPr id="0" name=""/>
                      <p:cNvPicPr/>
                      <p:nvPr/>
                    </p:nvPicPr>
                    <p:blipFill>
                      <a:blip r:embed="rId4"/>
                      <a:stretch>
                        <a:fillRect/>
                      </a:stretch>
                    </p:blipFill>
                    <p:spPr>
                      <a:xfrm>
                        <a:off x="628650" y="1990769"/>
                        <a:ext cx="7651751" cy="8572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30631009"/>
              </p:ext>
            </p:extLst>
          </p:nvPr>
        </p:nvGraphicFramePr>
        <p:xfrm>
          <a:off x="1549400" y="3200400"/>
          <a:ext cx="5810250" cy="698500"/>
        </p:xfrm>
        <a:graphic>
          <a:graphicData uri="http://schemas.openxmlformats.org/presentationml/2006/ole">
            <mc:AlternateContent xmlns:mc="http://schemas.openxmlformats.org/markup-compatibility/2006">
              <mc:Choice xmlns:v="urn:schemas-microsoft-com:vml" Requires="v">
                <p:oleObj spid="_x0000_s186599" name="Equation" r:id="rId5" imgW="4647960" imgH="558720" progId="Equation.DSMT4">
                  <p:embed/>
                </p:oleObj>
              </mc:Choice>
              <mc:Fallback>
                <p:oleObj name="Equation" r:id="rId5" imgW="4647960" imgH="558720" progId="Equation.DSMT4">
                  <p:embed/>
                  <p:pic>
                    <p:nvPicPr>
                      <p:cNvPr id="0" name=""/>
                      <p:cNvPicPr/>
                      <p:nvPr/>
                    </p:nvPicPr>
                    <p:blipFill>
                      <a:blip r:embed="rId6"/>
                      <a:stretch>
                        <a:fillRect/>
                      </a:stretch>
                    </p:blipFill>
                    <p:spPr>
                      <a:xfrm>
                        <a:off x="1549400" y="3200400"/>
                        <a:ext cx="5810250" cy="6985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811275554"/>
              </p:ext>
            </p:extLst>
          </p:nvPr>
        </p:nvGraphicFramePr>
        <p:xfrm>
          <a:off x="1485900" y="4232275"/>
          <a:ext cx="5937250" cy="873125"/>
        </p:xfrm>
        <a:graphic>
          <a:graphicData uri="http://schemas.openxmlformats.org/presentationml/2006/ole">
            <mc:AlternateContent xmlns:mc="http://schemas.openxmlformats.org/markup-compatibility/2006">
              <mc:Choice xmlns:v="urn:schemas-microsoft-com:vml" Requires="v">
                <p:oleObj spid="_x0000_s186600" name="Equation" r:id="rId7" imgW="4749480" imgH="698400" progId="Equation.DSMT4">
                  <p:embed/>
                </p:oleObj>
              </mc:Choice>
              <mc:Fallback>
                <p:oleObj name="Equation" r:id="rId7" imgW="4749480" imgH="698400" progId="Equation.DSMT4">
                  <p:embed/>
                  <p:pic>
                    <p:nvPicPr>
                      <p:cNvPr id="0" name=""/>
                      <p:cNvPicPr/>
                      <p:nvPr/>
                    </p:nvPicPr>
                    <p:blipFill>
                      <a:blip r:embed="rId8"/>
                      <a:stretch>
                        <a:fillRect/>
                      </a:stretch>
                    </p:blipFill>
                    <p:spPr>
                      <a:xfrm>
                        <a:off x="1485900" y="4232275"/>
                        <a:ext cx="5937250" cy="873125"/>
                      </a:xfrm>
                      <a:prstGeom prst="rect">
                        <a:avLst/>
                      </a:prstGeom>
                    </p:spPr>
                  </p:pic>
                </p:oleObj>
              </mc:Fallback>
            </mc:AlternateContent>
          </a:graphicData>
        </a:graphic>
      </p:graphicFrame>
      <p:sp>
        <p:nvSpPr>
          <p:cNvPr id="15" name="TextBox 14"/>
          <p:cNvSpPr txBox="1"/>
          <p:nvPr/>
        </p:nvSpPr>
        <p:spPr>
          <a:xfrm>
            <a:off x="381000" y="3810000"/>
            <a:ext cx="4941570" cy="369332"/>
          </a:xfrm>
          <a:prstGeom prst="rect">
            <a:avLst/>
          </a:prstGeom>
          <a:noFill/>
        </p:spPr>
        <p:txBody>
          <a:bodyPr wrap="square" rtlCol="0">
            <a:spAutoFit/>
          </a:bodyPr>
          <a:lstStyle/>
          <a:p>
            <a:r>
              <a:rPr lang="en-US" sz="1800" baseline="0" dirty="0" smtClean="0">
                <a:solidFill>
                  <a:srgbClr val="000000"/>
                </a:solidFill>
                <a:latin typeface="+mn-lt"/>
              </a:rPr>
              <a:t>Rotated cube corners:</a:t>
            </a:r>
            <a:endParaRPr lang="en-US" sz="1800" baseline="0" dirty="0">
              <a:latin typeface="+mn-lt"/>
            </a:endParaRPr>
          </a:p>
        </p:txBody>
      </p:sp>
      <p:sp>
        <p:nvSpPr>
          <p:cNvPr id="16" name="TextBox 15"/>
          <p:cNvSpPr txBox="1"/>
          <p:nvPr/>
        </p:nvSpPr>
        <p:spPr>
          <a:xfrm>
            <a:off x="381000" y="2838478"/>
            <a:ext cx="4941570" cy="369332"/>
          </a:xfrm>
          <a:prstGeom prst="rect">
            <a:avLst/>
          </a:prstGeom>
          <a:noFill/>
        </p:spPr>
        <p:txBody>
          <a:bodyPr wrap="square" rtlCol="0">
            <a:spAutoFit/>
          </a:bodyPr>
          <a:lstStyle/>
          <a:p>
            <a:r>
              <a:rPr lang="en-US" sz="1800" baseline="0" dirty="0" smtClean="0">
                <a:solidFill>
                  <a:srgbClr val="000000"/>
                </a:solidFill>
                <a:latin typeface="+mn-lt"/>
              </a:rPr>
              <a:t>Cube corners:</a:t>
            </a:r>
            <a:endParaRPr lang="en-US" sz="1800" baseline="0" dirty="0">
              <a:latin typeface="+mn-lt"/>
            </a:endParaRPr>
          </a:p>
        </p:txBody>
      </p:sp>
      <p:sp>
        <p:nvSpPr>
          <p:cNvPr id="14" name="TextBox 13"/>
          <p:cNvSpPr txBox="1"/>
          <p:nvPr/>
        </p:nvSpPr>
        <p:spPr>
          <a:xfrm>
            <a:off x="381000" y="1600200"/>
            <a:ext cx="4941570" cy="369332"/>
          </a:xfrm>
          <a:prstGeom prst="rect">
            <a:avLst/>
          </a:prstGeom>
          <a:noFill/>
        </p:spPr>
        <p:txBody>
          <a:bodyPr wrap="square" rtlCol="0">
            <a:spAutoFit/>
          </a:bodyPr>
          <a:lstStyle/>
          <a:p>
            <a:r>
              <a:rPr lang="en-US" sz="1800" baseline="0" dirty="0" smtClean="0">
                <a:solidFill>
                  <a:srgbClr val="000000"/>
                </a:solidFill>
                <a:latin typeface="+mn-lt"/>
              </a:rPr>
              <a:t>Rotation matrix:</a:t>
            </a:r>
            <a:endParaRPr lang="en-US" sz="1800" baseline="0" dirty="0">
              <a:latin typeface="+mn-lt"/>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2274542316"/>
              </p:ext>
            </p:extLst>
          </p:nvPr>
        </p:nvGraphicFramePr>
        <p:xfrm>
          <a:off x="1398588" y="5562600"/>
          <a:ext cx="6111875" cy="571500"/>
        </p:xfrm>
        <a:graphic>
          <a:graphicData uri="http://schemas.openxmlformats.org/presentationml/2006/ole">
            <mc:AlternateContent xmlns:mc="http://schemas.openxmlformats.org/markup-compatibility/2006">
              <mc:Choice xmlns:v="urn:schemas-microsoft-com:vml" Requires="v">
                <p:oleObj spid="_x0000_s186601" name="Equation" r:id="rId9" imgW="4889160" imgH="457200" progId="Equation.DSMT4">
                  <p:embed/>
                </p:oleObj>
              </mc:Choice>
              <mc:Fallback>
                <p:oleObj name="Equation" r:id="rId9" imgW="4889160" imgH="457200" progId="Equation.DSMT4">
                  <p:embed/>
                  <p:pic>
                    <p:nvPicPr>
                      <p:cNvPr id="0" name=""/>
                      <p:cNvPicPr/>
                      <p:nvPr/>
                    </p:nvPicPr>
                    <p:blipFill>
                      <a:blip r:embed="rId10"/>
                      <a:stretch>
                        <a:fillRect/>
                      </a:stretch>
                    </p:blipFill>
                    <p:spPr>
                      <a:xfrm>
                        <a:off x="1398588" y="5562600"/>
                        <a:ext cx="6111875" cy="571500"/>
                      </a:xfrm>
                      <a:prstGeom prst="rect">
                        <a:avLst/>
                      </a:prstGeom>
                    </p:spPr>
                  </p:pic>
                </p:oleObj>
              </mc:Fallback>
            </mc:AlternateContent>
          </a:graphicData>
        </a:graphic>
      </p:graphicFrame>
      <p:sp>
        <p:nvSpPr>
          <p:cNvPr id="18" name="TextBox 17"/>
          <p:cNvSpPr txBox="1"/>
          <p:nvPr/>
        </p:nvSpPr>
        <p:spPr>
          <a:xfrm>
            <a:off x="381000" y="5117068"/>
            <a:ext cx="4941570" cy="369332"/>
          </a:xfrm>
          <a:prstGeom prst="rect">
            <a:avLst/>
          </a:prstGeom>
          <a:noFill/>
        </p:spPr>
        <p:txBody>
          <a:bodyPr wrap="square" rtlCol="0">
            <a:spAutoFit/>
          </a:bodyPr>
          <a:lstStyle/>
          <a:p>
            <a:r>
              <a:rPr lang="en-US" sz="1800" baseline="0" dirty="0" smtClean="0">
                <a:solidFill>
                  <a:srgbClr val="000000"/>
                </a:solidFill>
                <a:latin typeface="+mn-lt"/>
              </a:rPr>
              <a:t>Projected, rotated cube corners:</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107</a:t>
            </a:fld>
            <a:endParaRPr lang="en-US" dirty="0"/>
          </a:p>
        </p:txBody>
      </p:sp>
      <p:sp>
        <p:nvSpPr>
          <p:cNvPr id="19" name="Text Box 11"/>
          <p:cNvSpPr txBox="1">
            <a:spLocks noChangeArrowheads="1"/>
          </p:cNvSpPr>
          <p:nvPr/>
        </p:nvSpPr>
        <p:spPr bwMode="auto">
          <a:xfrm>
            <a:off x="1937385" y="271046"/>
            <a:ext cx="1828800" cy="338554"/>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Here’s the math.</a:t>
            </a:r>
            <a:endParaRPr lang="el-GR" sz="1600" baseline="0" dirty="0">
              <a:latin typeface="Comic Sans MS" pitchFamily="66" charset="0"/>
            </a:endParaRPr>
          </a:p>
        </p:txBody>
      </p:sp>
      <p:sp>
        <p:nvSpPr>
          <p:cNvPr id="20" name="Text Box 11"/>
          <p:cNvSpPr txBox="1">
            <a:spLocks noChangeArrowheads="1"/>
          </p:cNvSpPr>
          <p:nvPr/>
        </p:nvSpPr>
        <p:spPr bwMode="auto">
          <a:xfrm>
            <a:off x="4419600" y="1600200"/>
            <a:ext cx="1828800" cy="338554"/>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45</a:t>
            </a:r>
            <a:r>
              <a:rPr lang="en-US" sz="1600" baseline="0" dirty="0" smtClean="0">
                <a:latin typeface="Comic Sans MS" pitchFamily="66" charset="0"/>
                <a:sym typeface="Symbol"/>
              </a:rPr>
              <a:t> around green</a:t>
            </a:r>
            <a:endParaRPr lang="el-GR" sz="1600" baseline="0" dirty="0">
              <a:latin typeface="Comic Sans MS" pitchFamily="66" charset="0"/>
            </a:endParaRPr>
          </a:p>
        </p:txBody>
      </p:sp>
      <p:sp>
        <p:nvSpPr>
          <p:cNvPr id="21" name="Text Box 11"/>
          <p:cNvSpPr txBox="1">
            <a:spLocks noChangeArrowheads="1"/>
          </p:cNvSpPr>
          <p:nvPr/>
        </p:nvSpPr>
        <p:spPr bwMode="auto">
          <a:xfrm>
            <a:off x="6553200" y="1600200"/>
            <a:ext cx="1905000" cy="338554"/>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35.26</a:t>
            </a:r>
            <a:r>
              <a:rPr lang="en-US" sz="1600" baseline="0" dirty="0" smtClean="0">
                <a:latin typeface="Comic Sans MS" pitchFamily="66" charset="0"/>
                <a:sym typeface="Symbol"/>
              </a:rPr>
              <a:t> around red</a:t>
            </a:r>
            <a:endParaRPr lang="el-GR" sz="1600" baseline="0" dirty="0">
              <a:latin typeface="Comic Sans MS" pitchFamily="66" charset="0"/>
            </a:endParaRPr>
          </a:p>
        </p:txBody>
      </p:sp>
      <p:sp>
        <p:nvSpPr>
          <p:cNvPr id="22" name="Text Box 11"/>
          <p:cNvSpPr txBox="1">
            <a:spLocks noChangeArrowheads="1"/>
          </p:cNvSpPr>
          <p:nvPr/>
        </p:nvSpPr>
        <p:spPr bwMode="auto">
          <a:xfrm>
            <a:off x="7505700" y="4114800"/>
            <a:ext cx="1371600" cy="1077218"/>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Now the 3</a:t>
            </a:r>
            <a:r>
              <a:rPr lang="en-US" sz="1600" baseline="30000" dirty="0" smtClean="0">
                <a:latin typeface="Comic Sans MS" pitchFamily="66" charset="0"/>
              </a:rPr>
              <a:t>rd</a:t>
            </a:r>
            <a:r>
              <a:rPr lang="en-US" sz="1600" baseline="0" dirty="0" smtClean="0">
                <a:latin typeface="Comic Sans MS" pitchFamily="66" charset="0"/>
              </a:rPr>
              <a:t> dimension is along the gray line.</a:t>
            </a:r>
            <a:endParaRPr lang="el-GR" sz="1600" baseline="0" dirty="0">
              <a:latin typeface="Comic Sans MS" pitchFamily="66" charset="0"/>
            </a:endParaRPr>
          </a:p>
        </p:txBody>
      </p:sp>
      <p:sp>
        <p:nvSpPr>
          <p:cNvPr id="23" name="Text Box 11"/>
          <p:cNvSpPr txBox="1">
            <a:spLocks noChangeArrowheads="1"/>
          </p:cNvSpPr>
          <p:nvPr/>
        </p:nvSpPr>
        <p:spPr bwMode="auto">
          <a:xfrm>
            <a:off x="152400" y="5486400"/>
            <a:ext cx="1219200" cy="830997"/>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Projection: set 3</a:t>
            </a:r>
            <a:r>
              <a:rPr lang="en-US" sz="1600" baseline="30000" dirty="0" smtClean="0">
                <a:latin typeface="Comic Sans MS" pitchFamily="66" charset="0"/>
              </a:rPr>
              <a:t>rd</a:t>
            </a:r>
            <a:r>
              <a:rPr lang="en-US" sz="1600" baseline="0" dirty="0" smtClean="0">
                <a:latin typeface="Comic Sans MS" pitchFamily="66" charset="0"/>
              </a:rPr>
              <a:t> dim to 0.</a:t>
            </a:r>
            <a:endParaRPr lang="el-GR" sz="1600" baseline="0" dirty="0">
              <a:latin typeface="Comic Sans MS" pitchFamily="66" charset="0"/>
            </a:endParaRPr>
          </a:p>
        </p:txBody>
      </p:sp>
      <p:sp>
        <p:nvSpPr>
          <p:cNvPr id="24" name="Text Box 11"/>
          <p:cNvSpPr txBox="1">
            <a:spLocks noChangeArrowheads="1"/>
          </p:cNvSpPr>
          <p:nvPr/>
        </p:nvSpPr>
        <p:spPr bwMode="auto">
          <a:xfrm>
            <a:off x="7505700" y="3131403"/>
            <a:ext cx="1371600" cy="830997"/>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6 primaries + black and white</a:t>
            </a:r>
            <a:endParaRPr lang="el-GR" sz="1600" baseline="0" dirty="0">
              <a:latin typeface="Comic Sans MS" pitchFamily="66" charset="0"/>
            </a:endParaRPr>
          </a:p>
        </p:txBody>
      </p:sp>
    </p:spTree>
    <p:extLst>
      <p:ext uri="{BB962C8B-B14F-4D97-AF65-F5344CB8AC3E}">
        <p14:creationId xmlns:p14="http://schemas.microsoft.com/office/powerpoint/2010/main" val="4001028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1000" y="924128"/>
            <a:ext cx="8382000" cy="723900"/>
          </a:xfrm>
        </p:spPr>
        <p:txBody>
          <a:bodyPr/>
          <a:lstStyle/>
          <a:p>
            <a:pPr algn="ctr"/>
            <a:r>
              <a:rPr lang="en-US" sz="3600" dirty="0" smtClean="0"/>
              <a:t>Rotation and Projection of the Color Cube</a:t>
            </a:r>
            <a:endParaRPr lang="en-US" sz="3600" dirty="0"/>
          </a:p>
        </p:txBody>
      </p:sp>
      <p:sp>
        <p:nvSpPr>
          <p:cNvPr id="19" name="TextBox 18"/>
          <p:cNvSpPr txBox="1"/>
          <p:nvPr/>
        </p:nvSpPr>
        <p:spPr>
          <a:xfrm>
            <a:off x="381000" y="5715000"/>
            <a:ext cx="8382000" cy="338554"/>
          </a:xfrm>
          <a:prstGeom prst="rect">
            <a:avLst/>
          </a:prstGeom>
          <a:noFill/>
        </p:spPr>
        <p:txBody>
          <a:bodyPr wrap="square">
            <a:spAutoFit/>
          </a:bodyPr>
          <a:lstStyle/>
          <a:p>
            <a:pPr algn="ctr">
              <a:defRPr/>
            </a:pPr>
            <a:r>
              <a:rPr lang="en-US" sz="1600" baseline="0" dirty="0" smtClean="0">
                <a:latin typeface="+mn-lt"/>
              </a:rPr>
              <a:t>Chromaticity-plane hexagon with red, yellow, green, cyan, blue, and magenta vertices.</a:t>
            </a:r>
            <a:endParaRPr lang="en-US" sz="1600" baseline="0" dirty="0">
              <a:latin typeface="+mn-lt"/>
            </a:endParaRPr>
          </a:p>
        </p:txBody>
      </p:sp>
      <p:sp>
        <p:nvSpPr>
          <p:cNvPr id="20" name="Text Box 12"/>
          <p:cNvSpPr txBox="1">
            <a:spLocks noChangeArrowheads="1"/>
          </p:cNvSpPr>
          <p:nvPr/>
        </p:nvSpPr>
        <p:spPr bwMode="auto">
          <a:xfrm>
            <a:off x="590144" y="2477631"/>
            <a:ext cx="3524656" cy="2246769"/>
          </a:xfrm>
          <a:prstGeom prst="rect">
            <a:avLst/>
          </a:prstGeom>
          <a:noFill/>
          <a:ln w="9525">
            <a:solidFill>
              <a:schemeClr val="tx1"/>
            </a:solidFill>
            <a:miter lim="800000"/>
            <a:headEnd/>
            <a:tailEnd/>
          </a:ln>
          <a:effectLst/>
          <a:ex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000" dirty="0">
                <a:latin typeface="+mn-lt"/>
              </a:rPr>
              <a:t>The </a:t>
            </a:r>
            <a:r>
              <a:rPr lang="en-US" sz="2000" dirty="0" smtClean="0">
                <a:latin typeface="+mn-lt"/>
              </a:rPr>
              <a:t>origin of this rectangular coordinate system is at the gray point in the center of the hexagon. The y-axis is vertical through the green point; the x-axis is to the right through orange.</a:t>
            </a:r>
            <a:endParaRPr lang="en-US" sz="2000" dirty="0">
              <a:latin typeface="+mn-lt"/>
            </a:endParaRPr>
          </a:p>
        </p:txBody>
      </p:sp>
      <p:grpSp>
        <p:nvGrpSpPr>
          <p:cNvPr id="14" name="Group 13"/>
          <p:cNvGrpSpPr/>
          <p:nvPr/>
        </p:nvGrpSpPr>
        <p:grpSpPr>
          <a:xfrm>
            <a:off x="4368800" y="1676400"/>
            <a:ext cx="4013200" cy="3784600"/>
            <a:chOff x="2514600" y="1752600"/>
            <a:chExt cx="4013200" cy="378460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343" y="1925570"/>
              <a:ext cx="3591314" cy="3445009"/>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4047139862"/>
                </p:ext>
              </p:extLst>
            </p:nvPr>
          </p:nvGraphicFramePr>
          <p:xfrm>
            <a:off x="4210050" y="1752600"/>
            <a:ext cx="723900" cy="508000"/>
          </p:xfrm>
          <a:graphic>
            <a:graphicData uri="http://schemas.openxmlformats.org/presentationml/2006/ole">
              <mc:AlternateContent xmlns:mc="http://schemas.openxmlformats.org/markup-compatibility/2006">
                <mc:Choice xmlns:v="urn:schemas-microsoft-com:vml" Requires="v">
                  <p:oleObj spid="_x0000_s181652" name="Equation" r:id="rId4" imgW="723600" imgH="507960" progId="Equation.DSMT4">
                    <p:embed/>
                  </p:oleObj>
                </mc:Choice>
                <mc:Fallback>
                  <p:oleObj name="Equation" r:id="rId4" imgW="723600" imgH="5079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0050" y="1752600"/>
                          <a:ext cx="723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05641826"/>
                </p:ext>
              </p:extLst>
            </p:nvPr>
          </p:nvGraphicFramePr>
          <p:xfrm>
            <a:off x="5803900" y="2667000"/>
            <a:ext cx="711200" cy="533400"/>
          </p:xfrm>
          <a:graphic>
            <a:graphicData uri="http://schemas.openxmlformats.org/presentationml/2006/ole">
              <mc:AlternateContent xmlns:mc="http://schemas.openxmlformats.org/markup-compatibility/2006">
                <mc:Choice xmlns:v="urn:schemas-microsoft-com:vml" Requires="v">
                  <p:oleObj spid="_x0000_s181653" name="Equation" r:id="rId6" imgW="711000" imgH="533160" progId="Equation.DSMT4">
                    <p:embed/>
                  </p:oleObj>
                </mc:Choice>
                <mc:Fallback>
                  <p:oleObj name="Equation" r:id="rId6" imgW="711000" imgH="5331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3900" y="2667000"/>
                          <a:ext cx="71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119731971"/>
                </p:ext>
              </p:extLst>
            </p:nvPr>
          </p:nvGraphicFramePr>
          <p:xfrm>
            <a:off x="5791200" y="4114800"/>
            <a:ext cx="736600" cy="533400"/>
          </p:xfrm>
          <a:graphic>
            <a:graphicData uri="http://schemas.openxmlformats.org/presentationml/2006/ole">
              <mc:AlternateContent xmlns:mc="http://schemas.openxmlformats.org/markup-compatibility/2006">
                <mc:Choice xmlns:v="urn:schemas-microsoft-com:vml" Requires="v">
                  <p:oleObj spid="_x0000_s181654" name="Equation" r:id="rId8" imgW="736560" imgH="533160" progId="Equation.DSMT4">
                    <p:embed/>
                  </p:oleObj>
                </mc:Choice>
                <mc:Fallback>
                  <p:oleObj name="Equation" r:id="rId8" imgW="736560" imgH="5331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4114800"/>
                          <a:ext cx="736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00872133"/>
                </p:ext>
              </p:extLst>
            </p:nvPr>
          </p:nvGraphicFramePr>
          <p:xfrm>
            <a:off x="4171950" y="5029200"/>
            <a:ext cx="800100" cy="508000"/>
          </p:xfrm>
          <a:graphic>
            <a:graphicData uri="http://schemas.openxmlformats.org/presentationml/2006/ole">
              <mc:AlternateContent xmlns:mc="http://schemas.openxmlformats.org/markup-compatibility/2006">
                <mc:Choice xmlns:v="urn:schemas-microsoft-com:vml" Requires="v">
                  <p:oleObj spid="_x0000_s181655" name="Equation" r:id="rId10" imgW="799920" imgH="507960" progId="Equation.DSMT4">
                    <p:embed/>
                  </p:oleObj>
                </mc:Choice>
                <mc:Fallback>
                  <p:oleObj name="Equation" r:id="rId10" imgW="799920" imgH="5079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1950" y="5029200"/>
                          <a:ext cx="8001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258091198"/>
                </p:ext>
              </p:extLst>
            </p:nvPr>
          </p:nvGraphicFramePr>
          <p:xfrm>
            <a:off x="2514600" y="4114800"/>
            <a:ext cx="800100" cy="533400"/>
          </p:xfrm>
          <a:graphic>
            <a:graphicData uri="http://schemas.openxmlformats.org/presentationml/2006/ole">
              <mc:AlternateContent xmlns:mc="http://schemas.openxmlformats.org/markup-compatibility/2006">
                <mc:Choice xmlns:v="urn:schemas-microsoft-com:vml" Requires="v">
                  <p:oleObj spid="_x0000_s181656" name="Equation" r:id="rId12" imgW="799920" imgH="533160" progId="Equation.DSMT4">
                    <p:embed/>
                  </p:oleObj>
                </mc:Choice>
                <mc:Fallback>
                  <p:oleObj name="Equation" r:id="rId12" imgW="799920" imgH="5331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4600" y="4114800"/>
                          <a:ext cx="800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366357954"/>
                </p:ext>
              </p:extLst>
            </p:nvPr>
          </p:nvGraphicFramePr>
          <p:xfrm>
            <a:off x="2514600" y="2667000"/>
            <a:ext cx="800100" cy="533400"/>
          </p:xfrm>
          <a:graphic>
            <a:graphicData uri="http://schemas.openxmlformats.org/presentationml/2006/ole">
              <mc:AlternateContent xmlns:mc="http://schemas.openxmlformats.org/markup-compatibility/2006">
                <mc:Choice xmlns:v="urn:schemas-microsoft-com:vml" Requires="v">
                  <p:oleObj spid="_x0000_s181657" name="Equation" r:id="rId14" imgW="799920" imgH="533160" progId="Equation.DSMT4">
                    <p:embed/>
                  </p:oleObj>
                </mc:Choice>
                <mc:Fallback>
                  <p:oleObj name="Equation" r:id="rId14" imgW="799920" imgH="53316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14600" y="2667000"/>
                          <a:ext cx="800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108</a:t>
            </a:fld>
            <a:endParaRPr lang="en-US" dirty="0"/>
          </a:p>
        </p:txBody>
      </p:sp>
      <p:cxnSp>
        <p:nvCxnSpPr>
          <p:cNvPr id="15" name="Straight Arrow Connector 14"/>
          <p:cNvCxnSpPr>
            <a:endCxn id="3" idx="2"/>
          </p:cNvCxnSpPr>
          <p:nvPr/>
        </p:nvCxnSpPr>
        <p:spPr bwMode="auto">
          <a:xfrm flipV="1">
            <a:off x="6426200" y="2184400"/>
            <a:ext cx="0" cy="1387474"/>
          </a:xfrm>
          <a:prstGeom prst="straightConnector1">
            <a:avLst/>
          </a:prstGeom>
          <a:noFill/>
          <a:ln w="952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a:off x="6426200" y="3571874"/>
            <a:ext cx="1193800" cy="0"/>
          </a:xfrm>
          <a:prstGeom prst="straightConnector1">
            <a:avLst/>
          </a:prstGeom>
          <a:noFill/>
          <a:ln w="952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6172200" y="2184400"/>
            <a:ext cx="276038" cy="338554"/>
          </a:xfrm>
          <a:prstGeom prst="rect">
            <a:avLst/>
          </a:prstGeom>
          <a:noFill/>
        </p:spPr>
        <p:txBody>
          <a:bodyPr wrap="none" rtlCol="0">
            <a:spAutoFit/>
          </a:bodyPr>
          <a:lstStyle/>
          <a:p>
            <a:r>
              <a:rPr lang="en-US" sz="1600" i="1" baseline="0" dirty="0" smtClean="0"/>
              <a:t>y</a:t>
            </a:r>
          </a:p>
        </p:txBody>
      </p:sp>
      <p:sp>
        <p:nvSpPr>
          <p:cNvPr id="23" name="TextBox 22"/>
          <p:cNvSpPr txBox="1"/>
          <p:nvPr/>
        </p:nvSpPr>
        <p:spPr>
          <a:xfrm>
            <a:off x="7343962" y="3505200"/>
            <a:ext cx="276038" cy="338554"/>
          </a:xfrm>
          <a:prstGeom prst="rect">
            <a:avLst/>
          </a:prstGeom>
          <a:noFill/>
        </p:spPr>
        <p:txBody>
          <a:bodyPr wrap="none" rtlCol="0">
            <a:spAutoFit/>
          </a:bodyPr>
          <a:lstStyle/>
          <a:p>
            <a:r>
              <a:rPr lang="en-US" sz="1600" i="1" baseline="0" dirty="0" smtClean="0"/>
              <a:t>x</a:t>
            </a:r>
          </a:p>
        </p:txBody>
      </p:sp>
    </p:spTree>
    <p:extLst>
      <p:ext uri="{BB962C8B-B14F-4D97-AF65-F5344CB8AC3E}">
        <p14:creationId xmlns:p14="http://schemas.microsoft.com/office/powerpoint/2010/main" val="3585205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1000" y="924128"/>
            <a:ext cx="8382000" cy="723900"/>
          </a:xfrm>
        </p:spPr>
        <p:txBody>
          <a:bodyPr/>
          <a:lstStyle/>
          <a:p>
            <a:pPr algn="ctr"/>
            <a:r>
              <a:rPr lang="en-US" sz="3600" dirty="0" smtClean="0"/>
              <a:t>Rotation and Projection of the Color Cube</a:t>
            </a:r>
            <a:endParaRPr lang="en-US" sz="3600" dirty="0"/>
          </a:p>
        </p:txBody>
      </p:sp>
      <p:sp>
        <p:nvSpPr>
          <p:cNvPr id="19" name="TextBox 18"/>
          <p:cNvSpPr txBox="1"/>
          <p:nvPr/>
        </p:nvSpPr>
        <p:spPr>
          <a:xfrm>
            <a:off x="381000" y="5715000"/>
            <a:ext cx="8382000" cy="338554"/>
          </a:xfrm>
          <a:prstGeom prst="rect">
            <a:avLst/>
          </a:prstGeom>
          <a:noFill/>
        </p:spPr>
        <p:txBody>
          <a:bodyPr wrap="square">
            <a:spAutoFit/>
          </a:bodyPr>
          <a:lstStyle/>
          <a:p>
            <a:pPr algn="ctr">
              <a:defRPr/>
            </a:pPr>
            <a:r>
              <a:rPr lang="en-US" sz="1600" baseline="0" dirty="0" smtClean="0">
                <a:latin typeface="+mn-lt"/>
              </a:rPr>
              <a:t>Chromaticity-plane hexagon with red, yellow, green, cyan, blue, and magenta vertices.</a:t>
            </a:r>
            <a:endParaRPr lang="en-US" sz="1600" baseline="0" dirty="0">
              <a:latin typeface="+mn-lt"/>
            </a:endParaRPr>
          </a:p>
        </p:txBody>
      </p:sp>
      <p:sp>
        <p:nvSpPr>
          <p:cNvPr id="20" name="Text Box 12"/>
          <p:cNvSpPr txBox="1">
            <a:spLocks noChangeArrowheads="1"/>
          </p:cNvSpPr>
          <p:nvPr/>
        </p:nvSpPr>
        <p:spPr bwMode="auto">
          <a:xfrm>
            <a:off x="590144" y="2477631"/>
            <a:ext cx="3524656" cy="2246769"/>
          </a:xfrm>
          <a:prstGeom prst="rect">
            <a:avLst/>
          </a:prstGeom>
          <a:noFill/>
          <a:ln w="9525">
            <a:solidFill>
              <a:schemeClr val="tx1"/>
            </a:solidFill>
            <a:miter lim="800000"/>
            <a:headEnd/>
            <a:tailEnd/>
          </a:ln>
          <a:effectLst/>
          <a:ex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000" dirty="0">
                <a:latin typeface="+mn-lt"/>
              </a:rPr>
              <a:t>The </a:t>
            </a:r>
            <a:r>
              <a:rPr lang="en-US" sz="2000" dirty="0" smtClean="0">
                <a:latin typeface="+mn-lt"/>
              </a:rPr>
              <a:t>origin of this rectangular coordinate system is at the gray point in the center of the hexagon. The y-axis is vertical through the green point; the x-axis is to the right through orange.</a:t>
            </a:r>
            <a:endParaRPr lang="en-US" sz="2000" dirty="0">
              <a:latin typeface="+mn-lt"/>
            </a:endParaRPr>
          </a:p>
        </p:txBody>
      </p:sp>
      <p:grpSp>
        <p:nvGrpSpPr>
          <p:cNvPr id="14" name="Group 13"/>
          <p:cNvGrpSpPr/>
          <p:nvPr/>
        </p:nvGrpSpPr>
        <p:grpSpPr>
          <a:xfrm>
            <a:off x="4368800" y="1676400"/>
            <a:ext cx="4013200" cy="3784600"/>
            <a:chOff x="2514600" y="1752600"/>
            <a:chExt cx="4013200" cy="378460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343" y="1925570"/>
              <a:ext cx="3591314" cy="3445009"/>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1820103712"/>
                </p:ext>
              </p:extLst>
            </p:nvPr>
          </p:nvGraphicFramePr>
          <p:xfrm>
            <a:off x="4210050" y="1752600"/>
            <a:ext cx="723900" cy="508000"/>
          </p:xfrm>
          <a:graphic>
            <a:graphicData uri="http://schemas.openxmlformats.org/presentationml/2006/ole">
              <mc:AlternateContent xmlns:mc="http://schemas.openxmlformats.org/markup-compatibility/2006">
                <mc:Choice xmlns:v="urn:schemas-microsoft-com:vml" Requires="v">
                  <p:oleObj spid="_x0000_s187736" name="Equation" r:id="rId4" imgW="723600" imgH="507960" progId="Equation.DSMT4">
                    <p:embed/>
                  </p:oleObj>
                </mc:Choice>
                <mc:Fallback>
                  <p:oleObj name="Equation" r:id="rId4" imgW="723600" imgH="5079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0050" y="1752600"/>
                          <a:ext cx="723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141080647"/>
                </p:ext>
              </p:extLst>
            </p:nvPr>
          </p:nvGraphicFramePr>
          <p:xfrm>
            <a:off x="5803900" y="2667000"/>
            <a:ext cx="711200" cy="533400"/>
          </p:xfrm>
          <a:graphic>
            <a:graphicData uri="http://schemas.openxmlformats.org/presentationml/2006/ole">
              <mc:AlternateContent xmlns:mc="http://schemas.openxmlformats.org/markup-compatibility/2006">
                <mc:Choice xmlns:v="urn:schemas-microsoft-com:vml" Requires="v">
                  <p:oleObj spid="_x0000_s187737" name="Equation" r:id="rId6" imgW="711000" imgH="533160" progId="Equation.DSMT4">
                    <p:embed/>
                  </p:oleObj>
                </mc:Choice>
                <mc:Fallback>
                  <p:oleObj name="Equation" r:id="rId6" imgW="711000" imgH="5331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3900" y="2667000"/>
                          <a:ext cx="71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23960493"/>
                </p:ext>
              </p:extLst>
            </p:nvPr>
          </p:nvGraphicFramePr>
          <p:xfrm>
            <a:off x="5791200" y="4114800"/>
            <a:ext cx="736600" cy="533400"/>
          </p:xfrm>
          <a:graphic>
            <a:graphicData uri="http://schemas.openxmlformats.org/presentationml/2006/ole">
              <mc:AlternateContent xmlns:mc="http://schemas.openxmlformats.org/markup-compatibility/2006">
                <mc:Choice xmlns:v="urn:schemas-microsoft-com:vml" Requires="v">
                  <p:oleObj spid="_x0000_s187738" name="Equation" r:id="rId8" imgW="736560" imgH="533160" progId="Equation.DSMT4">
                    <p:embed/>
                  </p:oleObj>
                </mc:Choice>
                <mc:Fallback>
                  <p:oleObj name="Equation" r:id="rId8" imgW="736560" imgH="5331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4114800"/>
                          <a:ext cx="736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640580230"/>
                </p:ext>
              </p:extLst>
            </p:nvPr>
          </p:nvGraphicFramePr>
          <p:xfrm>
            <a:off x="4171950" y="5029200"/>
            <a:ext cx="800100" cy="508000"/>
          </p:xfrm>
          <a:graphic>
            <a:graphicData uri="http://schemas.openxmlformats.org/presentationml/2006/ole">
              <mc:AlternateContent xmlns:mc="http://schemas.openxmlformats.org/markup-compatibility/2006">
                <mc:Choice xmlns:v="urn:schemas-microsoft-com:vml" Requires="v">
                  <p:oleObj spid="_x0000_s187739" name="Equation" r:id="rId10" imgW="799920" imgH="507960" progId="Equation.DSMT4">
                    <p:embed/>
                  </p:oleObj>
                </mc:Choice>
                <mc:Fallback>
                  <p:oleObj name="Equation" r:id="rId10" imgW="799920" imgH="5079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1950" y="5029200"/>
                          <a:ext cx="8001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195319352"/>
                </p:ext>
              </p:extLst>
            </p:nvPr>
          </p:nvGraphicFramePr>
          <p:xfrm>
            <a:off x="2514600" y="4114800"/>
            <a:ext cx="800100" cy="533400"/>
          </p:xfrm>
          <a:graphic>
            <a:graphicData uri="http://schemas.openxmlformats.org/presentationml/2006/ole">
              <mc:AlternateContent xmlns:mc="http://schemas.openxmlformats.org/markup-compatibility/2006">
                <mc:Choice xmlns:v="urn:schemas-microsoft-com:vml" Requires="v">
                  <p:oleObj spid="_x0000_s187740" name="Equation" r:id="rId12" imgW="799920" imgH="533160" progId="Equation.DSMT4">
                    <p:embed/>
                  </p:oleObj>
                </mc:Choice>
                <mc:Fallback>
                  <p:oleObj name="Equation" r:id="rId12" imgW="799920" imgH="5331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4600" y="4114800"/>
                          <a:ext cx="800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187273483"/>
                </p:ext>
              </p:extLst>
            </p:nvPr>
          </p:nvGraphicFramePr>
          <p:xfrm>
            <a:off x="2514600" y="2667000"/>
            <a:ext cx="800100" cy="533400"/>
          </p:xfrm>
          <a:graphic>
            <a:graphicData uri="http://schemas.openxmlformats.org/presentationml/2006/ole">
              <mc:AlternateContent xmlns:mc="http://schemas.openxmlformats.org/markup-compatibility/2006">
                <mc:Choice xmlns:v="urn:schemas-microsoft-com:vml" Requires="v">
                  <p:oleObj spid="_x0000_s187741" name="Equation" r:id="rId14" imgW="799920" imgH="533160" progId="Equation.DSMT4">
                    <p:embed/>
                  </p:oleObj>
                </mc:Choice>
                <mc:Fallback>
                  <p:oleObj name="Equation" r:id="rId14" imgW="799920" imgH="53316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14600" y="2667000"/>
                          <a:ext cx="800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 name="Text Box 12"/>
          <p:cNvSpPr txBox="1">
            <a:spLocks noChangeArrowheads="1"/>
          </p:cNvSpPr>
          <p:nvPr/>
        </p:nvSpPr>
        <p:spPr bwMode="auto">
          <a:xfrm>
            <a:off x="1247572" y="4876800"/>
            <a:ext cx="2209800" cy="738664"/>
          </a:xfrm>
          <a:prstGeom prst="rect">
            <a:avLst/>
          </a:prstGeom>
          <a:solidFill>
            <a:srgbClr val="FFFFCC"/>
          </a:solidFill>
          <a:ln>
            <a:noFill/>
          </a:ln>
          <a:effectLst>
            <a:outerShdw blurRad="25400" dist="63500" dir="2700000" algn="ctr" rotWithShape="0">
              <a:schemeClr val="tx1">
                <a:alpha val="25000"/>
              </a:schemeClr>
            </a:outerShdw>
          </a:effectLst>
          <a:ex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latin typeface="Comic Sans MS" pitchFamily="66" charset="0"/>
              </a:rPr>
              <a:t>… but the red and blue axes project 60</a:t>
            </a:r>
            <a:r>
              <a:rPr lang="en-US" baseline="0" dirty="0" smtClean="0">
                <a:latin typeface="Comic Sans MS" pitchFamily="66" charset="0"/>
                <a:sym typeface="Symbol"/>
              </a:rPr>
              <a:t> on either side of green.</a:t>
            </a:r>
            <a:endParaRPr lang="en-US" baseline="0" dirty="0">
              <a:latin typeface="Comic Sans MS" pitchFamily="66" charset="0"/>
            </a:endParaRPr>
          </a:p>
        </p:txBody>
      </p:sp>
      <p:sp>
        <p:nvSpPr>
          <p:cNvPr id="17" name="Text Box 12"/>
          <p:cNvSpPr txBox="1">
            <a:spLocks noChangeArrowheads="1"/>
          </p:cNvSpPr>
          <p:nvPr/>
        </p:nvSpPr>
        <p:spPr bwMode="auto">
          <a:xfrm>
            <a:off x="909536" y="1588532"/>
            <a:ext cx="2885872" cy="738664"/>
          </a:xfrm>
          <a:prstGeom prst="rect">
            <a:avLst/>
          </a:prstGeom>
          <a:solidFill>
            <a:srgbClr val="FFFFCC"/>
          </a:solidFill>
          <a:ln>
            <a:noFill/>
          </a:ln>
          <a:effectLst>
            <a:outerShdw blurRad="25400" dist="63500" dir="2700000" algn="ctr" rotWithShape="0">
              <a:schemeClr val="tx1">
                <a:alpha val="25000"/>
              </a:schemeClr>
            </a:outerShdw>
          </a:effectLst>
          <a:ex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latin typeface="Comic Sans MS" pitchFamily="66" charset="0"/>
              </a:rPr>
              <a:t>The green axis of the hexagon remains aligned with the green axis of the original color cube, …</a:t>
            </a:r>
            <a:endParaRPr lang="en-US" baseline="0" dirty="0">
              <a:latin typeface="Comic Sans MS" pitchFamily="66" charset="0"/>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109</a:t>
            </a:fld>
            <a:endParaRPr lang="en-US" dirty="0"/>
          </a:p>
        </p:txBody>
      </p:sp>
      <p:cxnSp>
        <p:nvCxnSpPr>
          <p:cNvPr id="15" name="Straight Arrow Connector 14"/>
          <p:cNvCxnSpPr>
            <a:endCxn id="3" idx="2"/>
          </p:cNvCxnSpPr>
          <p:nvPr/>
        </p:nvCxnSpPr>
        <p:spPr bwMode="auto">
          <a:xfrm flipV="1">
            <a:off x="6426200" y="2184400"/>
            <a:ext cx="0" cy="1387474"/>
          </a:xfrm>
          <a:prstGeom prst="straightConnector1">
            <a:avLst/>
          </a:prstGeom>
          <a:noFill/>
          <a:ln w="952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a:off x="6426200" y="3571874"/>
            <a:ext cx="1193800" cy="0"/>
          </a:xfrm>
          <a:prstGeom prst="straightConnector1">
            <a:avLst/>
          </a:prstGeom>
          <a:noFill/>
          <a:ln w="9525"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6172200" y="2184400"/>
            <a:ext cx="276038" cy="338554"/>
          </a:xfrm>
          <a:prstGeom prst="rect">
            <a:avLst/>
          </a:prstGeom>
          <a:noFill/>
        </p:spPr>
        <p:txBody>
          <a:bodyPr wrap="none" rtlCol="0">
            <a:spAutoFit/>
          </a:bodyPr>
          <a:lstStyle/>
          <a:p>
            <a:r>
              <a:rPr lang="en-US" sz="1600" i="1" baseline="0" dirty="0" smtClean="0"/>
              <a:t>y</a:t>
            </a:r>
          </a:p>
        </p:txBody>
      </p:sp>
      <p:sp>
        <p:nvSpPr>
          <p:cNvPr id="23" name="TextBox 22"/>
          <p:cNvSpPr txBox="1"/>
          <p:nvPr/>
        </p:nvSpPr>
        <p:spPr>
          <a:xfrm>
            <a:off x="7343962" y="3505200"/>
            <a:ext cx="276038" cy="338554"/>
          </a:xfrm>
          <a:prstGeom prst="rect">
            <a:avLst/>
          </a:prstGeom>
          <a:noFill/>
        </p:spPr>
        <p:txBody>
          <a:bodyPr wrap="none" rtlCol="0">
            <a:spAutoFit/>
          </a:bodyPr>
          <a:lstStyle/>
          <a:p>
            <a:r>
              <a:rPr lang="en-US" sz="1600" i="1" baseline="0" dirty="0" smtClean="0"/>
              <a:t>x</a:t>
            </a:r>
          </a:p>
        </p:txBody>
      </p:sp>
    </p:spTree>
    <p:extLst>
      <p:ext uri="{BB962C8B-B14F-4D97-AF65-F5344CB8AC3E}">
        <p14:creationId xmlns:p14="http://schemas.microsoft.com/office/powerpoint/2010/main" val="4282365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olorCubeFaceSeq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3315" name="Picture 3" descr="ColorCubeFaceSeq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3316" name="Rectangle 4"/>
          <p:cNvSpPr>
            <a:spLocks noGrp="1" noChangeArrowheads="1"/>
          </p:cNvSpPr>
          <p:nvPr>
            <p:ph type="title"/>
          </p:nvPr>
        </p:nvSpPr>
        <p:spPr>
          <a:xfrm>
            <a:off x="457200" y="1257300"/>
            <a:ext cx="8077200" cy="723900"/>
          </a:xfrm>
          <a:noFill/>
        </p:spPr>
        <p:txBody>
          <a:bodyPr lIns="92042" tIns="46022" rIns="92042" bIns="46022"/>
          <a:lstStyle/>
          <a:p>
            <a:r>
              <a:rPr lang="en-US" smtClean="0"/>
              <a:t>Color Cube:  Faces (inner and outer)</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11</a:t>
            </a:fld>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24106" y="5788223"/>
            <a:ext cx="2608407" cy="307777"/>
          </a:xfrm>
          <a:prstGeom prst="rect">
            <a:avLst/>
          </a:prstGeom>
          <a:noFill/>
        </p:spPr>
        <p:txBody>
          <a:bodyPr wrap="none" rtlCol="0">
            <a:spAutoFit/>
          </a:bodyPr>
          <a:lstStyle/>
          <a:p>
            <a:pPr algn="ctr"/>
            <a:r>
              <a:rPr lang="en-US" baseline="0" dirty="0" smtClean="0"/>
              <a:t>color projection onto the hexagon</a:t>
            </a:r>
            <a:endParaRPr lang="en-US" baseline="0" dirty="0"/>
          </a:p>
        </p:txBody>
      </p:sp>
      <p:sp>
        <p:nvSpPr>
          <p:cNvPr id="13" name="TextBox 12"/>
          <p:cNvSpPr txBox="1"/>
          <p:nvPr/>
        </p:nvSpPr>
        <p:spPr>
          <a:xfrm>
            <a:off x="304800" y="1600200"/>
            <a:ext cx="5492496" cy="584775"/>
          </a:xfrm>
          <a:prstGeom prst="rect">
            <a:avLst/>
          </a:prstGeom>
          <a:noFill/>
        </p:spPr>
        <p:txBody>
          <a:bodyPr wrap="square" rtlCol="0">
            <a:spAutoFit/>
          </a:bodyPr>
          <a:lstStyle/>
          <a:p>
            <a:r>
              <a:rPr lang="en-US" sz="1600" baseline="0" dirty="0" smtClean="0">
                <a:latin typeface="+mj-lt"/>
              </a:rPr>
              <a:t>Use color </a:t>
            </a:r>
            <a:r>
              <a:rPr lang="en-US" sz="1600" b="1" baseline="0" dirty="0" smtClean="0">
                <a:latin typeface="+mj-lt"/>
              </a:rPr>
              <a:t>p</a:t>
            </a:r>
            <a:r>
              <a:rPr lang="en-US" sz="1600" dirty="0" smtClean="0">
                <a:latin typeface="+mj-lt"/>
              </a:rPr>
              <a:t>0</a:t>
            </a:r>
            <a:r>
              <a:rPr lang="en-US" sz="1600" baseline="0" dirty="0" smtClean="0">
                <a:latin typeface="+mj-lt"/>
              </a:rPr>
              <a:t> = [128  50  206]</a:t>
            </a:r>
            <a:r>
              <a:rPr lang="en-US" sz="1600" baseline="30000" dirty="0" smtClean="0">
                <a:latin typeface="+mj-lt"/>
              </a:rPr>
              <a:t>T</a:t>
            </a:r>
            <a:r>
              <a:rPr lang="en-US" sz="1600" baseline="0" dirty="0" smtClean="0">
                <a:latin typeface="+mj-lt"/>
              </a:rPr>
              <a:t> as an example. </a:t>
            </a:r>
            <a:r>
              <a:rPr lang="en-US" sz="1600" baseline="0" dirty="0">
                <a:solidFill>
                  <a:srgbClr val="000000"/>
                </a:solidFill>
              </a:rPr>
              <a:t>Rotating </a:t>
            </a:r>
            <a:r>
              <a:rPr lang="en-US" sz="1600" b="1" baseline="0" dirty="0">
                <a:solidFill>
                  <a:srgbClr val="000000"/>
                </a:solidFill>
              </a:rPr>
              <a:t>p</a:t>
            </a:r>
            <a:r>
              <a:rPr lang="en-US" sz="1600" dirty="0">
                <a:solidFill>
                  <a:srgbClr val="000000"/>
                </a:solidFill>
              </a:rPr>
              <a:t>0</a:t>
            </a:r>
            <a:r>
              <a:rPr lang="en-US" sz="1600" baseline="0" dirty="0">
                <a:solidFill>
                  <a:srgbClr val="000000"/>
                </a:solidFill>
              </a:rPr>
              <a:t> with the matrix on slide </a:t>
            </a:r>
            <a:r>
              <a:rPr lang="en-US" sz="1600" baseline="0" dirty="0" smtClean="0">
                <a:solidFill>
                  <a:srgbClr val="000000"/>
                </a:solidFill>
                <a:hlinkClick r:id="rId3" action="ppaction://hlinksldjump"/>
              </a:rPr>
              <a:t>106</a:t>
            </a:r>
            <a:r>
              <a:rPr lang="en-US" sz="1600" baseline="0" dirty="0" smtClean="0">
                <a:solidFill>
                  <a:srgbClr val="000000"/>
                </a:solidFill>
              </a:rPr>
              <a:t> </a:t>
            </a:r>
            <a:r>
              <a:rPr lang="en-US" sz="1600" baseline="0" dirty="0" smtClean="0">
                <a:solidFill>
                  <a:srgbClr val="000000"/>
                </a:solidFill>
              </a:rPr>
              <a:t>yields</a:t>
            </a:r>
            <a:endParaRPr lang="en-US" sz="1600" baseline="0" dirty="0"/>
          </a:p>
        </p:txBody>
      </p:sp>
      <p:graphicFrame>
        <p:nvGraphicFramePr>
          <p:cNvPr id="17" name="Object 16"/>
          <p:cNvGraphicFramePr>
            <a:graphicFrameLocks noChangeAspect="1"/>
          </p:cNvGraphicFramePr>
          <p:nvPr>
            <p:extLst>
              <p:ext uri="{D42A27DB-BD31-4B8C-83A1-F6EECF244321}">
                <p14:modId xmlns:p14="http://schemas.microsoft.com/office/powerpoint/2010/main" val="2371566457"/>
              </p:ext>
            </p:extLst>
          </p:nvPr>
        </p:nvGraphicFramePr>
        <p:xfrm>
          <a:off x="866775" y="2272096"/>
          <a:ext cx="4143375" cy="1031875"/>
        </p:xfrm>
        <a:graphic>
          <a:graphicData uri="http://schemas.openxmlformats.org/presentationml/2006/ole">
            <mc:AlternateContent xmlns:mc="http://schemas.openxmlformats.org/markup-compatibility/2006">
              <mc:Choice xmlns:v="urn:schemas-microsoft-com:vml" Requires="v">
                <p:oleObj spid="_x0000_s185799" name="Equation" r:id="rId4" imgW="3314520" imgH="825480" progId="Equation.DSMT4">
                  <p:embed/>
                </p:oleObj>
              </mc:Choice>
              <mc:Fallback>
                <p:oleObj name="Equation" r:id="rId4" imgW="3314520" imgH="825480" progId="Equation.DSMT4">
                  <p:embed/>
                  <p:pic>
                    <p:nvPicPr>
                      <p:cNvPr id="0" name=""/>
                      <p:cNvPicPr>
                        <a:picLocks noChangeAspect="1" noChangeArrowheads="1"/>
                      </p:cNvPicPr>
                      <p:nvPr/>
                    </p:nvPicPr>
                    <p:blipFill>
                      <a:blip r:embed="rId5"/>
                      <a:srcRect/>
                      <a:stretch>
                        <a:fillRect/>
                      </a:stretch>
                    </p:blipFill>
                    <p:spPr bwMode="auto">
                      <a:xfrm>
                        <a:off x="866775" y="2272096"/>
                        <a:ext cx="41433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13"/>
          <p:cNvSpPr txBox="1"/>
          <p:nvPr/>
        </p:nvSpPr>
        <p:spPr>
          <a:xfrm>
            <a:off x="304800" y="3391092"/>
            <a:ext cx="5492496" cy="584775"/>
          </a:xfrm>
          <a:prstGeom prst="rect">
            <a:avLst/>
          </a:prstGeom>
          <a:noFill/>
        </p:spPr>
        <p:txBody>
          <a:bodyPr wrap="square" rtlCol="0">
            <a:spAutoFit/>
          </a:bodyPr>
          <a:lstStyle/>
          <a:p>
            <a:r>
              <a:rPr lang="en-US" sz="1600" baseline="0" dirty="0" smtClean="0">
                <a:latin typeface="+mj-lt"/>
              </a:rPr>
              <a:t>The red axis is -30</a:t>
            </a:r>
            <a:r>
              <a:rPr lang="en-US" sz="1600" baseline="0" dirty="0" smtClean="0">
                <a:latin typeface="+mj-lt"/>
                <a:sym typeface="Symbol"/>
              </a:rPr>
              <a:t> from the hexagon’s </a:t>
            </a:r>
            <a:r>
              <a:rPr lang="en-US" sz="1600" i="1" baseline="0" dirty="0" smtClean="0">
                <a:latin typeface="+mj-lt"/>
                <a:sym typeface="Symbol"/>
              </a:rPr>
              <a:t>x</a:t>
            </a:r>
            <a:r>
              <a:rPr lang="en-US" sz="1600" baseline="0" dirty="0" smtClean="0">
                <a:latin typeface="+mj-lt"/>
                <a:sym typeface="Symbol"/>
              </a:rPr>
              <a:t>-axis and </a:t>
            </a:r>
            <a:r>
              <a:rPr lang="en-US" sz="1600" b="1" baseline="0" dirty="0" smtClean="0">
                <a:latin typeface="+mj-lt"/>
                <a:sym typeface="Symbol"/>
              </a:rPr>
              <a:t>p</a:t>
            </a:r>
            <a:r>
              <a:rPr lang="en-US" sz="1600" dirty="0" smtClean="0">
                <a:latin typeface="+mj-lt"/>
                <a:sym typeface="Symbol"/>
              </a:rPr>
              <a:t>0</a:t>
            </a:r>
            <a:r>
              <a:rPr lang="en-US" sz="1600" baseline="0" dirty="0" smtClean="0">
                <a:latin typeface="+mj-lt"/>
                <a:sym typeface="Symbol"/>
              </a:rPr>
              <a:t>’s blue component is larger than its green. Therefore,</a:t>
            </a:r>
            <a:endParaRPr lang="en-US" sz="1600" i="1" baseline="0" dirty="0"/>
          </a:p>
        </p:txBody>
      </p:sp>
      <p:graphicFrame>
        <p:nvGraphicFramePr>
          <p:cNvPr id="7" name="Object 6"/>
          <p:cNvGraphicFramePr>
            <a:graphicFrameLocks noChangeAspect="1"/>
          </p:cNvGraphicFramePr>
          <p:nvPr>
            <p:extLst>
              <p:ext uri="{D42A27DB-BD31-4B8C-83A1-F6EECF244321}">
                <p14:modId xmlns:p14="http://schemas.microsoft.com/office/powerpoint/2010/main" val="2669547225"/>
              </p:ext>
            </p:extLst>
          </p:nvPr>
        </p:nvGraphicFramePr>
        <p:xfrm>
          <a:off x="866775" y="4062988"/>
          <a:ext cx="3937000" cy="301625"/>
        </p:xfrm>
        <a:graphic>
          <a:graphicData uri="http://schemas.openxmlformats.org/presentationml/2006/ole">
            <mc:AlternateContent xmlns:mc="http://schemas.openxmlformats.org/markup-compatibility/2006">
              <mc:Choice xmlns:v="urn:schemas-microsoft-com:vml" Requires="v">
                <p:oleObj spid="_x0000_s185800" name="Equation" r:id="rId6" imgW="3149280" imgH="241200" progId="Equation.DSMT4">
                  <p:embed/>
                </p:oleObj>
              </mc:Choice>
              <mc:Fallback>
                <p:oleObj name="Equation" r:id="rId6" imgW="3149280" imgH="241200" progId="Equation.DSMT4">
                  <p:embed/>
                  <p:pic>
                    <p:nvPicPr>
                      <p:cNvPr id="0" name="Object 10"/>
                      <p:cNvPicPr>
                        <a:picLocks noChangeAspect="1" noChangeArrowheads="1"/>
                      </p:cNvPicPr>
                      <p:nvPr/>
                    </p:nvPicPr>
                    <p:blipFill>
                      <a:blip r:embed="rId7"/>
                      <a:srcRect/>
                      <a:stretch>
                        <a:fillRect/>
                      </a:stretch>
                    </p:blipFill>
                    <p:spPr bwMode="auto">
                      <a:xfrm>
                        <a:off x="866775" y="4062988"/>
                        <a:ext cx="39370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110</a:t>
            </a:fld>
            <a:endParaRPr lang="en-US" dirty="0"/>
          </a:p>
        </p:txBody>
      </p:sp>
      <p:grpSp>
        <p:nvGrpSpPr>
          <p:cNvPr id="8" name="Group 7"/>
          <p:cNvGrpSpPr/>
          <p:nvPr/>
        </p:nvGrpSpPr>
        <p:grpSpPr>
          <a:xfrm>
            <a:off x="866775" y="4856355"/>
            <a:ext cx="4695825" cy="619125"/>
            <a:chOff x="685800" y="4997063"/>
            <a:chExt cx="4695825" cy="619125"/>
          </a:xfrm>
        </p:grpSpPr>
        <p:graphicFrame>
          <p:nvGraphicFramePr>
            <p:cNvPr id="15" name="Object 14"/>
            <p:cNvGraphicFramePr>
              <a:graphicFrameLocks noChangeAspect="1"/>
            </p:cNvGraphicFramePr>
            <p:nvPr>
              <p:extLst>
                <p:ext uri="{D42A27DB-BD31-4B8C-83A1-F6EECF244321}">
                  <p14:modId xmlns:p14="http://schemas.microsoft.com/office/powerpoint/2010/main" val="1414369925"/>
                </p:ext>
              </p:extLst>
            </p:nvPr>
          </p:nvGraphicFramePr>
          <p:xfrm>
            <a:off x="4016375" y="5020875"/>
            <a:ext cx="1365250" cy="571500"/>
          </p:xfrm>
          <a:graphic>
            <a:graphicData uri="http://schemas.openxmlformats.org/presentationml/2006/ole">
              <mc:AlternateContent xmlns:mc="http://schemas.openxmlformats.org/markup-compatibility/2006">
                <mc:Choice xmlns:v="urn:schemas-microsoft-com:vml" Requires="v">
                  <p:oleObj spid="_x0000_s185801" name="Equation" r:id="rId8" imgW="1091880" imgH="457200" progId="Equation.DSMT4">
                    <p:embed/>
                  </p:oleObj>
                </mc:Choice>
                <mc:Fallback>
                  <p:oleObj name="Equation" r:id="rId8" imgW="1091880" imgH="457200" progId="Equation.DSMT4">
                    <p:embed/>
                    <p:pic>
                      <p:nvPicPr>
                        <p:cNvPr id="0" name=""/>
                        <p:cNvPicPr>
                          <a:picLocks noChangeAspect="1" noChangeArrowheads="1"/>
                        </p:cNvPicPr>
                        <p:nvPr/>
                      </p:nvPicPr>
                      <p:blipFill>
                        <a:blip r:embed="rId9"/>
                        <a:srcRect/>
                        <a:stretch>
                          <a:fillRect/>
                        </a:stretch>
                      </p:blipFill>
                      <p:spPr bwMode="auto">
                        <a:xfrm>
                          <a:off x="4016375" y="5020875"/>
                          <a:ext cx="1365250" cy="571500"/>
                        </a:xfrm>
                        <a:prstGeom prst="rect">
                          <a:avLst/>
                        </a:prstGeom>
                        <a:noFill/>
                        <a:ln>
                          <a:noFill/>
                        </a:ln>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001000271"/>
                </p:ext>
              </p:extLst>
            </p:nvPr>
          </p:nvGraphicFramePr>
          <p:xfrm>
            <a:off x="685800" y="4997063"/>
            <a:ext cx="2428875" cy="619125"/>
          </p:xfrm>
          <a:graphic>
            <a:graphicData uri="http://schemas.openxmlformats.org/presentationml/2006/ole">
              <mc:AlternateContent xmlns:mc="http://schemas.openxmlformats.org/markup-compatibility/2006">
                <mc:Choice xmlns:v="urn:schemas-microsoft-com:vml" Requires="v">
                  <p:oleObj spid="_x0000_s185802" name="Equation" r:id="rId10" imgW="1942920" imgH="495000" progId="Equation.DSMT4">
                    <p:embed/>
                  </p:oleObj>
                </mc:Choice>
                <mc:Fallback>
                  <p:oleObj name="Equation" r:id="rId10" imgW="1942920" imgH="495000" progId="Equation.DSMT4">
                    <p:embed/>
                    <p:pic>
                      <p:nvPicPr>
                        <p:cNvPr id="0" name=""/>
                        <p:cNvPicPr>
                          <a:picLocks noChangeAspect="1" noChangeArrowheads="1"/>
                        </p:cNvPicPr>
                        <p:nvPr/>
                      </p:nvPicPr>
                      <p:blipFill>
                        <a:blip r:embed="rId11"/>
                        <a:srcRect/>
                        <a:stretch>
                          <a:fillRect/>
                        </a:stretch>
                      </p:blipFill>
                      <p:spPr bwMode="auto">
                        <a:xfrm>
                          <a:off x="685800" y="4997063"/>
                          <a:ext cx="24288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8"/>
          <p:cNvGrpSpPr/>
          <p:nvPr/>
        </p:nvGrpSpPr>
        <p:grpSpPr>
          <a:xfrm>
            <a:off x="866775" y="4451734"/>
            <a:ext cx="4629150" cy="317500"/>
            <a:chOff x="728663" y="4569435"/>
            <a:chExt cx="4629150" cy="317500"/>
          </a:xfrm>
        </p:grpSpPr>
        <p:graphicFrame>
          <p:nvGraphicFramePr>
            <p:cNvPr id="18" name="Object 17"/>
            <p:cNvGraphicFramePr>
              <a:graphicFrameLocks noChangeAspect="1"/>
            </p:cNvGraphicFramePr>
            <p:nvPr>
              <p:extLst>
                <p:ext uri="{D42A27DB-BD31-4B8C-83A1-F6EECF244321}">
                  <p14:modId xmlns:p14="http://schemas.microsoft.com/office/powerpoint/2010/main" val="1034618560"/>
                </p:ext>
              </p:extLst>
            </p:nvPr>
          </p:nvGraphicFramePr>
          <p:xfrm>
            <a:off x="3484563" y="4585310"/>
            <a:ext cx="1873250" cy="285750"/>
          </p:xfrm>
          <a:graphic>
            <a:graphicData uri="http://schemas.openxmlformats.org/presentationml/2006/ole">
              <mc:AlternateContent xmlns:mc="http://schemas.openxmlformats.org/markup-compatibility/2006">
                <mc:Choice xmlns:v="urn:schemas-microsoft-com:vml" Requires="v">
                  <p:oleObj spid="_x0000_s185803" name="Equation" r:id="rId12" imgW="1498320" imgH="228600" progId="Equation.DSMT4">
                    <p:embed/>
                  </p:oleObj>
                </mc:Choice>
                <mc:Fallback>
                  <p:oleObj name="Equation" r:id="rId12" imgW="1498320" imgH="228600" progId="Equation.DSMT4">
                    <p:embed/>
                    <p:pic>
                      <p:nvPicPr>
                        <p:cNvPr id="0" name=""/>
                        <p:cNvPicPr>
                          <a:picLocks noChangeAspect="1" noChangeArrowheads="1"/>
                        </p:cNvPicPr>
                        <p:nvPr/>
                      </p:nvPicPr>
                      <p:blipFill>
                        <a:blip r:embed="rId13"/>
                        <a:srcRect/>
                        <a:stretch>
                          <a:fillRect/>
                        </a:stretch>
                      </p:blipFill>
                      <p:spPr bwMode="auto">
                        <a:xfrm>
                          <a:off x="3484563" y="4585310"/>
                          <a:ext cx="18732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820770832"/>
                </p:ext>
              </p:extLst>
            </p:nvPr>
          </p:nvGraphicFramePr>
          <p:xfrm>
            <a:off x="728663" y="4569435"/>
            <a:ext cx="2032000" cy="317500"/>
          </p:xfrm>
          <a:graphic>
            <a:graphicData uri="http://schemas.openxmlformats.org/presentationml/2006/ole">
              <mc:AlternateContent xmlns:mc="http://schemas.openxmlformats.org/markup-compatibility/2006">
                <mc:Choice xmlns:v="urn:schemas-microsoft-com:vml" Requires="v">
                  <p:oleObj spid="_x0000_s185804" name="Equation" r:id="rId14" imgW="1625400" imgH="253800" progId="Equation.DSMT4">
                    <p:embed/>
                  </p:oleObj>
                </mc:Choice>
                <mc:Fallback>
                  <p:oleObj name="Equation" r:id="rId14" imgW="1625400" imgH="253800" progId="Equation.DSMT4">
                    <p:embed/>
                    <p:pic>
                      <p:nvPicPr>
                        <p:cNvPr id="0" name=""/>
                        <p:cNvPicPr>
                          <a:picLocks noChangeAspect="1" noChangeArrowheads="1"/>
                        </p:cNvPicPr>
                        <p:nvPr/>
                      </p:nvPicPr>
                      <p:blipFill>
                        <a:blip r:embed="rId15"/>
                        <a:srcRect/>
                        <a:stretch>
                          <a:fillRect/>
                        </a:stretch>
                      </p:blipFill>
                      <p:spPr bwMode="auto">
                        <a:xfrm>
                          <a:off x="728663" y="4569435"/>
                          <a:ext cx="20320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1" name="TextBox 20"/>
          <p:cNvSpPr txBox="1"/>
          <p:nvPr/>
        </p:nvSpPr>
        <p:spPr>
          <a:xfrm>
            <a:off x="304800" y="5562600"/>
            <a:ext cx="5492496" cy="584775"/>
          </a:xfrm>
          <a:prstGeom prst="rect">
            <a:avLst/>
          </a:prstGeom>
          <a:noFill/>
        </p:spPr>
        <p:txBody>
          <a:bodyPr wrap="square" rtlCol="0">
            <a:spAutoFit/>
          </a:bodyPr>
          <a:lstStyle/>
          <a:p>
            <a:r>
              <a:rPr lang="en-US" sz="1600" baseline="0" dirty="0" smtClean="0">
                <a:latin typeface="+mj-lt"/>
              </a:rPr>
              <a:t>So we get (</a:t>
            </a:r>
            <a:r>
              <a:rPr lang="en-US" sz="1600" baseline="0" dirty="0" err="1" smtClean="0">
                <a:latin typeface="+mj-lt"/>
              </a:rPr>
              <a:t>h,s,v</a:t>
            </a:r>
            <a:r>
              <a:rPr lang="en-US" sz="1600" baseline="0" dirty="0" smtClean="0">
                <a:latin typeface="+mj-lt"/>
              </a:rPr>
              <a:t>) = (270</a:t>
            </a:r>
            <a:r>
              <a:rPr lang="en-US" sz="1600" baseline="0" dirty="0" smtClean="0">
                <a:latin typeface="+mj-lt"/>
                <a:sym typeface="Symbol"/>
              </a:rPr>
              <a:t>, 0.5298, 128) which is exactly what we got from the geometric algorithms (slides </a:t>
            </a:r>
            <a:r>
              <a:rPr lang="en-US" sz="1600" baseline="0" dirty="0" smtClean="0">
                <a:latin typeface="+mj-lt"/>
                <a:sym typeface="Symbol"/>
                <a:hlinkClick r:id="rId16" action="ppaction://hlinksldjump"/>
              </a:rPr>
              <a:t>83</a:t>
            </a:r>
            <a:r>
              <a:rPr lang="en-US" sz="1600" baseline="0" dirty="0" smtClean="0">
                <a:latin typeface="+mj-lt"/>
                <a:sym typeface="Symbol"/>
              </a:rPr>
              <a:t> &amp; </a:t>
            </a:r>
            <a:r>
              <a:rPr lang="en-US" sz="1600" baseline="0" dirty="0" smtClean="0">
                <a:latin typeface="+mj-lt"/>
                <a:sym typeface="Symbol"/>
                <a:hlinkClick r:id="rId17" action="ppaction://hlinksldjump"/>
              </a:rPr>
              <a:t>86</a:t>
            </a:r>
            <a:r>
              <a:rPr lang="en-US" sz="1600" baseline="0" dirty="0" smtClean="0">
                <a:latin typeface="+mj-lt"/>
                <a:sym typeface="Symbol"/>
              </a:rPr>
              <a:t>).</a:t>
            </a:r>
            <a:endParaRPr lang="en-US" sz="1600" i="1" baseline="0" dirty="0"/>
          </a:p>
        </p:txBody>
      </p:sp>
      <p:sp>
        <p:nvSpPr>
          <p:cNvPr id="22" name="Title 1"/>
          <p:cNvSpPr>
            <a:spLocks noGrp="1"/>
          </p:cNvSpPr>
          <p:nvPr>
            <p:ph type="title"/>
          </p:nvPr>
        </p:nvSpPr>
        <p:spPr>
          <a:xfrm>
            <a:off x="381000" y="914400"/>
            <a:ext cx="7772400" cy="723900"/>
          </a:xfrm>
        </p:spPr>
        <p:txBody>
          <a:bodyPr/>
          <a:lstStyle/>
          <a:p>
            <a:r>
              <a:rPr lang="en-US" dirty="0" smtClean="0"/>
              <a:t>Geometric Hexagonal Projection</a:t>
            </a:r>
            <a:endParaRPr lang="en-US" dirty="0"/>
          </a:p>
        </p:txBody>
      </p:sp>
      <p:pic>
        <p:nvPicPr>
          <p:cNvPr id="25" name="Picture 2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97296" y="1554480"/>
            <a:ext cx="3000458" cy="4389129"/>
          </a:xfrm>
          <a:prstGeom prst="rect">
            <a:avLst/>
          </a:prstGeom>
        </p:spPr>
      </p:pic>
    </p:spTree>
    <p:extLst>
      <p:ext uri="{BB962C8B-B14F-4D97-AF65-F5344CB8AC3E}">
        <p14:creationId xmlns:p14="http://schemas.microsoft.com/office/powerpoint/2010/main" val="292479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296" y="1554480"/>
            <a:ext cx="3000458" cy="4389129"/>
          </a:xfrm>
          <a:prstGeom prst="rect">
            <a:avLst/>
          </a:prstGeom>
        </p:spPr>
      </p:pic>
      <p:sp>
        <p:nvSpPr>
          <p:cNvPr id="2" name="Title 1"/>
          <p:cNvSpPr>
            <a:spLocks noGrp="1"/>
          </p:cNvSpPr>
          <p:nvPr>
            <p:ph type="title"/>
          </p:nvPr>
        </p:nvSpPr>
        <p:spPr>
          <a:xfrm>
            <a:off x="304800" y="990600"/>
            <a:ext cx="7772400" cy="723900"/>
          </a:xfrm>
        </p:spPr>
        <p:txBody>
          <a:bodyPr/>
          <a:lstStyle/>
          <a:p>
            <a:r>
              <a:rPr lang="en-US" sz="2800" dirty="0" smtClean="0"/>
              <a:t>Fast Algorithm for RGB to HSV</a:t>
            </a:r>
            <a:endParaRPr lang="en-US" sz="2800" dirty="0"/>
          </a:p>
        </p:txBody>
      </p:sp>
      <p:sp>
        <p:nvSpPr>
          <p:cNvPr id="15" name="TextBox 14"/>
          <p:cNvSpPr txBox="1"/>
          <p:nvPr/>
        </p:nvSpPr>
        <p:spPr>
          <a:xfrm>
            <a:off x="340994" y="1797784"/>
            <a:ext cx="5456302" cy="1323439"/>
          </a:xfrm>
          <a:prstGeom prst="rect">
            <a:avLst/>
          </a:prstGeom>
          <a:noFill/>
        </p:spPr>
        <p:txBody>
          <a:bodyPr wrap="square" rtlCol="0">
            <a:spAutoFit/>
          </a:bodyPr>
          <a:lstStyle/>
          <a:p>
            <a:r>
              <a:rPr lang="en-US" sz="2000" baseline="0" dirty="0" smtClean="0">
                <a:latin typeface="+mj-lt"/>
              </a:rPr>
              <a:t>The fast algorithm on slide </a:t>
            </a:r>
            <a:r>
              <a:rPr lang="en-US" sz="2000" baseline="0" dirty="0" smtClean="0">
                <a:latin typeface="+mj-lt"/>
                <a:hlinkClick r:id="rId4" action="ppaction://hlinksldjump"/>
              </a:rPr>
              <a:t>100</a:t>
            </a:r>
            <a:r>
              <a:rPr lang="en-US" sz="2000" baseline="0" dirty="0" smtClean="0">
                <a:latin typeface="+mj-lt"/>
              </a:rPr>
              <a:t> uses the hex projection without rotating the color.  First the RGB values are normalized by dividing them by the maximum intensity. The test color then scales to</a:t>
            </a:r>
          </a:p>
        </p:txBody>
      </p:sp>
      <p:graphicFrame>
        <p:nvGraphicFramePr>
          <p:cNvPr id="18" name="Object 17"/>
          <p:cNvGraphicFramePr>
            <a:graphicFrameLocks noChangeAspect="1"/>
          </p:cNvGraphicFramePr>
          <p:nvPr>
            <p:extLst>
              <p:ext uri="{D42A27DB-BD31-4B8C-83A1-F6EECF244321}">
                <p14:modId xmlns:p14="http://schemas.microsoft.com/office/powerpoint/2010/main" val="4069994423"/>
              </p:ext>
            </p:extLst>
          </p:nvPr>
        </p:nvGraphicFramePr>
        <p:xfrm>
          <a:off x="1495425" y="3276600"/>
          <a:ext cx="2476500" cy="800100"/>
        </p:xfrm>
        <a:graphic>
          <a:graphicData uri="http://schemas.openxmlformats.org/presentationml/2006/ole">
            <mc:AlternateContent xmlns:mc="http://schemas.openxmlformats.org/markup-compatibility/2006">
              <mc:Choice xmlns:v="urn:schemas-microsoft-com:vml" Requires="v">
                <p:oleObj spid="_x0000_s154779" name="Equation" r:id="rId5" imgW="1650960" imgH="533160" progId="Equation.DSMT4">
                  <p:embed/>
                </p:oleObj>
              </mc:Choice>
              <mc:Fallback>
                <p:oleObj name="Equation" r:id="rId5" imgW="1650960" imgH="53316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5425" y="3276600"/>
                        <a:ext cx="2476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111</a:t>
            </a:fld>
            <a:endParaRPr lang="en-US" dirty="0"/>
          </a:p>
        </p:txBody>
      </p:sp>
      <p:sp>
        <p:nvSpPr>
          <p:cNvPr id="14" name="TextBox 13"/>
          <p:cNvSpPr txBox="1"/>
          <p:nvPr/>
        </p:nvSpPr>
        <p:spPr>
          <a:xfrm>
            <a:off x="6024106" y="5788223"/>
            <a:ext cx="2608407" cy="307777"/>
          </a:xfrm>
          <a:prstGeom prst="rect">
            <a:avLst/>
          </a:prstGeom>
          <a:noFill/>
        </p:spPr>
        <p:txBody>
          <a:bodyPr wrap="none" rtlCol="0">
            <a:spAutoFit/>
          </a:bodyPr>
          <a:lstStyle/>
          <a:p>
            <a:pPr algn="ctr"/>
            <a:r>
              <a:rPr lang="en-US" baseline="0" dirty="0" smtClean="0"/>
              <a:t>color projection onto the hexagon</a:t>
            </a:r>
            <a:endParaRPr lang="en-US" baseline="0" dirty="0"/>
          </a:p>
        </p:txBody>
      </p:sp>
      <p:sp>
        <p:nvSpPr>
          <p:cNvPr id="19" name="TextBox 18"/>
          <p:cNvSpPr txBox="1"/>
          <p:nvPr/>
        </p:nvSpPr>
        <p:spPr>
          <a:xfrm>
            <a:off x="369570" y="4245114"/>
            <a:ext cx="5427726" cy="1323439"/>
          </a:xfrm>
          <a:prstGeom prst="rect">
            <a:avLst/>
          </a:prstGeom>
          <a:noFill/>
        </p:spPr>
        <p:txBody>
          <a:bodyPr wrap="square" rtlCol="0">
            <a:spAutoFit/>
          </a:bodyPr>
          <a:lstStyle/>
          <a:p>
            <a:r>
              <a:rPr lang="en-US" sz="2000" baseline="0" dirty="0" smtClean="0">
                <a:latin typeface="+mj-lt"/>
              </a:rPr>
              <a:t>The value of the color  is taken to be simply the maximum of the normalized </a:t>
            </a:r>
            <a:r>
              <a:rPr lang="en-US" sz="2000" baseline="0" dirty="0" err="1" smtClean="0">
                <a:latin typeface="+mj-lt"/>
              </a:rPr>
              <a:t>rgb</a:t>
            </a:r>
            <a:r>
              <a:rPr lang="en-US" sz="2000" baseline="0" dirty="0" smtClean="0">
                <a:latin typeface="+mj-lt"/>
              </a:rPr>
              <a:t> values. Therefore </a:t>
            </a:r>
            <a:r>
              <a:rPr lang="en-US" sz="2000" i="1" baseline="0" dirty="0" smtClean="0">
                <a:latin typeface="+mj-lt"/>
              </a:rPr>
              <a:t>v</a:t>
            </a:r>
            <a:r>
              <a:rPr lang="en-US" sz="2000" dirty="0" smtClean="0">
                <a:latin typeface="+mj-lt"/>
              </a:rPr>
              <a:t>0</a:t>
            </a:r>
            <a:r>
              <a:rPr lang="en-US" sz="2000" baseline="0" dirty="0" smtClean="0">
                <a:latin typeface="+mj-lt"/>
              </a:rPr>
              <a:t> = 0.8078, whereas the geometric algorithm, if normalized would have yielded </a:t>
            </a:r>
            <a:r>
              <a:rPr lang="en-US" sz="2000" i="1" baseline="0" dirty="0"/>
              <a:t>v</a:t>
            </a:r>
            <a:r>
              <a:rPr lang="en-US" sz="2000" dirty="0"/>
              <a:t>0</a:t>
            </a:r>
            <a:r>
              <a:rPr lang="en-US" sz="2000" baseline="0" dirty="0"/>
              <a:t> = </a:t>
            </a:r>
            <a:r>
              <a:rPr lang="en-US" sz="2000" baseline="0" dirty="0" smtClean="0"/>
              <a:t>0.5.</a:t>
            </a:r>
            <a:endParaRPr lang="en-US" sz="2000" baseline="0" dirty="0" smtClean="0">
              <a:latin typeface="+mj-lt"/>
            </a:endParaRPr>
          </a:p>
        </p:txBody>
      </p:sp>
    </p:spTree>
    <p:extLst>
      <p:ext uri="{BB962C8B-B14F-4D97-AF65-F5344CB8AC3E}">
        <p14:creationId xmlns:p14="http://schemas.microsoft.com/office/powerpoint/2010/main" val="220882215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872" y="1554480"/>
            <a:ext cx="2926080" cy="4389120"/>
          </a:xfrm>
          <a:prstGeom prst="rect">
            <a:avLst/>
          </a:prstGeom>
        </p:spPr>
      </p:pic>
      <p:sp>
        <p:nvSpPr>
          <p:cNvPr id="12" name="TextBox 11"/>
          <p:cNvSpPr txBox="1"/>
          <p:nvPr/>
        </p:nvSpPr>
        <p:spPr>
          <a:xfrm>
            <a:off x="340995" y="1794808"/>
            <a:ext cx="4916805" cy="4093428"/>
          </a:xfrm>
          <a:prstGeom prst="rect">
            <a:avLst/>
          </a:prstGeom>
          <a:noFill/>
        </p:spPr>
        <p:txBody>
          <a:bodyPr wrap="square" rtlCol="0">
            <a:spAutoFit/>
          </a:bodyPr>
          <a:lstStyle/>
          <a:p>
            <a:r>
              <a:rPr lang="en-US" sz="2000" baseline="0" dirty="0" smtClean="0"/>
              <a:t>To project the color onto </a:t>
            </a:r>
            <a:r>
              <a:rPr lang="en-US" sz="2000" baseline="0" dirty="0"/>
              <a:t>the hexagon </a:t>
            </a:r>
            <a:r>
              <a:rPr lang="en-US" sz="2000" baseline="0" dirty="0" smtClean="0"/>
              <a:t>the fast algorithm subtracts the minimum of the </a:t>
            </a:r>
            <a:r>
              <a:rPr lang="en-US" sz="2000" baseline="0" dirty="0" err="1" smtClean="0"/>
              <a:t>rgb</a:t>
            </a:r>
            <a:r>
              <a:rPr lang="en-US" sz="2000" baseline="0" dirty="0" smtClean="0"/>
              <a:t> intensities from all three.  The reasoning is:</a:t>
            </a:r>
            <a:endParaRPr lang="en-US" sz="2000" dirty="0"/>
          </a:p>
          <a:p>
            <a:endParaRPr lang="en-US" sz="2000" baseline="0" dirty="0" smtClean="0">
              <a:latin typeface="+mj-lt"/>
            </a:endParaRPr>
          </a:p>
          <a:p>
            <a:r>
              <a:rPr lang="en-US" sz="2000" baseline="0" dirty="0" smtClean="0">
                <a:latin typeface="+mj-lt"/>
              </a:rPr>
              <a:t>Let </a:t>
            </a:r>
            <a:r>
              <a:rPr lang="en-US" sz="2000" b="1" baseline="0" dirty="0" smtClean="0">
                <a:latin typeface="+mj-lt"/>
              </a:rPr>
              <a:t>p</a:t>
            </a:r>
            <a:r>
              <a:rPr lang="en-US" sz="2000" dirty="0" smtClean="0">
                <a:latin typeface="+mj-lt"/>
              </a:rPr>
              <a:t>0</a:t>
            </a:r>
            <a:r>
              <a:rPr lang="en-US" sz="2000" baseline="0" dirty="0" smtClean="0">
                <a:latin typeface="+mj-lt"/>
                <a:sym typeface="Symbol"/>
              </a:rPr>
              <a:t></a:t>
            </a:r>
            <a:r>
              <a:rPr lang="en-US" sz="2000" dirty="0" smtClean="0">
                <a:latin typeface="+mj-lt"/>
              </a:rPr>
              <a:t> </a:t>
            </a:r>
            <a:r>
              <a:rPr lang="en-US" sz="2000" baseline="0" dirty="0" smtClean="0">
                <a:latin typeface="+mj-lt"/>
              </a:rPr>
              <a:t>= </a:t>
            </a:r>
            <a:r>
              <a:rPr lang="en-US" sz="2000" b="1" baseline="0" dirty="0" smtClean="0">
                <a:solidFill>
                  <a:srgbClr val="000000"/>
                </a:solidFill>
                <a:latin typeface="+mj-lt"/>
              </a:rPr>
              <a:t>p</a:t>
            </a:r>
            <a:r>
              <a:rPr lang="en-US" sz="2000" dirty="0" smtClean="0">
                <a:solidFill>
                  <a:srgbClr val="000000"/>
                </a:solidFill>
                <a:latin typeface="+mj-lt"/>
              </a:rPr>
              <a:t>0 </a:t>
            </a:r>
            <a:r>
              <a:rPr lang="en-US" sz="2000" baseline="0" dirty="0" smtClean="0">
                <a:latin typeface="+mj-lt"/>
                <a:sym typeface="Symbol"/>
              </a:rPr>
              <a:t> </a:t>
            </a:r>
            <a:r>
              <a:rPr lang="en-US" sz="2000" i="1" baseline="0" dirty="0" smtClean="0">
                <a:latin typeface="+mj-lt"/>
              </a:rPr>
              <a:t>m</a:t>
            </a:r>
            <a:r>
              <a:rPr lang="en-US" sz="2000" baseline="0" dirty="0" smtClean="0">
                <a:solidFill>
                  <a:srgbClr val="000000"/>
                </a:solidFill>
                <a:latin typeface="Times New Roman Hat" panose="02020803070505020304" pitchFamily="18" charset="0"/>
                <a:cs typeface="Times New Roman Hat" panose="02020803070505020304" pitchFamily="18" charset="0"/>
              </a:rPr>
              <a:t>v</a:t>
            </a:r>
            <a:r>
              <a:rPr lang="en-US" sz="2000" dirty="0" smtClean="0">
                <a:latin typeface="+mj-lt"/>
              </a:rPr>
              <a:t>  </a:t>
            </a:r>
            <a:r>
              <a:rPr lang="en-US" sz="2000" baseline="0" dirty="0" smtClean="0">
                <a:latin typeface="+mj-lt"/>
              </a:rPr>
              <a:t>for </a:t>
            </a:r>
            <a:r>
              <a:rPr lang="en-US" sz="2000" baseline="0" dirty="0" smtClean="0">
                <a:solidFill>
                  <a:srgbClr val="000000"/>
                </a:solidFill>
                <a:latin typeface="Times New Roman Hat" panose="02020803070505020304" pitchFamily="18" charset="0"/>
                <a:cs typeface="Times New Roman Hat" panose="02020803070505020304" pitchFamily="18" charset="0"/>
              </a:rPr>
              <a:t>v</a:t>
            </a:r>
            <a:r>
              <a:rPr lang="en-US" sz="2000" baseline="0" dirty="0" smtClean="0">
                <a:solidFill>
                  <a:srgbClr val="000000"/>
                </a:solidFill>
                <a:latin typeface="+mj-lt"/>
                <a:cs typeface="Times New Roman Hat" panose="02020803070505020304" pitchFamily="18" charset="0"/>
              </a:rPr>
              <a:t>, the unit vector in the direction of the gray line and</a:t>
            </a:r>
            <a:r>
              <a:rPr lang="en-US" sz="2000" baseline="0" dirty="0" smtClean="0">
                <a:latin typeface="+mj-lt"/>
              </a:rPr>
              <a:t> </a:t>
            </a:r>
            <a:r>
              <a:rPr lang="en-US" sz="2000" i="1" baseline="0" dirty="0" smtClean="0">
                <a:latin typeface="+mj-lt"/>
              </a:rPr>
              <a:t>m </a:t>
            </a:r>
            <a:r>
              <a:rPr lang="en-US" sz="2000" baseline="0" dirty="0" smtClean="0">
                <a:latin typeface="+mj-lt"/>
              </a:rPr>
              <a:t>a real number.  The value of </a:t>
            </a:r>
            <a:r>
              <a:rPr lang="en-US" sz="2000" i="1" baseline="0" dirty="0" smtClean="0">
                <a:latin typeface="+mj-lt"/>
              </a:rPr>
              <a:t>m</a:t>
            </a:r>
            <a:r>
              <a:rPr lang="en-US" sz="2000" baseline="0" dirty="0" smtClean="0">
                <a:latin typeface="+mj-lt"/>
              </a:rPr>
              <a:t> shifts </a:t>
            </a:r>
            <a:r>
              <a:rPr lang="en-US" sz="2000" b="1" baseline="0" dirty="0">
                <a:solidFill>
                  <a:srgbClr val="000000"/>
                </a:solidFill>
                <a:latin typeface="+mj-lt"/>
              </a:rPr>
              <a:t>p</a:t>
            </a:r>
            <a:r>
              <a:rPr lang="en-US" sz="2000" dirty="0">
                <a:solidFill>
                  <a:srgbClr val="000000"/>
                </a:solidFill>
                <a:latin typeface="+mj-lt"/>
              </a:rPr>
              <a:t>0</a:t>
            </a:r>
            <a:r>
              <a:rPr lang="en-US" sz="2000" baseline="0" dirty="0" smtClean="0">
                <a:latin typeface="+mj-lt"/>
              </a:rPr>
              <a:t> up or down in the direction of the gray line. The result projects to the same point, </a:t>
            </a:r>
            <a:r>
              <a:rPr lang="en-US" sz="2000" b="1" baseline="0" dirty="0" smtClean="0">
                <a:latin typeface="+mj-lt"/>
              </a:rPr>
              <a:t>p</a:t>
            </a:r>
            <a:r>
              <a:rPr lang="en-US" sz="2000" dirty="0" smtClean="0">
                <a:latin typeface="+mj-lt"/>
              </a:rPr>
              <a:t>0</a:t>
            </a:r>
            <a:r>
              <a:rPr lang="en-US" sz="2000" baseline="30000" dirty="0" smtClean="0">
                <a:latin typeface="+mj-lt"/>
              </a:rPr>
              <a:t>proj</a:t>
            </a:r>
            <a:r>
              <a:rPr lang="en-US" sz="2000" baseline="0" dirty="0" smtClean="0">
                <a:latin typeface="+mj-lt"/>
              </a:rPr>
              <a:t>, in the hexagon independent of the value of </a:t>
            </a:r>
            <a:r>
              <a:rPr lang="en-US" sz="2000" i="1" baseline="0" dirty="0" smtClean="0">
                <a:latin typeface="+mj-lt"/>
              </a:rPr>
              <a:t>m</a:t>
            </a:r>
            <a:r>
              <a:rPr lang="en-US" sz="2000" baseline="0" dirty="0" smtClean="0">
                <a:latin typeface="+mj-lt"/>
              </a:rPr>
              <a:t>. </a:t>
            </a:r>
          </a:p>
          <a:p>
            <a:endParaRPr lang="en-US" sz="2000" baseline="0" dirty="0">
              <a:latin typeface="+mj-lt"/>
            </a:endParaRPr>
          </a:p>
          <a:p>
            <a:r>
              <a:rPr lang="en-US" sz="2000" baseline="0" dirty="0" smtClean="0">
                <a:latin typeface="+mj-lt"/>
              </a:rPr>
              <a:t>If  </a:t>
            </a:r>
            <a:r>
              <a:rPr lang="en-US" sz="2000" i="1" baseline="0" dirty="0" smtClean="0">
                <a:latin typeface="+mj-lt"/>
              </a:rPr>
              <a:t>m</a:t>
            </a:r>
            <a:r>
              <a:rPr lang="en-US" sz="2000" baseline="0" dirty="0" smtClean="0">
                <a:latin typeface="+mj-lt"/>
              </a:rPr>
              <a:t> is min(</a:t>
            </a:r>
            <a:r>
              <a:rPr lang="en-US" sz="2000" baseline="0" dirty="0" err="1" smtClean="0">
                <a:latin typeface="+mj-lt"/>
              </a:rPr>
              <a:t>r,g,b</a:t>
            </a:r>
            <a:r>
              <a:rPr lang="en-US" sz="2000" baseline="0" dirty="0" smtClean="0">
                <a:latin typeface="+mj-lt"/>
              </a:rPr>
              <a:t>), then the color is shifted to one of the faces of the original color cube.</a:t>
            </a:r>
          </a:p>
        </p:txBody>
      </p:sp>
      <p:sp>
        <p:nvSpPr>
          <p:cNvPr id="15" name="Text Box 5"/>
          <p:cNvSpPr txBox="1">
            <a:spLocks noChangeArrowheads="1"/>
          </p:cNvSpPr>
          <p:nvPr/>
        </p:nvSpPr>
        <p:spPr bwMode="auto">
          <a:xfrm>
            <a:off x="7467600" y="2526268"/>
            <a:ext cx="1295400" cy="369332"/>
          </a:xfrm>
          <a:prstGeom prst="rect">
            <a:avLst/>
          </a:prstGeom>
          <a:solidFill>
            <a:srgbClr val="FFFFCC"/>
          </a:solidFill>
          <a:ln>
            <a:noFill/>
          </a:ln>
          <a:effectLst>
            <a:outerShdw blurRad="38100" dist="63500" dir="8100000" algn="ctr" rotWithShape="0">
              <a:schemeClr val="tx1">
                <a:alpha val="25000"/>
              </a:schemeClr>
            </a:outerShdw>
          </a:effectLst>
          <a:extLst/>
        </p:spPr>
        <p:txBody>
          <a:bodyPr wrap="square">
            <a:spAutoFit/>
          </a:bodyPr>
          <a:lstStyle>
            <a:defPPr>
              <a:defRPr lang="en-US"/>
            </a:defPPr>
            <a:lvl1pPr algn="ctr">
              <a:defRPr sz="24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r>
              <a:rPr lang="en-US" sz="1800" dirty="0" smtClean="0">
                <a:latin typeface="Times New Roman Hat" panose="02020803070505020304" pitchFamily="18" charset="0"/>
                <a:cs typeface="Times New Roman Hat" panose="02020803070505020304" pitchFamily="18" charset="0"/>
              </a:rPr>
              <a:t>v</a:t>
            </a:r>
            <a:r>
              <a:rPr lang="en-US" sz="1800" dirty="0" smtClean="0">
                <a:latin typeface="+mj-lt"/>
                <a:cs typeface="Times New Roman Hat" panose="02020803070505020304" pitchFamily="18" charset="0"/>
              </a:rPr>
              <a:t> = [1 1 1]</a:t>
            </a:r>
            <a:r>
              <a:rPr lang="en-US" sz="1800" baseline="30000" dirty="0" smtClean="0">
                <a:latin typeface="+mn-lt"/>
                <a:cs typeface="Times New Roman Hat" panose="02020803070505020304" pitchFamily="18" charset="0"/>
              </a:rPr>
              <a:t>T</a:t>
            </a:r>
            <a:endParaRPr lang="en-US" sz="1800" dirty="0">
              <a:latin typeface="+mn-lt"/>
              <a:cs typeface="Times New Roman Hat" panose="02020803070505020304" pitchFamily="18" charset="0"/>
            </a:endParaRPr>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112</a:t>
            </a:fld>
            <a:endParaRPr lang="en-US" dirty="0"/>
          </a:p>
        </p:txBody>
      </p:sp>
      <p:sp>
        <p:nvSpPr>
          <p:cNvPr id="10" name="TextBox 9"/>
          <p:cNvSpPr txBox="1"/>
          <p:nvPr/>
        </p:nvSpPr>
        <p:spPr>
          <a:xfrm>
            <a:off x="6024106" y="5788223"/>
            <a:ext cx="2608407" cy="307777"/>
          </a:xfrm>
          <a:prstGeom prst="rect">
            <a:avLst/>
          </a:prstGeom>
          <a:noFill/>
        </p:spPr>
        <p:txBody>
          <a:bodyPr wrap="none" rtlCol="0">
            <a:spAutoFit/>
          </a:bodyPr>
          <a:lstStyle/>
          <a:p>
            <a:pPr algn="ctr"/>
            <a:r>
              <a:rPr lang="en-US" baseline="0" dirty="0" smtClean="0"/>
              <a:t>color projection onto the hexagon</a:t>
            </a:r>
            <a:endParaRPr lang="en-US" baseline="0" dirty="0"/>
          </a:p>
        </p:txBody>
      </p:sp>
      <p:sp>
        <p:nvSpPr>
          <p:cNvPr id="14" name="Title 1"/>
          <p:cNvSpPr>
            <a:spLocks noGrp="1"/>
          </p:cNvSpPr>
          <p:nvPr>
            <p:ph type="title"/>
          </p:nvPr>
        </p:nvSpPr>
        <p:spPr>
          <a:xfrm>
            <a:off x="304800" y="990600"/>
            <a:ext cx="7772400" cy="723900"/>
          </a:xfrm>
        </p:spPr>
        <p:txBody>
          <a:bodyPr/>
          <a:lstStyle/>
          <a:p>
            <a:r>
              <a:rPr lang="en-US" sz="2800" dirty="0" smtClean="0"/>
              <a:t>Fast Algorithm for RGB to HSV</a:t>
            </a:r>
            <a:endParaRPr lang="en-US" sz="2800" dirty="0"/>
          </a:p>
        </p:txBody>
      </p:sp>
    </p:spTree>
    <p:extLst>
      <p:ext uri="{BB962C8B-B14F-4D97-AF65-F5344CB8AC3E}">
        <p14:creationId xmlns:p14="http://schemas.microsoft.com/office/powerpoint/2010/main" val="254966759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3872" y="1554480"/>
            <a:ext cx="2926080" cy="4389120"/>
          </a:xfrm>
          <a:prstGeom prst="rect">
            <a:avLst/>
          </a:prstGeom>
        </p:spPr>
      </p:pic>
      <p:sp>
        <p:nvSpPr>
          <p:cNvPr id="7" name="TextBox 6"/>
          <p:cNvSpPr txBox="1"/>
          <p:nvPr/>
        </p:nvSpPr>
        <p:spPr>
          <a:xfrm>
            <a:off x="349360" y="2973007"/>
            <a:ext cx="5398770" cy="400110"/>
          </a:xfrm>
          <a:prstGeom prst="rect">
            <a:avLst/>
          </a:prstGeom>
          <a:noFill/>
        </p:spPr>
        <p:txBody>
          <a:bodyPr wrap="square" rtlCol="0">
            <a:spAutoFit/>
          </a:bodyPr>
          <a:lstStyle/>
          <a:p>
            <a:r>
              <a:rPr lang="en-US" sz="2000" baseline="0" dirty="0" smtClean="0">
                <a:solidFill>
                  <a:srgbClr val="000000"/>
                </a:solidFill>
                <a:latin typeface="+mj-lt"/>
              </a:rPr>
              <a:t>Subtract </a:t>
            </a:r>
            <a:r>
              <a:rPr lang="en-US" sz="2000" i="1" baseline="0" dirty="0" smtClean="0">
                <a:solidFill>
                  <a:srgbClr val="000000"/>
                </a:solidFill>
                <a:latin typeface="+mj-lt"/>
              </a:rPr>
              <a:t>m</a:t>
            </a:r>
            <a:r>
              <a:rPr lang="en-US" sz="2000" baseline="0" dirty="0" smtClean="0">
                <a:solidFill>
                  <a:srgbClr val="000000"/>
                </a:solidFill>
                <a:latin typeface="+mj-lt"/>
              </a:rPr>
              <a:t> from </a:t>
            </a:r>
            <a:r>
              <a:rPr lang="en-US" sz="2000" b="1" baseline="0" dirty="0" smtClean="0">
                <a:solidFill>
                  <a:srgbClr val="000000"/>
                </a:solidFill>
                <a:latin typeface="+mj-lt"/>
              </a:rPr>
              <a:t>p</a:t>
            </a:r>
            <a:r>
              <a:rPr lang="en-US" sz="2000" dirty="0" smtClean="0">
                <a:solidFill>
                  <a:srgbClr val="000000"/>
                </a:solidFill>
                <a:latin typeface="+mj-lt"/>
              </a:rPr>
              <a:t>0</a:t>
            </a:r>
            <a:r>
              <a:rPr lang="en-US" sz="2000" baseline="0" dirty="0">
                <a:solidFill>
                  <a:srgbClr val="000000"/>
                </a:solidFill>
                <a:latin typeface="+mj-lt"/>
              </a:rPr>
              <a:t> </a:t>
            </a:r>
            <a:r>
              <a:rPr lang="en-US" sz="2000" baseline="0" dirty="0" smtClean="0">
                <a:solidFill>
                  <a:srgbClr val="000000"/>
                </a:solidFill>
                <a:latin typeface="+mj-lt"/>
              </a:rPr>
              <a:t>to get</a:t>
            </a:r>
            <a:endParaRPr lang="en-US" sz="2000" baseline="0" dirty="0">
              <a:latin typeface="+mj-lt"/>
            </a:endParaRPr>
          </a:p>
        </p:txBody>
      </p:sp>
      <p:sp>
        <p:nvSpPr>
          <p:cNvPr id="8" name="TextBox 7"/>
          <p:cNvSpPr txBox="1"/>
          <p:nvPr/>
        </p:nvSpPr>
        <p:spPr>
          <a:xfrm>
            <a:off x="381000" y="5059798"/>
            <a:ext cx="5334000" cy="1015663"/>
          </a:xfrm>
          <a:prstGeom prst="rect">
            <a:avLst/>
          </a:prstGeom>
          <a:noFill/>
        </p:spPr>
        <p:txBody>
          <a:bodyPr wrap="square">
            <a:spAutoFit/>
          </a:bodyPr>
          <a:lstStyle/>
          <a:p>
            <a:pPr>
              <a:defRPr/>
            </a:pPr>
            <a:r>
              <a:rPr lang="en-US" sz="2000" baseline="0" dirty="0" smtClean="0">
                <a:latin typeface="+mj-lt"/>
              </a:rPr>
              <a:t>which is in the </a:t>
            </a:r>
            <a:r>
              <a:rPr lang="en-US" sz="2000" i="1" baseline="0" dirty="0" smtClean="0">
                <a:latin typeface="+mj-lt"/>
              </a:rPr>
              <a:t>BR</a:t>
            </a:r>
            <a:r>
              <a:rPr lang="en-US" sz="2000" baseline="0" dirty="0" smtClean="0">
                <a:latin typeface="+mj-lt"/>
              </a:rPr>
              <a:t>-plane of the color cube, since </a:t>
            </a:r>
            <a:r>
              <a:rPr lang="en-US" sz="2000" i="1" baseline="0" dirty="0" smtClean="0">
                <a:latin typeface="+mj-lt"/>
              </a:rPr>
              <a:t>G </a:t>
            </a:r>
            <a:r>
              <a:rPr lang="en-US" sz="2000" baseline="0" dirty="0" smtClean="0">
                <a:latin typeface="+mj-lt"/>
              </a:rPr>
              <a:t>= 0. </a:t>
            </a:r>
            <a:r>
              <a:rPr lang="en-US" sz="2000" baseline="0" dirty="0" smtClean="0">
                <a:latin typeface="+mj-lt"/>
              </a:rPr>
              <a:t>(See slide </a:t>
            </a:r>
            <a:r>
              <a:rPr lang="en-US" sz="2000" baseline="0" dirty="0" smtClean="0">
                <a:latin typeface="+mj-lt"/>
                <a:hlinkClick r:id="rId5" action="ppaction://hlinksldjump"/>
              </a:rPr>
              <a:t>100</a:t>
            </a:r>
            <a:r>
              <a:rPr lang="en-US" sz="2000" baseline="0" dirty="0" smtClean="0">
                <a:latin typeface="+mj-lt"/>
              </a:rPr>
              <a:t>.) </a:t>
            </a:r>
            <a:r>
              <a:rPr lang="en-US" sz="2000" baseline="0" dirty="0" smtClean="0">
                <a:latin typeface="+mj-lt"/>
              </a:rPr>
              <a:t>Note </a:t>
            </a:r>
            <a:r>
              <a:rPr lang="en-US" sz="2000" baseline="0" dirty="0" smtClean="0">
                <a:latin typeface="+mj-lt"/>
              </a:rPr>
              <a:t>that </a:t>
            </a:r>
            <a:r>
              <a:rPr lang="en-US" sz="2000" b="1" baseline="0" dirty="0" smtClean="0">
                <a:solidFill>
                  <a:srgbClr val="000000"/>
                </a:solidFill>
                <a:latin typeface="+mj-lt"/>
              </a:rPr>
              <a:t>p</a:t>
            </a:r>
            <a:r>
              <a:rPr lang="en-US" sz="2000" dirty="0" smtClean="0">
                <a:solidFill>
                  <a:srgbClr val="000000"/>
                </a:solidFill>
                <a:latin typeface="+mj-lt"/>
              </a:rPr>
              <a:t>0</a:t>
            </a:r>
            <a:r>
              <a:rPr lang="en-US" sz="2000" baseline="0" dirty="0" smtClean="0">
                <a:solidFill>
                  <a:srgbClr val="000000"/>
                </a:solidFill>
                <a:latin typeface="+mj-lt"/>
                <a:sym typeface="Symbol"/>
              </a:rPr>
              <a:t></a:t>
            </a:r>
            <a:r>
              <a:rPr lang="en-US" sz="2000" baseline="0" dirty="0" smtClean="0">
                <a:latin typeface="+mj-lt"/>
              </a:rPr>
              <a:t> projects to the same point on the hexagon as does </a:t>
            </a:r>
            <a:r>
              <a:rPr lang="en-US" sz="2000" b="1" baseline="0" dirty="0" smtClean="0">
                <a:solidFill>
                  <a:srgbClr val="000000"/>
                </a:solidFill>
                <a:latin typeface="+mj-lt"/>
              </a:rPr>
              <a:t>p</a:t>
            </a:r>
            <a:r>
              <a:rPr lang="en-US" sz="2000" dirty="0" smtClean="0">
                <a:solidFill>
                  <a:srgbClr val="000000"/>
                </a:solidFill>
                <a:latin typeface="+mj-lt"/>
              </a:rPr>
              <a:t>0</a:t>
            </a:r>
            <a:r>
              <a:rPr lang="en-US" sz="2000" baseline="0" dirty="0" smtClean="0">
                <a:solidFill>
                  <a:srgbClr val="000000"/>
                </a:solidFill>
                <a:latin typeface="+mj-lt"/>
              </a:rPr>
              <a:t>.</a:t>
            </a:r>
            <a:endParaRPr lang="en-US" sz="2000" baseline="0" dirty="0" smtClean="0">
              <a:latin typeface="+mj-lt"/>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935228241"/>
              </p:ext>
            </p:extLst>
          </p:nvPr>
        </p:nvGraphicFramePr>
        <p:xfrm>
          <a:off x="827088" y="3441758"/>
          <a:ext cx="4005262" cy="1549400"/>
        </p:xfrm>
        <a:graphic>
          <a:graphicData uri="http://schemas.openxmlformats.org/presentationml/2006/ole">
            <mc:AlternateContent xmlns:mc="http://schemas.openxmlformats.org/markup-compatibility/2006">
              <mc:Choice xmlns:v="urn:schemas-microsoft-com:vml" Requires="v">
                <p:oleObj spid="_x0000_s167141" name="Equation" r:id="rId6" imgW="2400120" imgH="927000" progId="Equation.DSMT4">
                  <p:embed/>
                </p:oleObj>
              </mc:Choice>
              <mc:Fallback>
                <p:oleObj name="Equation" r:id="rId6" imgW="2400120" imgH="927000" progId="Equation.DSMT4">
                  <p:embed/>
                  <p:pic>
                    <p:nvPicPr>
                      <p:cNvPr id="0" name=""/>
                      <p:cNvPicPr/>
                      <p:nvPr/>
                    </p:nvPicPr>
                    <p:blipFill>
                      <a:blip r:embed="rId7"/>
                      <a:stretch>
                        <a:fillRect/>
                      </a:stretch>
                    </p:blipFill>
                    <p:spPr>
                      <a:xfrm>
                        <a:off x="827088" y="3441758"/>
                        <a:ext cx="4005262" cy="1549400"/>
                      </a:xfrm>
                      <a:prstGeom prst="rect">
                        <a:avLst/>
                      </a:prstGeom>
                    </p:spPr>
                  </p:pic>
                </p:oleObj>
              </mc:Fallback>
            </mc:AlternateContent>
          </a:graphicData>
        </a:graphic>
      </p:graphicFrame>
      <p:grpSp>
        <p:nvGrpSpPr>
          <p:cNvPr id="2" name="Group 1"/>
          <p:cNvGrpSpPr/>
          <p:nvPr/>
        </p:nvGrpSpPr>
        <p:grpSpPr>
          <a:xfrm>
            <a:off x="381000" y="1685925"/>
            <a:ext cx="5670550" cy="1218441"/>
            <a:chOff x="381000" y="1685925"/>
            <a:chExt cx="5670550" cy="1218441"/>
          </a:xfrm>
        </p:grpSpPr>
        <p:sp>
          <p:nvSpPr>
            <p:cNvPr id="10" name="TextBox 9"/>
            <p:cNvSpPr txBox="1"/>
            <p:nvPr/>
          </p:nvSpPr>
          <p:spPr>
            <a:xfrm>
              <a:off x="381000" y="1685925"/>
              <a:ext cx="5562600" cy="400110"/>
            </a:xfrm>
            <a:prstGeom prst="rect">
              <a:avLst/>
            </a:prstGeom>
            <a:noFill/>
          </p:spPr>
          <p:txBody>
            <a:bodyPr wrap="square">
              <a:spAutoFit/>
            </a:bodyPr>
            <a:lstStyle/>
            <a:p>
              <a:pPr>
                <a:defRPr/>
              </a:pPr>
              <a:r>
                <a:rPr lang="en-US" sz="2000" baseline="0" dirty="0" smtClean="0">
                  <a:latin typeface="+mj-lt"/>
                </a:rPr>
                <a:t>For our test color,</a:t>
              </a:r>
              <a:endParaRPr lang="en-US" sz="2000" baseline="0" dirty="0">
                <a:latin typeface="+mj-lt"/>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1436604214"/>
                </p:ext>
              </p:extLst>
            </p:nvPr>
          </p:nvGraphicFramePr>
          <p:xfrm>
            <a:off x="2362200" y="1704216"/>
            <a:ext cx="3689350" cy="1200150"/>
          </p:xfrm>
          <a:graphic>
            <a:graphicData uri="http://schemas.openxmlformats.org/presentationml/2006/ole">
              <mc:AlternateContent xmlns:mc="http://schemas.openxmlformats.org/markup-compatibility/2006">
                <mc:Choice xmlns:v="urn:schemas-microsoft-com:vml" Requires="v">
                  <p:oleObj spid="_x0000_s167142" name="Equation" r:id="rId8" imgW="2108160" imgH="685800" progId="Equation.DSMT4">
                    <p:embed/>
                  </p:oleObj>
                </mc:Choice>
                <mc:Fallback>
                  <p:oleObj name="Equation" r:id="rId8" imgW="2108160" imgH="685800" progId="Equation.DSMT4">
                    <p:embed/>
                    <p:pic>
                      <p:nvPicPr>
                        <p:cNvPr id="0" name=""/>
                        <p:cNvPicPr/>
                        <p:nvPr/>
                      </p:nvPicPr>
                      <p:blipFill>
                        <a:blip r:embed="rId9"/>
                        <a:stretch>
                          <a:fillRect/>
                        </a:stretch>
                      </p:blipFill>
                      <p:spPr>
                        <a:xfrm>
                          <a:off x="2362200" y="1704216"/>
                          <a:ext cx="3689350" cy="1200150"/>
                        </a:xfrm>
                        <a:prstGeom prst="rect">
                          <a:avLst/>
                        </a:prstGeom>
                      </p:spPr>
                    </p:pic>
                  </p:oleObj>
                </mc:Fallback>
              </mc:AlternateContent>
            </a:graphicData>
          </a:graphic>
        </p:graphicFrame>
      </p:gr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113</a:t>
            </a:fld>
            <a:endParaRPr lang="en-US" dirty="0"/>
          </a:p>
        </p:txBody>
      </p:sp>
      <p:sp>
        <p:nvSpPr>
          <p:cNvPr id="14" name="TextBox 13"/>
          <p:cNvSpPr txBox="1"/>
          <p:nvPr/>
        </p:nvSpPr>
        <p:spPr>
          <a:xfrm>
            <a:off x="6024106" y="5788223"/>
            <a:ext cx="2608407" cy="307777"/>
          </a:xfrm>
          <a:prstGeom prst="rect">
            <a:avLst/>
          </a:prstGeom>
          <a:noFill/>
        </p:spPr>
        <p:txBody>
          <a:bodyPr wrap="none" rtlCol="0">
            <a:spAutoFit/>
          </a:bodyPr>
          <a:lstStyle/>
          <a:p>
            <a:pPr algn="ctr"/>
            <a:r>
              <a:rPr lang="en-US" baseline="0" dirty="0" smtClean="0"/>
              <a:t>color projection onto the hexagon</a:t>
            </a:r>
            <a:endParaRPr lang="en-US" baseline="0" dirty="0"/>
          </a:p>
        </p:txBody>
      </p:sp>
      <p:sp>
        <p:nvSpPr>
          <p:cNvPr id="15" name="Title 1"/>
          <p:cNvSpPr>
            <a:spLocks noGrp="1"/>
          </p:cNvSpPr>
          <p:nvPr>
            <p:ph type="title"/>
          </p:nvPr>
        </p:nvSpPr>
        <p:spPr>
          <a:xfrm>
            <a:off x="304800" y="990600"/>
            <a:ext cx="7772400" cy="723900"/>
          </a:xfrm>
        </p:spPr>
        <p:txBody>
          <a:bodyPr/>
          <a:lstStyle/>
          <a:p>
            <a:r>
              <a:rPr lang="en-US" sz="2800" dirty="0" smtClean="0"/>
              <a:t>Fast Algorithm for RGB to HSV</a:t>
            </a:r>
            <a:endParaRPr lang="en-US" sz="2800" dirty="0"/>
          </a:p>
        </p:txBody>
      </p:sp>
    </p:spTree>
    <p:extLst>
      <p:ext uri="{BB962C8B-B14F-4D97-AF65-F5344CB8AC3E}">
        <p14:creationId xmlns:p14="http://schemas.microsoft.com/office/powerpoint/2010/main" val="14996857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872" y="1554480"/>
            <a:ext cx="2926080" cy="4389120"/>
          </a:xfrm>
          <a:prstGeom prst="rect">
            <a:avLst/>
          </a:prstGeom>
        </p:spPr>
      </p:pic>
      <p:sp>
        <p:nvSpPr>
          <p:cNvPr id="8" name="TextBox 7"/>
          <p:cNvSpPr txBox="1"/>
          <p:nvPr/>
        </p:nvSpPr>
        <p:spPr>
          <a:xfrm>
            <a:off x="381000" y="3932694"/>
            <a:ext cx="5562600" cy="400110"/>
          </a:xfrm>
          <a:prstGeom prst="rect">
            <a:avLst/>
          </a:prstGeom>
          <a:noFill/>
        </p:spPr>
        <p:txBody>
          <a:bodyPr wrap="square">
            <a:spAutoFit/>
          </a:bodyPr>
          <a:lstStyle/>
          <a:p>
            <a:pPr>
              <a:defRPr/>
            </a:pPr>
            <a:r>
              <a:rPr lang="en-US" sz="2000" baseline="0" dirty="0" smtClean="0">
                <a:latin typeface="+mj-lt"/>
              </a:rPr>
              <a:t>Hue is defined with respect to chroma as </a:t>
            </a:r>
            <a:endParaRPr lang="en-US" sz="2000" baseline="0" dirty="0">
              <a:latin typeface="+mj-lt"/>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2931928072"/>
              </p:ext>
            </p:extLst>
          </p:nvPr>
        </p:nvGraphicFramePr>
        <p:xfrm>
          <a:off x="895350" y="4400550"/>
          <a:ext cx="2914650" cy="1695450"/>
        </p:xfrm>
        <a:graphic>
          <a:graphicData uri="http://schemas.openxmlformats.org/presentationml/2006/ole">
            <mc:AlternateContent xmlns:mc="http://schemas.openxmlformats.org/markup-compatibility/2006">
              <mc:Choice xmlns:v="urn:schemas-microsoft-com:vml" Requires="v">
                <p:oleObj spid="_x0000_s168062" name="Equation" r:id="rId4" imgW="1942920" imgH="1130040" progId="Equation.DSMT4">
                  <p:embed/>
                </p:oleObj>
              </mc:Choice>
              <mc:Fallback>
                <p:oleObj name="Equation" r:id="rId4" imgW="1942920" imgH="1130040" progId="Equation.DSMT4">
                  <p:embed/>
                  <p:pic>
                    <p:nvPicPr>
                      <p:cNvPr id="0" name=""/>
                      <p:cNvPicPr/>
                      <p:nvPr/>
                    </p:nvPicPr>
                    <p:blipFill>
                      <a:blip r:embed="rId5"/>
                      <a:stretch>
                        <a:fillRect/>
                      </a:stretch>
                    </p:blipFill>
                    <p:spPr>
                      <a:xfrm>
                        <a:off x="895350" y="4400550"/>
                        <a:ext cx="2914650" cy="1695450"/>
                      </a:xfrm>
                      <a:prstGeom prst="rect">
                        <a:avLst/>
                      </a:prstGeom>
                    </p:spPr>
                  </p:pic>
                </p:oleObj>
              </mc:Fallback>
            </mc:AlternateContent>
          </a:graphicData>
        </a:graphic>
      </p:graphicFrame>
      <p:sp>
        <p:nvSpPr>
          <p:cNvPr id="13" name="TextBox 12"/>
          <p:cNvSpPr txBox="1"/>
          <p:nvPr/>
        </p:nvSpPr>
        <p:spPr>
          <a:xfrm>
            <a:off x="381000" y="1685925"/>
            <a:ext cx="5791200" cy="2246769"/>
          </a:xfrm>
          <a:prstGeom prst="rect">
            <a:avLst/>
          </a:prstGeom>
          <a:noFill/>
        </p:spPr>
        <p:txBody>
          <a:bodyPr wrap="square">
            <a:spAutoFit/>
          </a:bodyPr>
          <a:lstStyle/>
          <a:p>
            <a:pPr>
              <a:defRPr/>
            </a:pPr>
            <a:r>
              <a:rPr lang="en-US" sz="2000" baseline="0" dirty="0" smtClean="0">
                <a:latin typeface="+mj-lt"/>
              </a:rPr>
              <a:t>Define the </a:t>
            </a:r>
            <a:r>
              <a:rPr lang="en-US" sz="2000" i="1" baseline="0" dirty="0" smtClean="0">
                <a:latin typeface="+mj-lt"/>
              </a:rPr>
              <a:t>chroma</a:t>
            </a:r>
            <a:r>
              <a:rPr lang="en-US" sz="2000" baseline="0" dirty="0" smtClean="0">
                <a:latin typeface="+mj-lt"/>
              </a:rPr>
              <a:t> as </a:t>
            </a:r>
            <a:r>
              <a:rPr lang="en-US" sz="2000" i="1" baseline="0" dirty="0" smtClean="0">
                <a:latin typeface="+mj-lt"/>
              </a:rPr>
              <a:t>C</a:t>
            </a:r>
            <a:r>
              <a:rPr lang="en-US" sz="2000" baseline="0" dirty="0" smtClean="0">
                <a:latin typeface="+mj-lt"/>
              </a:rPr>
              <a:t> = </a:t>
            </a:r>
            <a:r>
              <a:rPr lang="en-US" sz="2000" i="1" baseline="0" dirty="0" smtClean="0">
                <a:latin typeface="+mj-lt"/>
              </a:rPr>
              <a:t>M</a:t>
            </a:r>
            <a:r>
              <a:rPr lang="en-US" sz="2000" baseline="0" dirty="0" smtClean="0">
                <a:latin typeface="+mj-lt"/>
              </a:rPr>
              <a:t> – </a:t>
            </a:r>
            <a:r>
              <a:rPr lang="en-US" sz="2000" i="1" baseline="0" dirty="0" smtClean="0">
                <a:latin typeface="+mj-lt"/>
              </a:rPr>
              <a:t>m</a:t>
            </a:r>
            <a:r>
              <a:rPr lang="en-US" sz="2000" baseline="0" dirty="0" smtClean="0">
                <a:latin typeface="+mj-lt"/>
              </a:rPr>
              <a:t>. </a:t>
            </a:r>
            <a:r>
              <a:rPr lang="en-US" sz="2000" baseline="0" dirty="0" smtClean="0">
                <a:solidFill>
                  <a:srgbClr val="000000"/>
                </a:solidFill>
              </a:rPr>
              <a:t>This definition is justified by noting that</a:t>
            </a:r>
          </a:p>
          <a:p>
            <a:pPr marL="457200" indent="-457200">
              <a:buFont typeface="+mj-lt"/>
              <a:buAutoNum type="arabicPeriod"/>
              <a:defRPr/>
            </a:pPr>
            <a:r>
              <a:rPr lang="en-US" sz="2000" baseline="0" dirty="0" smtClean="0">
                <a:solidFill>
                  <a:srgbClr val="000000"/>
                </a:solidFill>
              </a:rPr>
              <a:t>Chroma </a:t>
            </a:r>
            <a:r>
              <a:rPr lang="en-US" sz="2000" i="1" baseline="0" dirty="0" smtClean="0">
                <a:solidFill>
                  <a:srgbClr val="000000"/>
                </a:solidFill>
              </a:rPr>
              <a:t>C</a:t>
            </a:r>
            <a:r>
              <a:rPr lang="en-US" sz="2000" baseline="0" dirty="0" smtClean="0">
                <a:solidFill>
                  <a:srgbClr val="000000"/>
                </a:solidFill>
              </a:rPr>
              <a:t> = 0 for any color on the gray line</a:t>
            </a:r>
          </a:p>
          <a:p>
            <a:pPr marL="457200" indent="-457200">
              <a:buFont typeface="+mj-lt"/>
              <a:buAutoNum type="arabicPeriod"/>
              <a:defRPr/>
            </a:pPr>
            <a:r>
              <a:rPr lang="en-US" sz="2000" baseline="0" dirty="0" smtClean="0">
                <a:solidFill>
                  <a:srgbClr val="000000"/>
                </a:solidFill>
              </a:rPr>
              <a:t>any color with two zero components </a:t>
            </a:r>
            <a:r>
              <a:rPr lang="en-US" sz="2000" baseline="0" dirty="0" smtClean="0">
                <a:latin typeface="+mj-lt"/>
              </a:rPr>
              <a:t>is a primary, </a:t>
            </a:r>
          </a:p>
          <a:p>
            <a:pPr marL="457200" indent="-457200">
              <a:buFont typeface="+mj-lt"/>
              <a:buAutoNum type="arabicPeriod"/>
              <a:defRPr/>
            </a:pPr>
            <a:r>
              <a:rPr lang="en-US" sz="2000" baseline="0" dirty="0" smtClean="0">
                <a:latin typeface="+mj-lt"/>
              </a:rPr>
              <a:t>for any color with one zero component the formula makes </a:t>
            </a:r>
            <a:r>
              <a:rPr lang="en-US" sz="2000" i="1" baseline="0" dirty="0" smtClean="0">
                <a:latin typeface="+mj-lt"/>
              </a:rPr>
              <a:t>C</a:t>
            </a:r>
            <a:r>
              <a:rPr lang="en-US" sz="2000" baseline="0" dirty="0" smtClean="0">
                <a:latin typeface="+mj-lt"/>
              </a:rPr>
              <a:t> equal the maximum of the two nonzero values.</a:t>
            </a:r>
            <a:endParaRPr lang="en-US" sz="2000" i="1" baseline="0" dirty="0">
              <a:latin typeface="+mj-lt"/>
            </a:endParaRPr>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114</a:t>
            </a:fld>
            <a:endParaRPr lang="en-US" dirty="0"/>
          </a:p>
        </p:txBody>
      </p:sp>
      <p:sp>
        <p:nvSpPr>
          <p:cNvPr id="11" name="TextBox 10"/>
          <p:cNvSpPr txBox="1"/>
          <p:nvPr/>
        </p:nvSpPr>
        <p:spPr>
          <a:xfrm>
            <a:off x="6024106" y="5788223"/>
            <a:ext cx="2608407" cy="307777"/>
          </a:xfrm>
          <a:prstGeom prst="rect">
            <a:avLst/>
          </a:prstGeom>
          <a:noFill/>
        </p:spPr>
        <p:txBody>
          <a:bodyPr wrap="none" rtlCol="0">
            <a:spAutoFit/>
          </a:bodyPr>
          <a:lstStyle/>
          <a:p>
            <a:pPr algn="ctr"/>
            <a:r>
              <a:rPr lang="en-US" baseline="0" dirty="0" smtClean="0"/>
              <a:t>color projection onto the hexagon</a:t>
            </a:r>
            <a:endParaRPr lang="en-US" baseline="0" dirty="0"/>
          </a:p>
        </p:txBody>
      </p:sp>
      <p:sp>
        <p:nvSpPr>
          <p:cNvPr id="15" name="Title 1"/>
          <p:cNvSpPr>
            <a:spLocks noGrp="1"/>
          </p:cNvSpPr>
          <p:nvPr>
            <p:ph type="title"/>
          </p:nvPr>
        </p:nvSpPr>
        <p:spPr>
          <a:xfrm>
            <a:off x="304800" y="990600"/>
            <a:ext cx="7772400" cy="723900"/>
          </a:xfrm>
        </p:spPr>
        <p:txBody>
          <a:bodyPr/>
          <a:lstStyle/>
          <a:p>
            <a:r>
              <a:rPr lang="en-US" sz="2800" dirty="0" smtClean="0"/>
              <a:t>Fast Algorithm for RGB to HSV</a:t>
            </a:r>
            <a:endParaRPr lang="en-US" sz="2800" dirty="0"/>
          </a:p>
        </p:txBody>
      </p:sp>
    </p:spTree>
    <p:extLst>
      <p:ext uri="{BB962C8B-B14F-4D97-AF65-F5344CB8AC3E}">
        <p14:creationId xmlns:p14="http://schemas.microsoft.com/office/powerpoint/2010/main" val="263415436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1560722127"/>
              </p:ext>
            </p:extLst>
          </p:nvPr>
        </p:nvGraphicFramePr>
        <p:xfrm>
          <a:off x="1409700" y="2667000"/>
          <a:ext cx="3943350" cy="3048000"/>
        </p:xfrm>
        <a:graphic>
          <a:graphicData uri="http://schemas.openxmlformats.org/presentationml/2006/ole">
            <mc:AlternateContent xmlns:mc="http://schemas.openxmlformats.org/markup-compatibility/2006">
              <mc:Choice xmlns:v="urn:schemas-microsoft-com:vml" Requires="v">
                <p:oleObj spid="_x0000_s169179" name="Equation" r:id="rId3" imgW="2628720" imgH="2031840" progId="Equation.DSMT4">
                  <p:embed/>
                </p:oleObj>
              </mc:Choice>
              <mc:Fallback>
                <p:oleObj name="Equation" r:id="rId3" imgW="2628720" imgH="2031840" progId="Equation.DSMT4">
                  <p:embed/>
                  <p:pic>
                    <p:nvPicPr>
                      <p:cNvPr id="0" name="Object 13"/>
                      <p:cNvPicPr>
                        <a:picLocks noChangeAspect="1" noChangeArrowheads="1"/>
                      </p:cNvPicPr>
                      <p:nvPr/>
                    </p:nvPicPr>
                    <p:blipFill>
                      <a:blip r:embed="rId4"/>
                      <a:srcRect/>
                      <a:stretch>
                        <a:fillRect/>
                      </a:stretch>
                    </p:blipFill>
                    <p:spPr bwMode="auto">
                      <a:xfrm>
                        <a:off x="1409700" y="2667000"/>
                        <a:ext cx="39433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997449399"/>
              </p:ext>
            </p:extLst>
          </p:nvPr>
        </p:nvGraphicFramePr>
        <p:xfrm>
          <a:off x="1409700" y="1590675"/>
          <a:ext cx="3619500" cy="1047750"/>
        </p:xfrm>
        <a:graphic>
          <a:graphicData uri="http://schemas.openxmlformats.org/presentationml/2006/ole">
            <mc:AlternateContent xmlns:mc="http://schemas.openxmlformats.org/markup-compatibility/2006">
              <mc:Choice xmlns:v="urn:schemas-microsoft-com:vml" Requires="v">
                <p:oleObj spid="_x0000_s169180" name="Equation" r:id="rId5" imgW="2412720" imgH="698400" progId="Equation.DSMT4">
                  <p:embed/>
                </p:oleObj>
              </mc:Choice>
              <mc:Fallback>
                <p:oleObj name="Equation" r:id="rId5" imgW="2412720" imgH="698400" progId="Equation.DSMT4">
                  <p:embed/>
                  <p:pic>
                    <p:nvPicPr>
                      <p:cNvPr id="0" name="Object 15"/>
                      <p:cNvPicPr>
                        <a:picLocks noChangeAspect="1" noChangeArrowheads="1"/>
                      </p:cNvPicPr>
                      <p:nvPr/>
                    </p:nvPicPr>
                    <p:blipFill>
                      <a:blip r:embed="rId6"/>
                      <a:srcRect/>
                      <a:stretch>
                        <a:fillRect/>
                      </a:stretch>
                    </p:blipFill>
                    <p:spPr bwMode="auto">
                      <a:xfrm>
                        <a:off x="1409700" y="1590675"/>
                        <a:ext cx="36195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p:cNvSpPr txBox="1"/>
          <p:nvPr/>
        </p:nvSpPr>
        <p:spPr>
          <a:xfrm>
            <a:off x="381000" y="1932273"/>
            <a:ext cx="5562600" cy="400110"/>
          </a:xfrm>
          <a:prstGeom prst="rect">
            <a:avLst/>
          </a:prstGeom>
          <a:noFill/>
        </p:spPr>
        <p:txBody>
          <a:bodyPr wrap="square">
            <a:spAutoFit/>
          </a:bodyPr>
          <a:lstStyle/>
          <a:p>
            <a:pPr>
              <a:defRPr/>
            </a:pPr>
            <a:r>
              <a:rPr lang="en-US" sz="2000" baseline="0" dirty="0" smtClean="0">
                <a:latin typeface="+mj-lt"/>
              </a:rPr>
              <a:t>So, for</a:t>
            </a:r>
            <a:endParaRPr lang="en-US" sz="2000" baseline="0" dirty="0">
              <a:latin typeface="+mj-lt"/>
            </a:endParaRPr>
          </a:p>
        </p:txBody>
      </p:sp>
      <p:sp>
        <p:nvSpPr>
          <p:cNvPr id="17" name="TextBox 16"/>
          <p:cNvSpPr txBox="1"/>
          <p:nvPr/>
        </p:nvSpPr>
        <p:spPr>
          <a:xfrm>
            <a:off x="381000" y="2734029"/>
            <a:ext cx="5562600" cy="400110"/>
          </a:xfrm>
          <a:prstGeom prst="rect">
            <a:avLst/>
          </a:prstGeom>
          <a:noFill/>
        </p:spPr>
        <p:txBody>
          <a:bodyPr wrap="square">
            <a:spAutoFit/>
          </a:bodyPr>
          <a:lstStyle/>
          <a:p>
            <a:pPr>
              <a:defRPr/>
            </a:pPr>
            <a:r>
              <a:rPr lang="en-US" sz="2000" baseline="0" dirty="0" smtClean="0">
                <a:latin typeface="+mj-lt"/>
              </a:rPr>
              <a:t>We get</a:t>
            </a:r>
            <a:endParaRPr lang="en-US" sz="2000" baseline="0" dirty="0">
              <a:latin typeface="+mj-lt"/>
            </a:endParaRPr>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115</a:t>
            </a:fld>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3872" y="1554480"/>
            <a:ext cx="2926080" cy="4389120"/>
          </a:xfrm>
          <a:prstGeom prst="rect">
            <a:avLst/>
          </a:prstGeom>
        </p:spPr>
      </p:pic>
      <p:sp>
        <p:nvSpPr>
          <p:cNvPr id="18" name="TextBox 17"/>
          <p:cNvSpPr txBox="1"/>
          <p:nvPr/>
        </p:nvSpPr>
        <p:spPr>
          <a:xfrm>
            <a:off x="6024106" y="5788223"/>
            <a:ext cx="2608407" cy="307777"/>
          </a:xfrm>
          <a:prstGeom prst="rect">
            <a:avLst/>
          </a:prstGeom>
          <a:noFill/>
        </p:spPr>
        <p:txBody>
          <a:bodyPr wrap="none" rtlCol="0">
            <a:spAutoFit/>
          </a:bodyPr>
          <a:lstStyle/>
          <a:p>
            <a:pPr algn="ctr"/>
            <a:r>
              <a:rPr lang="en-US" baseline="0" dirty="0" smtClean="0"/>
              <a:t>color projection onto the hexagon</a:t>
            </a:r>
            <a:endParaRPr lang="en-US" baseline="0" dirty="0"/>
          </a:p>
        </p:txBody>
      </p:sp>
      <p:sp>
        <p:nvSpPr>
          <p:cNvPr id="20" name="Title 1"/>
          <p:cNvSpPr>
            <a:spLocks noGrp="1"/>
          </p:cNvSpPr>
          <p:nvPr>
            <p:ph type="title"/>
          </p:nvPr>
        </p:nvSpPr>
        <p:spPr>
          <a:xfrm>
            <a:off x="304800" y="990600"/>
            <a:ext cx="7772400" cy="723900"/>
          </a:xfrm>
        </p:spPr>
        <p:txBody>
          <a:bodyPr/>
          <a:lstStyle/>
          <a:p>
            <a:r>
              <a:rPr lang="en-US" sz="2800" dirty="0" smtClean="0"/>
              <a:t>Fast Algorithm for RGB to HSV</a:t>
            </a:r>
            <a:endParaRPr lang="en-US" sz="2800" dirty="0"/>
          </a:p>
        </p:txBody>
      </p:sp>
      <p:sp>
        <p:nvSpPr>
          <p:cNvPr id="21" name="TextBox 20"/>
          <p:cNvSpPr txBox="1"/>
          <p:nvPr/>
        </p:nvSpPr>
        <p:spPr>
          <a:xfrm>
            <a:off x="304800" y="5715000"/>
            <a:ext cx="7086600" cy="400110"/>
          </a:xfrm>
          <a:prstGeom prst="rect">
            <a:avLst/>
          </a:prstGeom>
          <a:noFill/>
        </p:spPr>
        <p:txBody>
          <a:bodyPr wrap="square" rtlCol="0">
            <a:spAutoFit/>
          </a:bodyPr>
          <a:lstStyle/>
          <a:p>
            <a:r>
              <a:rPr lang="en-US" sz="2000" baseline="0" dirty="0" smtClean="0">
                <a:latin typeface="+mj-lt"/>
                <a:sym typeface="Symbol"/>
              </a:rPr>
              <a:t>which is exactly the hue  from the geometric algorithms.</a:t>
            </a:r>
            <a:endParaRPr lang="en-US" sz="2000" i="1" baseline="0" dirty="0"/>
          </a:p>
        </p:txBody>
      </p:sp>
    </p:spTree>
    <p:extLst>
      <p:ext uri="{BB962C8B-B14F-4D97-AF65-F5344CB8AC3E}">
        <p14:creationId xmlns:p14="http://schemas.microsoft.com/office/powerpoint/2010/main" val="237226247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686" y="1554480"/>
            <a:ext cx="3000451" cy="4389120"/>
          </a:xfrm>
          <a:prstGeom prst="rect">
            <a:avLst/>
          </a:prstGeom>
        </p:spPr>
      </p:pic>
      <p:sp>
        <p:nvSpPr>
          <p:cNvPr id="13" name="TextBox 12"/>
          <p:cNvSpPr txBox="1"/>
          <p:nvPr/>
        </p:nvSpPr>
        <p:spPr>
          <a:xfrm>
            <a:off x="352425" y="2880896"/>
            <a:ext cx="5562600" cy="707886"/>
          </a:xfrm>
          <a:prstGeom prst="rect">
            <a:avLst/>
          </a:prstGeom>
          <a:noFill/>
        </p:spPr>
        <p:txBody>
          <a:bodyPr wrap="square">
            <a:spAutoFit/>
          </a:bodyPr>
          <a:lstStyle/>
          <a:p>
            <a:pPr>
              <a:defRPr/>
            </a:pPr>
            <a:r>
              <a:rPr lang="en-US" sz="2000" baseline="0" dirty="0" smtClean="0">
                <a:latin typeface="+mj-lt"/>
              </a:rPr>
              <a:t>Saturation is defined with respect to chroma and value as</a:t>
            </a:r>
            <a:endParaRPr lang="en-US" sz="2000" baseline="0" dirty="0">
              <a:latin typeface="+mj-lt"/>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990695809"/>
              </p:ext>
            </p:extLst>
          </p:nvPr>
        </p:nvGraphicFramePr>
        <p:xfrm>
          <a:off x="838200" y="2373928"/>
          <a:ext cx="3714750" cy="361950"/>
        </p:xfrm>
        <a:graphic>
          <a:graphicData uri="http://schemas.openxmlformats.org/presentationml/2006/ole">
            <mc:AlternateContent xmlns:mc="http://schemas.openxmlformats.org/markup-compatibility/2006">
              <mc:Choice xmlns:v="urn:schemas-microsoft-com:vml" Requires="v">
                <p:oleObj spid="_x0000_s170203" name="Equation" r:id="rId4" imgW="2476440" imgH="241200" progId="Equation.DSMT4">
                  <p:embed/>
                </p:oleObj>
              </mc:Choice>
              <mc:Fallback>
                <p:oleObj name="Equation" r:id="rId4" imgW="2476440" imgH="241200" progId="Equation.DSMT4">
                  <p:embed/>
                  <p:pic>
                    <p:nvPicPr>
                      <p:cNvPr id="0" name=""/>
                      <p:cNvPicPr/>
                      <p:nvPr/>
                    </p:nvPicPr>
                    <p:blipFill>
                      <a:blip r:embed="rId5"/>
                      <a:stretch>
                        <a:fillRect/>
                      </a:stretch>
                    </p:blipFill>
                    <p:spPr>
                      <a:xfrm>
                        <a:off x="838200" y="2373928"/>
                        <a:ext cx="3714750" cy="361950"/>
                      </a:xfrm>
                      <a:prstGeom prst="rect">
                        <a:avLst/>
                      </a:prstGeom>
                    </p:spPr>
                  </p:pic>
                </p:oleObj>
              </mc:Fallback>
            </mc:AlternateContent>
          </a:graphicData>
        </a:graphic>
      </p:graphicFrame>
      <p:sp>
        <p:nvSpPr>
          <p:cNvPr id="15" name="TextBox 14"/>
          <p:cNvSpPr txBox="1"/>
          <p:nvPr/>
        </p:nvSpPr>
        <p:spPr>
          <a:xfrm>
            <a:off x="371475" y="1828800"/>
            <a:ext cx="5562600" cy="400110"/>
          </a:xfrm>
          <a:prstGeom prst="rect">
            <a:avLst/>
          </a:prstGeom>
          <a:noFill/>
        </p:spPr>
        <p:txBody>
          <a:bodyPr wrap="square">
            <a:spAutoFit/>
          </a:bodyPr>
          <a:lstStyle/>
          <a:p>
            <a:pPr>
              <a:defRPr/>
            </a:pPr>
            <a:r>
              <a:rPr lang="en-US" sz="2000" baseline="0" dirty="0" smtClean="0">
                <a:latin typeface="+mj-lt"/>
              </a:rPr>
              <a:t>Value is defined as either </a:t>
            </a:r>
            <a:endParaRPr lang="en-US" sz="2000" baseline="0" dirty="0">
              <a:latin typeface="+mj-lt"/>
            </a:endParaRPr>
          </a:p>
        </p:txBody>
      </p:sp>
      <p:graphicFrame>
        <p:nvGraphicFramePr>
          <p:cNvPr id="16" name="Object 15"/>
          <p:cNvGraphicFramePr>
            <a:graphicFrameLocks noChangeAspect="1"/>
          </p:cNvGraphicFramePr>
          <p:nvPr>
            <p:extLst>
              <p:ext uri="{D42A27DB-BD31-4B8C-83A1-F6EECF244321}">
                <p14:modId xmlns:p14="http://schemas.microsoft.com/office/powerpoint/2010/main" val="3500311488"/>
              </p:ext>
            </p:extLst>
          </p:nvPr>
        </p:nvGraphicFramePr>
        <p:xfrm>
          <a:off x="838200" y="3733800"/>
          <a:ext cx="4629150" cy="1257300"/>
        </p:xfrm>
        <a:graphic>
          <a:graphicData uri="http://schemas.openxmlformats.org/presentationml/2006/ole">
            <mc:AlternateContent xmlns:mc="http://schemas.openxmlformats.org/markup-compatibility/2006">
              <mc:Choice xmlns:v="urn:schemas-microsoft-com:vml" Requires="v">
                <p:oleObj spid="_x0000_s170204" name="Equation" r:id="rId6" imgW="3085920" imgH="838080" progId="Equation.DSMT4">
                  <p:embed/>
                </p:oleObj>
              </mc:Choice>
              <mc:Fallback>
                <p:oleObj name="Equation" r:id="rId6" imgW="3085920" imgH="838080" progId="Equation.DSMT4">
                  <p:embed/>
                  <p:pic>
                    <p:nvPicPr>
                      <p:cNvPr id="0" name=""/>
                      <p:cNvPicPr/>
                      <p:nvPr/>
                    </p:nvPicPr>
                    <p:blipFill>
                      <a:blip r:embed="rId7"/>
                      <a:stretch>
                        <a:fillRect/>
                      </a:stretch>
                    </p:blipFill>
                    <p:spPr>
                      <a:xfrm>
                        <a:off x="838200" y="3733800"/>
                        <a:ext cx="4629150" cy="1257300"/>
                      </a:xfrm>
                      <a:prstGeom prst="rect">
                        <a:avLst/>
                      </a:prstGeom>
                    </p:spPr>
                  </p:pic>
                </p:oleObj>
              </mc:Fallback>
            </mc:AlternateContent>
          </a:graphicData>
        </a:graphic>
      </p:graphicFrame>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116</a:t>
            </a:fld>
            <a:endParaRPr lang="en-US" dirty="0"/>
          </a:p>
        </p:txBody>
      </p:sp>
      <p:sp>
        <p:nvSpPr>
          <p:cNvPr id="17" name="TextBox 16"/>
          <p:cNvSpPr txBox="1"/>
          <p:nvPr/>
        </p:nvSpPr>
        <p:spPr>
          <a:xfrm>
            <a:off x="6024106" y="5788223"/>
            <a:ext cx="2608407" cy="307777"/>
          </a:xfrm>
          <a:prstGeom prst="rect">
            <a:avLst/>
          </a:prstGeom>
          <a:noFill/>
        </p:spPr>
        <p:txBody>
          <a:bodyPr wrap="none" rtlCol="0">
            <a:spAutoFit/>
          </a:bodyPr>
          <a:lstStyle/>
          <a:p>
            <a:pPr algn="ctr"/>
            <a:r>
              <a:rPr lang="en-US" baseline="0" dirty="0" smtClean="0"/>
              <a:t>color projection onto the hexagon</a:t>
            </a:r>
            <a:endParaRPr lang="en-US" baseline="0" dirty="0"/>
          </a:p>
        </p:txBody>
      </p:sp>
      <p:sp>
        <p:nvSpPr>
          <p:cNvPr id="19" name="Title 1"/>
          <p:cNvSpPr>
            <a:spLocks noGrp="1"/>
          </p:cNvSpPr>
          <p:nvPr>
            <p:ph type="title"/>
          </p:nvPr>
        </p:nvSpPr>
        <p:spPr>
          <a:xfrm>
            <a:off x="304800" y="990600"/>
            <a:ext cx="7772400" cy="723900"/>
          </a:xfrm>
        </p:spPr>
        <p:txBody>
          <a:bodyPr/>
          <a:lstStyle/>
          <a:p>
            <a:r>
              <a:rPr lang="en-US" sz="2800" dirty="0" smtClean="0"/>
              <a:t>Fast Algorithm for RGB to HSV</a:t>
            </a:r>
            <a:endParaRPr lang="en-US" sz="2800" dirty="0"/>
          </a:p>
        </p:txBody>
      </p:sp>
    </p:spTree>
    <p:extLst>
      <p:ext uri="{BB962C8B-B14F-4D97-AF65-F5344CB8AC3E}">
        <p14:creationId xmlns:p14="http://schemas.microsoft.com/office/powerpoint/2010/main" val="208807143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096" y="2340864"/>
            <a:ext cx="3803904" cy="3803904"/>
          </a:xfrm>
          <a:prstGeom prst="rect">
            <a:avLst/>
          </a:prstGeom>
        </p:spPr>
      </p:pic>
      <p:sp>
        <p:nvSpPr>
          <p:cNvPr id="11" name="TextBox 10"/>
          <p:cNvSpPr txBox="1"/>
          <p:nvPr/>
        </p:nvSpPr>
        <p:spPr>
          <a:xfrm>
            <a:off x="304800" y="3795296"/>
            <a:ext cx="4419600" cy="707886"/>
          </a:xfrm>
          <a:prstGeom prst="rect">
            <a:avLst/>
          </a:prstGeom>
          <a:noFill/>
        </p:spPr>
        <p:txBody>
          <a:bodyPr wrap="square">
            <a:spAutoFit/>
          </a:bodyPr>
          <a:lstStyle/>
          <a:p>
            <a:pPr>
              <a:defRPr/>
            </a:pPr>
            <a:r>
              <a:rPr lang="en-US" sz="2000" baseline="0" dirty="0" smtClean="0">
                <a:latin typeface="+mj-lt"/>
              </a:rPr>
              <a:t>Saturation is defined with respect to chroma and value as</a:t>
            </a:r>
            <a:endParaRPr lang="en-US" sz="2000" baseline="0" dirty="0">
              <a:latin typeface="+mj-lt"/>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4219759468"/>
              </p:ext>
            </p:extLst>
          </p:nvPr>
        </p:nvGraphicFramePr>
        <p:xfrm>
          <a:off x="923925" y="2212003"/>
          <a:ext cx="4000500" cy="1447800"/>
        </p:xfrm>
        <a:graphic>
          <a:graphicData uri="http://schemas.openxmlformats.org/presentationml/2006/ole">
            <mc:AlternateContent xmlns:mc="http://schemas.openxmlformats.org/markup-compatibility/2006">
              <mc:Choice xmlns:v="urn:schemas-microsoft-com:vml" Requires="v">
                <p:oleObj spid="_x0000_s165080" name="Equation" r:id="rId4" imgW="2666880" imgH="965160" progId="Equation.DSMT4">
                  <p:embed/>
                </p:oleObj>
              </mc:Choice>
              <mc:Fallback>
                <p:oleObj name="Equation" r:id="rId4" imgW="2666880" imgH="965160" progId="Equation.DSMT4">
                  <p:embed/>
                  <p:pic>
                    <p:nvPicPr>
                      <p:cNvPr id="0" name=""/>
                      <p:cNvPicPr/>
                      <p:nvPr/>
                    </p:nvPicPr>
                    <p:blipFill>
                      <a:blip r:embed="rId5"/>
                      <a:stretch>
                        <a:fillRect/>
                      </a:stretch>
                    </p:blipFill>
                    <p:spPr>
                      <a:xfrm>
                        <a:off x="923925" y="2212003"/>
                        <a:ext cx="4000500" cy="1447800"/>
                      </a:xfrm>
                      <a:prstGeom prst="rect">
                        <a:avLst/>
                      </a:prstGeom>
                    </p:spPr>
                  </p:pic>
                </p:oleObj>
              </mc:Fallback>
            </mc:AlternateContent>
          </a:graphicData>
        </a:graphic>
      </p:graphicFrame>
      <p:sp>
        <p:nvSpPr>
          <p:cNvPr id="13" name="TextBox 12"/>
          <p:cNvSpPr txBox="1"/>
          <p:nvPr/>
        </p:nvSpPr>
        <p:spPr>
          <a:xfrm>
            <a:off x="304800" y="1676400"/>
            <a:ext cx="5562600" cy="400110"/>
          </a:xfrm>
          <a:prstGeom prst="rect">
            <a:avLst/>
          </a:prstGeom>
          <a:noFill/>
        </p:spPr>
        <p:txBody>
          <a:bodyPr wrap="square">
            <a:spAutoFit/>
          </a:bodyPr>
          <a:lstStyle/>
          <a:p>
            <a:pPr>
              <a:defRPr/>
            </a:pPr>
            <a:r>
              <a:rPr lang="en-US" sz="2000" baseline="0" dirty="0" smtClean="0">
                <a:latin typeface="+mj-lt"/>
              </a:rPr>
              <a:t>Therefore with the color </a:t>
            </a:r>
            <a:r>
              <a:rPr lang="en-US" sz="2000" b="1" baseline="0" dirty="0" smtClean="0">
                <a:latin typeface="+mj-lt"/>
              </a:rPr>
              <a:t>p</a:t>
            </a:r>
            <a:r>
              <a:rPr lang="en-US" sz="2000" dirty="0" smtClean="0">
                <a:latin typeface="+mj-lt"/>
              </a:rPr>
              <a:t>0</a:t>
            </a:r>
            <a:r>
              <a:rPr lang="en-US" sz="2000" baseline="0" dirty="0" smtClean="0">
                <a:latin typeface="+mj-lt"/>
              </a:rPr>
              <a:t> we have</a:t>
            </a:r>
            <a:endParaRPr lang="en-US" sz="2000" baseline="0" dirty="0">
              <a:latin typeface="+mj-lt"/>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3375008714"/>
              </p:ext>
            </p:extLst>
          </p:nvPr>
        </p:nvGraphicFramePr>
        <p:xfrm>
          <a:off x="923925" y="4638675"/>
          <a:ext cx="3486150" cy="1314450"/>
        </p:xfrm>
        <a:graphic>
          <a:graphicData uri="http://schemas.openxmlformats.org/presentationml/2006/ole">
            <mc:AlternateContent xmlns:mc="http://schemas.openxmlformats.org/markup-compatibility/2006">
              <mc:Choice xmlns:v="urn:schemas-microsoft-com:vml" Requires="v">
                <p:oleObj spid="_x0000_s165081" name="Equation" r:id="rId6" imgW="2323800" imgH="876240" progId="Equation.DSMT4">
                  <p:embed/>
                </p:oleObj>
              </mc:Choice>
              <mc:Fallback>
                <p:oleObj name="Equation" r:id="rId6" imgW="2323800" imgH="876240" progId="Equation.DSMT4">
                  <p:embed/>
                  <p:pic>
                    <p:nvPicPr>
                      <p:cNvPr id="0" name=""/>
                      <p:cNvPicPr/>
                      <p:nvPr/>
                    </p:nvPicPr>
                    <p:blipFill>
                      <a:blip r:embed="rId7"/>
                      <a:stretch>
                        <a:fillRect/>
                      </a:stretch>
                    </p:blipFill>
                    <p:spPr>
                      <a:xfrm>
                        <a:off x="923925" y="4638675"/>
                        <a:ext cx="3486150" cy="1314450"/>
                      </a:xfrm>
                      <a:prstGeom prst="rect">
                        <a:avLst/>
                      </a:prstGeom>
                    </p:spPr>
                  </p:pic>
                </p:oleObj>
              </mc:Fallback>
            </mc:AlternateContent>
          </a:graphicData>
        </a:graphic>
      </p:graphicFrame>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117</a:t>
            </a:fld>
            <a:endParaRPr lang="en-US" dirty="0"/>
          </a:p>
        </p:txBody>
      </p:sp>
      <p:sp>
        <p:nvSpPr>
          <p:cNvPr id="15" name="Title 1"/>
          <p:cNvSpPr>
            <a:spLocks noGrp="1"/>
          </p:cNvSpPr>
          <p:nvPr>
            <p:ph type="title"/>
          </p:nvPr>
        </p:nvSpPr>
        <p:spPr>
          <a:xfrm>
            <a:off x="304800" y="990600"/>
            <a:ext cx="7772400" cy="723900"/>
          </a:xfrm>
        </p:spPr>
        <p:txBody>
          <a:bodyPr/>
          <a:lstStyle/>
          <a:p>
            <a:r>
              <a:rPr lang="en-US" sz="2800" dirty="0" smtClean="0"/>
              <a:t>Fast Algorithm for RGB to HSV</a:t>
            </a:r>
            <a:endParaRPr lang="en-US" sz="2800" dirty="0"/>
          </a:p>
        </p:txBody>
      </p:sp>
    </p:spTree>
    <p:extLst>
      <p:ext uri="{BB962C8B-B14F-4D97-AF65-F5344CB8AC3E}">
        <p14:creationId xmlns:p14="http://schemas.microsoft.com/office/powerpoint/2010/main" val="11483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096" y="2340864"/>
            <a:ext cx="3803904" cy="3803904"/>
          </a:xfrm>
          <a:prstGeom prst="rect">
            <a:avLst/>
          </a:prstGeom>
        </p:spPr>
      </p:pic>
      <p:sp>
        <p:nvSpPr>
          <p:cNvPr id="2" name="Title 1"/>
          <p:cNvSpPr>
            <a:spLocks noGrp="1"/>
          </p:cNvSpPr>
          <p:nvPr>
            <p:ph type="title"/>
          </p:nvPr>
        </p:nvSpPr>
        <p:spPr>
          <a:xfrm>
            <a:off x="304800" y="990600"/>
            <a:ext cx="7772400" cy="723900"/>
          </a:xfrm>
        </p:spPr>
        <p:txBody>
          <a:bodyPr/>
          <a:lstStyle/>
          <a:p>
            <a:r>
              <a:rPr lang="en-US" sz="2800" dirty="0" smtClean="0"/>
              <a:t>Hue and Saturation via Projection onto the Hexagon </a:t>
            </a:r>
            <a:endParaRPr lang="en-US" sz="2800" dirty="0"/>
          </a:p>
        </p:txBody>
      </p:sp>
      <p:graphicFrame>
        <p:nvGraphicFramePr>
          <p:cNvPr id="14" name="Object 13"/>
          <p:cNvGraphicFramePr>
            <a:graphicFrameLocks noChangeAspect="1"/>
          </p:cNvGraphicFramePr>
          <p:nvPr>
            <p:extLst>
              <p:ext uri="{D42A27DB-BD31-4B8C-83A1-F6EECF244321}">
                <p14:modId xmlns:p14="http://schemas.microsoft.com/office/powerpoint/2010/main" val="700257482"/>
              </p:ext>
            </p:extLst>
          </p:nvPr>
        </p:nvGraphicFramePr>
        <p:xfrm>
          <a:off x="722313" y="3177024"/>
          <a:ext cx="4556125" cy="400050"/>
        </p:xfrm>
        <a:graphic>
          <a:graphicData uri="http://schemas.openxmlformats.org/presentationml/2006/ole">
            <mc:AlternateContent xmlns:mc="http://schemas.openxmlformats.org/markup-compatibility/2006">
              <mc:Choice xmlns:v="urn:schemas-microsoft-com:vml" Requires="v">
                <p:oleObj spid="_x0000_s171423" name="Equation" r:id="rId4" imgW="2603160" imgH="228600" progId="Equation.DSMT4">
                  <p:embed/>
                </p:oleObj>
              </mc:Choice>
              <mc:Fallback>
                <p:oleObj name="Equation" r:id="rId4" imgW="2603160" imgH="228600" progId="Equation.DSMT4">
                  <p:embed/>
                  <p:pic>
                    <p:nvPicPr>
                      <p:cNvPr id="0" name="Object 14"/>
                      <p:cNvPicPr>
                        <a:picLocks noChangeAspect="1" noChangeArrowheads="1"/>
                      </p:cNvPicPr>
                      <p:nvPr/>
                    </p:nvPicPr>
                    <p:blipFill>
                      <a:blip r:embed="rId5"/>
                      <a:srcRect/>
                      <a:stretch>
                        <a:fillRect/>
                      </a:stretch>
                    </p:blipFill>
                    <p:spPr bwMode="auto">
                      <a:xfrm>
                        <a:off x="722313" y="3177024"/>
                        <a:ext cx="455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098800221"/>
              </p:ext>
            </p:extLst>
          </p:nvPr>
        </p:nvGraphicFramePr>
        <p:xfrm>
          <a:off x="722313" y="4369812"/>
          <a:ext cx="4556125" cy="400050"/>
        </p:xfrm>
        <a:graphic>
          <a:graphicData uri="http://schemas.openxmlformats.org/presentationml/2006/ole">
            <mc:AlternateContent xmlns:mc="http://schemas.openxmlformats.org/markup-compatibility/2006">
              <mc:Choice xmlns:v="urn:schemas-microsoft-com:vml" Requires="v">
                <p:oleObj spid="_x0000_s171424" name="Equation" r:id="rId6" imgW="2603160" imgH="228600" progId="Equation.DSMT4">
                  <p:embed/>
                </p:oleObj>
              </mc:Choice>
              <mc:Fallback>
                <p:oleObj name="Equation" r:id="rId6" imgW="2603160" imgH="228600" progId="Equation.DSMT4">
                  <p:embed/>
                  <p:pic>
                    <p:nvPicPr>
                      <p:cNvPr id="0" name=""/>
                      <p:cNvPicPr>
                        <a:picLocks noChangeAspect="1" noChangeArrowheads="1"/>
                      </p:cNvPicPr>
                      <p:nvPr/>
                    </p:nvPicPr>
                    <p:blipFill>
                      <a:blip r:embed="rId7"/>
                      <a:srcRect/>
                      <a:stretch>
                        <a:fillRect/>
                      </a:stretch>
                    </p:blipFill>
                    <p:spPr bwMode="auto">
                      <a:xfrm>
                        <a:off x="722313" y="4369812"/>
                        <a:ext cx="455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452958695"/>
              </p:ext>
            </p:extLst>
          </p:nvPr>
        </p:nvGraphicFramePr>
        <p:xfrm>
          <a:off x="722313" y="5562600"/>
          <a:ext cx="4533900" cy="400050"/>
        </p:xfrm>
        <a:graphic>
          <a:graphicData uri="http://schemas.openxmlformats.org/presentationml/2006/ole">
            <mc:AlternateContent xmlns:mc="http://schemas.openxmlformats.org/markup-compatibility/2006">
              <mc:Choice xmlns:v="urn:schemas-microsoft-com:vml" Requires="v">
                <p:oleObj spid="_x0000_s171425" name="Equation" r:id="rId8" imgW="2590560" imgH="228600" progId="Equation.DSMT4">
                  <p:embed/>
                </p:oleObj>
              </mc:Choice>
              <mc:Fallback>
                <p:oleObj name="Equation" r:id="rId8" imgW="2590560" imgH="228600" progId="Equation.DSMT4">
                  <p:embed/>
                  <p:pic>
                    <p:nvPicPr>
                      <p:cNvPr id="0" name=""/>
                      <p:cNvPicPr>
                        <a:picLocks noChangeAspect="1" noChangeArrowheads="1"/>
                      </p:cNvPicPr>
                      <p:nvPr/>
                    </p:nvPicPr>
                    <p:blipFill>
                      <a:blip r:embed="rId9"/>
                      <a:srcRect/>
                      <a:stretch>
                        <a:fillRect/>
                      </a:stretch>
                    </p:blipFill>
                    <p:spPr bwMode="auto">
                      <a:xfrm>
                        <a:off x="722313" y="5562600"/>
                        <a:ext cx="4533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304800" y="1676400"/>
            <a:ext cx="4654296" cy="707886"/>
          </a:xfrm>
          <a:prstGeom prst="rect">
            <a:avLst/>
          </a:prstGeom>
          <a:noFill/>
        </p:spPr>
        <p:txBody>
          <a:bodyPr wrap="square">
            <a:spAutoFit/>
          </a:bodyPr>
          <a:lstStyle/>
          <a:p>
            <a:pPr>
              <a:defRPr/>
            </a:pPr>
            <a:r>
              <a:rPr lang="en-US" sz="2000" baseline="0" dirty="0" smtClean="0">
                <a:latin typeface="+mj-lt"/>
              </a:rPr>
              <a:t>For color  </a:t>
            </a:r>
            <a:r>
              <a:rPr lang="en-US" sz="2000" b="1" baseline="0" dirty="0" smtClean="0">
                <a:latin typeface="+mj-lt"/>
              </a:rPr>
              <a:t>p</a:t>
            </a:r>
            <a:r>
              <a:rPr lang="en-US" sz="2000" dirty="0" smtClean="0">
                <a:latin typeface="+mj-lt"/>
              </a:rPr>
              <a:t>0</a:t>
            </a:r>
            <a:r>
              <a:rPr lang="en-US" sz="2000" baseline="0" dirty="0" smtClean="0">
                <a:latin typeface="+mj-lt"/>
              </a:rPr>
              <a:t> = [128  50  206]</a:t>
            </a:r>
            <a:r>
              <a:rPr lang="en-US" sz="2000" baseline="30000" dirty="0" smtClean="0">
                <a:latin typeface="+mn-lt"/>
              </a:rPr>
              <a:t>T</a:t>
            </a:r>
            <a:r>
              <a:rPr lang="en-US" sz="2000" baseline="30000" dirty="0">
                <a:latin typeface="+mj-lt"/>
              </a:rPr>
              <a:t> </a:t>
            </a:r>
            <a:r>
              <a:rPr lang="en-US" sz="2000" baseline="0" dirty="0" smtClean="0">
                <a:latin typeface="+mj-lt"/>
              </a:rPr>
              <a:t>we have three different HSV triples,</a:t>
            </a:r>
            <a:endParaRPr lang="en-US" sz="2000" baseline="0" dirty="0">
              <a:latin typeface="+mj-lt"/>
            </a:endParaRPr>
          </a:p>
        </p:txBody>
      </p:sp>
      <p:grpSp>
        <p:nvGrpSpPr>
          <p:cNvPr id="20" name="Group 19"/>
          <p:cNvGrpSpPr/>
          <p:nvPr/>
        </p:nvGrpSpPr>
        <p:grpSpPr>
          <a:xfrm>
            <a:off x="8077200" y="1676400"/>
            <a:ext cx="685800" cy="990600"/>
            <a:chOff x="5638800" y="1676400"/>
            <a:chExt cx="685800" cy="990600"/>
          </a:xfrm>
        </p:grpSpPr>
        <p:sp>
          <p:nvSpPr>
            <p:cNvPr id="17" name="Rectangle 16"/>
            <p:cNvSpPr/>
            <p:nvPr/>
          </p:nvSpPr>
          <p:spPr bwMode="auto">
            <a:xfrm rot="5400000">
              <a:off x="5486400" y="1828800"/>
              <a:ext cx="990600" cy="685800"/>
            </a:xfrm>
            <a:prstGeom prst="rect">
              <a:avLst/>
            </a:prstGeom>
            <a:solidFill>
              <a:srgbClr val="8032CE"/>
            </a:solidFill>
            <a:ln>
              <a:noFill/>
            </a:ln>
            <a:effectLst/>
            <a:ex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2"/>
                </a:solidFill>
                <a:effectLst/>
                <a:latin typeface="Times New Roman" pitchFamily="18" charset="0"/>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3304916099"/>
                </p:ext>
              </p:extLst>
            </p:nvPr>
          </p:nvGraphicFramePr>
          <p:xfrm>
            <a:off x="5724525" y="1771650"/>
            <a:ext cx="514350" cy="800100"/>
          </p:xfrm>
          <a:graphic>
            <a:graphicData uri="http://schemas.openxmlformats.org/presentationml/2006/ole">
              <mc:AlternateContent xmlns:mc="http://schemas.openxmlformats.org/markup-compatibility/2006">
                <mc:Choice xmlns:v="urn:schemas-microsoft-com:vml" Requires="v">
                  <p:oleObj spid="_x0000_s171426" name="Equation" r:id="rId10" imgW="342720" imgH="533160" progId="Equation.DSMT4">
                    <p:embed/>
                  </p:oleObj>
                </mc:Choice>
                <mc:Fallback>
                  <p:oleObj name="Equation" r:id="rId10" imgW="342720" imgH="533160" progId="Equation.DSMT4">
                    <p:embed/>
                    <p:pic>
                      <p:nvPicPr>
                        <p:cNvPr id="0" name="Object 14"/>
                        <p:cNvPicPr>
                          <a:picLocks noChangeAspect="1" noChangeArrowheads="1"/>
                        </p:cNvPicPr>
                        <p:nvPr/>
                      </p:nvPicPr>
                      <p:blipFill>
                        <a:blip r:embed="rId11"/>
                        <a:srcRect/>
                        <a:stretch>
                          <a:fillRect/>
                        </a:stretch>
                      </p:blipFill>
                      <p:spPr bwMode="auto">
                        <a:xfrm>
                          <a:off x="5724525" y="1771650"/>
                          <a:ext cx="5143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1" name="TextBox 20"/>
          <p:cNvSpPr txBox="1"/>
          <p:nvPr/>
        </p:nvSpPr>
        <p:spPr>
          <a:xfrm>
            <a:off x="304800" y="2580600"/>
            <a:ext cx="4654296" cy="400110"/>
          </a:xfrm>
          <a:prstGeom prst="rect">
            <a:avLst/>
          </a:prstGeom>
          <a:noFill/>
        </p:spPr>
        <p:txBody>
          <a:bodyPr wrap="square">
            <a:spAutoFit/>
          </a:bodyPr>
          <a:lstStyle/>
          <a:p>
            <a:pPr>
              <a:defRPr/>
            </a:pPr>
            <a:r>
              <a:rPr lang="en-US" sz="2000" baseline="0" dirty="0" smtClean="0">
                <a:latin typeface="+mj-lt"/>
              </a:rPr>
              <a:t>by vector math, </a:t>
            </a:r>
            <a:endParaRPr lang="en-US" sz="2000" baseline="0" dirty="0">
              <a:latin typeface="+mj-lt"/>
            </a:endParaRPr>
          </a:p>
        </p:txBody>
      </p:sp>
      <p:sp>
        <p:nvSpPr>
          <p:cNvPr id="22" name="TextBox 21"/>
          <p:cNvSpPr txBox="1"/>
          <p:nvPr/>
        </p:nvSpPr>
        <p:spPr>
          <a:xfrm>
            <a:off x="304800" y="3773388"/>
            <a:ext cx="4654296" cy="400110"/>
          </a:xfrm>
          <a:prstGeom prst="rect">
            <a:avLst/>
          </a:prstGeom>
          <a:noFill/>
        </p:spPr>
        <p:txBody>
          <a:bodyPr wrap="square">
            <a:spAutoFit/>
          </a:bodyPr>
          <a:lstStyle/>
          <a:p>
            <a:pPr>
              <a:defRPr/>
            </a:pPr>
            <a:r>
              <a:rPr lang="en-US" sz="2000" baseline="0" dirty="0" smtClean="0">
                <a:latin typeface="+mj-lt"/>
              </a:rPr>
              <a:t>by the first hexagon projection,</a:t>
            </a:r>
            <a:endParaRPr lang="en-US" sz="2000" baseline="0" dirty="0">
              <a:latin typeface="+mj-lt"/>
            </a:endParaRPr>
          </a:p>
        </p:txBody>
      </p:sp>
      <p:sp>
        <p:nvSpPr>
          <p:cNvPr id="23" name="TextBox 22"/>
          <p:cNvSpPr txBox="1"/>
          <p:nvPr/>
        </p:nvSpPr>
        <p:spPr>
          <a:xfrm>
            <a:off x="304800" y="4966176"/>
            <a:ext cx="4654296" cy="400110"/>
          </a:xfrm>
          <a:prstGeom prst="rect">
            <a:avLst/>
          </a:prstGeom>
          <a:noFill/>
        </p:spPr>
        <p:txBody>
          <a:bodyPr wrap="square">
            <a:spAutoFit/>
          </a:bodyPr>
          <a:lstStyle/>
          <a:p>
            <a:pPr>
              <a:defRPr/>
            </a:pPr>
            <a:r>
              <a:rPr lang="en-US" sz="2000" baseline="0" dirty="0" smtClean="0">
                <a:latin typeface="+mj-lt"/>
              </a:rPr>
              <a:t>and by the second hexagon projection,</a:t>
            </a:r>
            <a:endParaRPr lang="en-US" sz="2000" baseline="0" dirty="0">
              <a:latin typeface="+mj-lt"/>
            </a:endParaRPr>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118</a:t>
            </a:fld>
            <a:endParaRPr lang="en-US" dirty="0"/>
          </a:p>
        </p:txBody>
      </p:sp>
    </p:spTree>
    <p:extLst>
      <p:ext uri="{BB962C8B-B14F-4D97-AF65-F5344CB8AC3E}">
        <p14:creationId xmlns:p14="http://schemas.microsoft.com/office/powerpoint/2010/main" val="5623380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7772400" cy="723900"/>
          </a:xfrm>
        </p:spPr>
        <p:txBody>
          <a:bodyPr/>
          <a:lstStyle/>
          <a:p>
            <a:pPr algn="ctr"/>
            <a:r>
              <a:rPr lang="en-US" sz="3200" dirty="0" smtClean="0"/>
              <a:t>Example RGB Image and HSV Bands </a:t>
            </a:r>
            <a:endParaRPr lang="en-US" sz="3200" dirty="0"/>
          </a:p>
        </p:txBody>
      </p:sp>
      <p:grpSp>
        <p:nvGrpSpPr>
          <p:cNvPr id="9" name="Group 8"/>
          <p:cNvGrpSpPr/>
          <p:nvPr/>
        </p:nvGrpSpPr>
        <p:grpSpPr>
          <a:xfrm>
            <a:off x="415048" y="1522958"/>
            <a:ext cx="8313904" cy="4649242"/>
            <a:chOff x="415048" y="1522958"/>
            <a:chExt cx="8313904" cy="464924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799" y="1522958"/>
              <a:ext cx="2743825" cy="2286521"/>
            </a:xfrm>
            <a:prstGeom prst="rect">
              <a:avLst/>
            </a:prstGeom>
            <a:effectLst>
              <a:outerShdw blurRad="38100" dist="50800" dir="2700000" algn="tl" rotWithShape="0">
                <a:prstClr val="black">
                  <a:alpha val="40000"/>
                </a:prst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527" y="3885679"/>
              <a:ext cx="2743825" cy="2286521"/>
            </a:xfrm>
            <a:prstGeom prst="rect">
              <a:avLst/>
            </a:prstGeom>
            <a:effectLst>
              <a:outerShdw blurRad="38100" dist="50800" dir="2700000" algn="tl" rotWithShape="0">
                <a:prstClr val="black">
                  <a:alpha val="40000"/>
                </a:prst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280" y="3885679"/>
              <a:ext cx="2743825" cy="2286521"/>
            </a:xfrm>
            <a:prstGeom prst="rect">
              <a:avLst/>
            </a:prstGeom>
            <a:effectLst>
              <a:outerShdw blurRad="38100" dist="50800" dir="2700000" algn="tl" rotWithShape="0">
                <a:prstClr val="black">
                  <a:alpha val="40000"/>
                </a:prstClr>
              </a:outerShdw>
            </a:effectLst>
          </p:spPr>
        </p:pic>
        <p:grpSp>
          <p:nvGrpSpPr>
            <p:cNvPr id="22" name="Group 21"/>
            <p:cNvGrpSpPr/>
            <p:nvPr/>
          </p:nvGrpSpPr>
          <p:grpSpPr>
            <a:xfrm>
              <a:off x="415048" y="1522958"/>
              <a:ext cx="8313904" cy="3875313"/>
              <a:chOff x="419912" y="1522958"/>
              <a:chExt cx="8313904" cy="3875313"/>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145" y="1522958"/>
                <a:ext cx="2743825" cy="2286521"/>
              </a:xfrm>
              <a:prstGeom prst="rect">
                <a:avLst/>
              </a:prstGeom>
              <a:effectLst>
                <a:outerShdw blurRad="38100" dist="50800" dir="2700000" algn="tl" rotWithShape="0">
                  <a:prstClr val="black">
                    <a:alpha val="40000"/>
                  </a:prstClr>
                </a:outerShdw>
              </a:effectLst>
            </p:spPr>
          </p:pic>
          <p:sp>
            <p:nvSpPr>
              <p:cNvPr id="17" name="TextBox 16"/>
              <p:cNvSpPr txBox="1"/>
              <p:nvPr/>
            </p:nvSpPr>
            <p:spPr>
              <a:xfrm>
                <a:off x="419912" y="2189165"/>
                <a:ext cx="1371600" cy="954107"/>
              </a:xfrm>
              <a:prstGeom prst="rect">
                <a:avLst/>
              </a:prstGeom>
              <a:noFill/>
            </p:spPr>
            <p:txBody>
              <a:bodyPr wrap="square" rtlCol="0">
                <a:spAutoFit/>
              </a:bodyPr>
              <a:lstStyle/>
              <a:p>
                <a:r>
                  <a:rPr lang="en-US" baseline="0" dirty="0" smtClean="0">
                    <a:latin typeface="+mn-lt"/>
                  </a:rPr>
                  <a:t>Original image</a:t>
                </a:r>
              </a:p>
              <a:p>
                <a:r>
                  <a:rPr lang="en-US" baseline="0" dirty="0" smtClean="0">
                    <a:latin typeface="+mn-lt"/>
                  </a:rPr>
                  <a:t>Karen Gillis Taylor, “A Fruit Color Study.”</a:t>
                </a:r>
                <a:endParaRPr lang="en-US" baseline="0" dirty="0">
                  <a:latin typeface="+mn-lt"/>
                </a:endParaRPr>
              </a:p>
            </p:txBody>
          </p:sp>
          <p:sp>
            <p:nvSpPr>
              <p:cNvPr id="18" name="TextBox 17"/>
              <p:cNvSpPr txBox="1"/>
              <p:nvPr/>
            </p:nvSpPr>
            <p:spPr>
              <a:xfrm>
                <a:off x="7362216" y="2189165"/>
                <a:ext cx="1371600" cy="954107"/>
              </a:xfrm>
              <a:prstGeom prst="rect">
                <a:avLst/>
              </a:prstGeom>
              <a:noFill/>
            </p:spPr>
            <p:txBody>
              <a:bodyPr wrap="square" rtlCol="0">
                <a:spAutoFit/>
              </a:bodyPr>
              <a:lstStyle/>
              <a:p>
                <a:r>
                  <a:rPr lang="en-US" baseline="0" dirty="0" smtClean="0">
                    <a:latin typeface="+mn-lt"/>
                  </a:rPr>
                  <a:t>Hue image displayed with a primary color color-map</a:t>
                </a:r>
                <a:endParaRPr lang="en-US" baseline="0" dirty="0">
                  <a:latin typeface="+mn-lt"/>
                </a:endParaRPr>
              </a:p>
            </p:txBody>
          </p:sp>
          <p:sp>
            <p:nvSpPr>
              <p:cNvPr id="19" name="TextBox 18"/>
              <p:cNvSpPr txBox="1"/>
              <p:nvPr/>
            </p:nvSpPr>
            <p:spPr>
              <a:xfrm>
                <a:off x="7352488" y="4659607"/>
                <a:ext cx="1371600" cy="738664"/>
              </a:xfrm>
              <a:prstGeom prst="rect">
                <a:avLst/>
              </a:prstGeom>
              <a:noFill/>
            </p:spPr>
            <p:txBody>
              <a:bodyPr wrap="square" rtlCol="0">
                <a:spAutoFit/>
              </a:bodyPr>
              <a:lstStyle/>
              <a:p>
                <a:r>
                  <a:rPr lang="en-US" baseline="0" dirty="0" smtClean="0">
                    <a:latin typeface="+mn-lt"/>
                  </a:rPr>
                  <a:t>Saturation image scaled to (0,…,255)</a:t>
                </a:r>
                <a:endParaRPr lang="en-US" baseline="0" dirty="0">
                  <a:latin typeface="+mn-lt"/>
                </a:endParaRPr>
              </a:p>
            </p:txBody>
          </p:sp>
          <p:sp>
            <p:nvSpPr>
              <p:cNvPr id="20" name="TextBox 19"/>
              <p:cNvSpPr txBox="1"/>
              <p:nvPr/>
            </p:nvSpPr>
            <p:spPr>
              <a:xfrm>
                <a:off x="611224" y="4875051"/>
                <a:ext cx="1180288" cy="307777"/>
              </a:xfrm>
              <a:prstGeom prst="rect">
                <a:avLst/>
              </a:prstGeom>
              <a:noFill/>
            </p:spPr>
            <p:txBody>
              <a:bodyPr wrap="square" rtlCol="0">
                <a:spAutoFit/>
              </a:bodyPr>
              <a:lstStyle/>
              <a:p>
                <a:r>
                  <a:rPr lang="en-US" baseline="0" dirty="0" smtClean="0">
                    <a:latin typeface="+mn-lt"/>
                  </a:rPr>
                  <a:t>Value Image</a:t>
                </a:r>
                <a:endParaRPr lang="en-US" baseline="0" dirty="0">
                  <a:latin typeface="+mn-lt"/>
                </a:endParaRPr>
              </a:p>
            </p:txBody>
          </p:sp>
        </p:grpSp>
      </p:grpSp>
      <p:sp>
        <p:nvSpPr>
          <p:cNvPr id="23" name="Text Box 12"/>
          <p:cNvSpPr txBox="1">
            <a:spLocks noChangeArrowheads="1"/>
          </p:cNvSpPr>
          <p:nvPr/>
        </p:nvSpPr>
        <p:spPr bwMode="auto">
          <a:xfrm>
            <a:off x="1447800" y="228600"/>
            <a:ext cx="2362200" cy="461665"/>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a:ex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400" dirty="0" smtClean="0"/>
              <a:t>Fast Algorithm</a:t>
            </a:r>
            <a:endParaRPr lang="en-US" sz="2400" dirty="0"/>
          </a:p>
        </p:txBody>
      </p:sp>
      <p:sp>
        <p:nvSpPr>
          <p:cNvPr id="4" name="Date Placeholder 3"/>
          <p:cNvSpPr>
            <a:spLocks noGrp="1"/>
          </p:cNvSpPr>
          <p:nvPr>
            <p:ph type="dt" sz="half" idx="2"/>
          </p:nvPr>
        </p:nvSpPr>
        <p:spPr/>
        <p:txBody>
          <a:bodyPr/>
          <a:lstStyle/>
          <a:p>
            <a:pPr>
              <a:defRPr/>
            </a:pPr>
            <a:r>
              <a:rPr lang="en-US" smtClean="0"/>
              <a:t>29 September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7EF824AD-8B05-4CCF-B6F3-2B47DF70A698}" type="slidenum">
              <a:rPr lang="en-US" smtClean="0"/>
              <a:pPr>
                <a:defRPr/>
              </a:pPr>
              <a:t>119</a:t>
            </a:fld>
            <a:endParaRPr lang="en-US" dirty="0"/>
          </a:p>
        </p:txBody>
      </p:sp>
    </p:spTree>
    <p:extLst>
      <p:ext uri="{BB962C8B-B14F-4D97-AF65-F5344CB8AC3E}">
        <p14:creationId xmlns:p14="http://schemas.microsoft.com/office/powerpoint/2010/main" val="2683277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olorCubeFaceSeq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4339" name="Picture 3" descr="ColorCubeFaceSeq_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4340" name="Rectangle 4"/>
          <p:cNvSpPr>
            <a:spLocks noGrp="1" noChangeArrowheads="1"/>
          </p:cNvSpPr>
          <p:nvPr>
            <p:ph type="title"/>
          </p:nvPr>
        </p:nvSpPr>
        <p:spPr>
          <a:xfrm>
            <a:off x="457200" y="1257300"/>
            <a:ext cx="8153400" cy="723900"/>
          </a:xfrm>
          <a:noFill/>
        </p:spPr>
        <p:txBody>
          <a:bodyPr lIns="92042" tIns="46022" rIns="92042" bIns="46022"/>
          <a:lstStyle/>
          <a:p>
            <a:r>
              <a:rPr lang="en-US" smtClean="0"/>
              <a:t>Color Cube:  Faces (inner and outer)</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12</a:t>
            </a:fld>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7772400" cy="723900"/>
          </a:xfrm>
        </p:spPr>
        <p:txBody>
          <a:bodyPr/>
          <a:lstStyle/>
          <a:p>
            <a:pPr algn="ctr"/>
            <a:r>
              <a:rPr lang="en-US" sz="3200" dirty="0" smtClean="0"/>
              <a:t>Example RGB Image and HSV Bands </a:t>
            </a:r>
            <a:endParaRPr lang="en-US" sz="3200" dirty="0"/>
          </a:p>
        </p:txBody>
      </p:sp>
      <p:grpSp>
        <p:nvGrpSpPr>
          <p:cNvPr id="22" name="Group 21"/>
          <p:cNvGrpSpPr/>
          <p:nvPr/>
        </p:nvGrpSpPr>
        <p:grpSpPr>
          <a:xfrm>
            <a:off x="415048" y="1522958"/>
            <a:ext cx="8313904" cy="4649242"/>
            <a:chOff x="419912" y="1522958"/>
            <a:chExt cx="8313904" cy="4649242"/>
          </a:xfrm>
        </p:grpSpPr>
        <p:grpSp>
          <p:nvGrpSpPr>
            <p:cNvPr id="21" name="Group 20"/>
            <p:cNvGrpSpPr/>
            <p:nvPr/>
          </p:nvGrpSpPr>
          <p:grpSpPr>
            <a:xfrm>
              <a:off x="1787145" y="1522958"/>
              <a:ext cx="5569711" cy="4649242"/>
              <a:chOff x="1787145" y="1522958"/>
              <a:chExt cx="5569711" cy="4649242"/>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45" y="1522958"/>
                <a:ext cx="2743825" cy="2286521"/>
              </a:xfrm>
              <a:prstGeom prst="rect">
                <a:avLst/>
              </a:prstGeom>
              <a:effectLst>
                <a:outerShdw blurRad="38100" dist="50800" dir="2700000" algn="tl" rotWithShape="0">
                  <a:prstClr val="black">
                    <a:alpha val="40000"/>
                  </a:prstClr>
                </a:outerShdw>
              </a:effectLst>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546" y="1522958"/>
                <a:ext cx="2743825" cy="2286521"/>
              </a:xfrm>
              <a:prstGeom prst="rect">
                <a:avLst/>
              </a:prstGeom>
              <a:effectLst>
                <a:outerShdw blurRad="38100" dist="50800" dir="2700000" algn="tl" rotWithShape="0">
                  <a:prstClr val="black">
                    <a:alpha val="40000"/>
                  </a:prstClr>
                </a:outerShdw>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3031" y="3885679"/>
                <a:ext cx="2743825" cy="2286521"/>
              </a:xfrm>
              <a:prstGeom prst="rect">
                <a:avLst/>
              </a:prstGeom>
              <a:effectLst>
                <a:outerShdw blurRad="38100" dist="50800" dir="2700000" algn="tl" rotWithShape="0">
                  <a:prstClr val="black">
                    <a:alpha val="40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146" y="3885679"/>
                <a:ext cx="2743825" cy="2286521"/>
              </a:xfrm>
              <a:prstGeom prst="rect">
                <a:avLst/>
              </a:prstGeom>
              <a:effectLst>
                <a:outerShdw blurRad="38100" dist="50800" dir="2700000" algn="tl" rotWithShape="0">
                  <a:prstClr val="black">
                    <a:alpha val="40000"/>
                  </a:prstClr>
                </a:outerShdw>
              </a:effectLst>
            </p:spPr>
          </p:pic>
        </p:grpSp>
        <p:sp>
          <p:nvSpPr>
            <p:cNvPr id="17" name="TextBox 16"/>
            <p:cNvSpPr txBox="1"/>
            <p:nvPr/>
          </p:nvSpPr>
          <p:spPr>
            <a:xfrm>
              <a:off x="419912" y="2189165"/>
              <a:ext cx="1371600" cy="954107"/>
            </a:xfrm>
            <a:prstGeom prst="rect">
              <a:avLst/>
            </a:prstGeom>
            <a:noFill/>
          </p:spPr>
          <p:txBody>
            <a:bodyPr wrap="square" rtlCol="0">
              <a:spAutoFit/>
            </a:bodyPr>
            <a:lstStyle/>
            <a:p>
              <a:r>
                <a:rPr lang="en-US" baseline="0" dirty="0" smtClean="0">
                  <a:latin typeface="+mn-lt"/>
                </a:rPr>
                <a:t>Original image</a:t>
              </a:r>
            </a:p>
            <a:p>
              <a:r>
                <a:rPr lang="en-US" baseline="0" dirty="0" smtClean="0">
                  <a:latin typeface="+mn-lt"/>
                </a:rPr>
                <a:t>Karen Gillis Taylor, “A Fruit Color Study.”</a:t>
              </a:r>
              <a:endParaRPr lang="en-US" baseline="0" dirty="0">
                <a:latin typeface="+mn-lt"/>
              </a:endParaRPr>
            </a:p>
          </p:txBody>
        </p:sp>
        <p:sp>
          <p:nvSpPr>
            <p:cNvPr id="18" name="TextBox 17"/>
            <p:cNvSpPr txBox="1"/>
            <p:nvPr/>
          </p:nvSpPr>
          <p:spPr>
            <a:xfrm>
              <a:off x="7362216" y="2189165"/>
              <a:ext cx="1371600" cy="954107"/>
            </a:xfrm>
            <a:prstGeom prst="rect">
              <a:avLst/>
            </a:prstGeom>
            <a:noFill/>
          </p:spPr>
          <p:txBody>
            <a:bodyPr wrap="square" rtlCol="0">
              <a:spAutoFit/>
            </a:bodyPr>
            <a:lstStyle/>
            <a:p>
              <a:r>
                <a:rPr lang="en-US" baseline="0" dirty="0" smtClean="0">
                  <a:latin typeface="+mn-lt"/>
                </a:rPr>
                <a:t>Hue image displayed with a primary color color-map</a:t>
              </a:r>
              <a:endParaRPr lang="en-US" baseline="0" dirty="0">
                <a:latin typeface="+mn-lt"/>
              </a:endParaRPr>
            </a:p>
          </p:txBody>
        </p:sp>
        <p:sp>
          <p:nvSpPr>
            <p:cNvPr id="19" name="TextBox 18"/>
            <p:cNvSpPr txBox="1"/>
            <p:nvPr/>
          </p:nvSpPr>
          <p:spPr>
            <a:xfrm>
              <a:off x="7352488" y="4659607"/>
              <a:ext cx="1371600" cy="738664"/>
            </a:xfrm>
            <a:prstGeom prst="rect">
              <a:avLst/>
            </a:prstGeom>
            <a:noFill/>
          </p:spPr>
          <p:txBody>
            <a:bodyPr wrap="square" rtlCol="0">
              <a:spAutoFit/>
            </a:bodyPr>
            <a:lstStyle/>
            <a:p>
              <a:r>
                <a:rPr lang="en-US" baseline="0" dirty="0" smtClean="0">
                  <a:latin typeface="+mn-lt"/>
                </a:rPr>
                <a:t>Saturation image scaled to (0,…,255)</a:t>
              </a:r>
              <a:endParaRPr lang="en-US" baseline="0" dirty="0">
                <a:latin typeface="+mn-lt"/>
              </a:endParaRPr>
            </a:p>
          </p:txBody>
        </p:sp>
        <p:sp>
          <p:nvSpPr>
            <p:cNvPr id="20" name="TextBox 19"/>
            <p:cNvSpPr txBox="1"/>
            <p:nvPr/>
          </p:nvSpPr>
          <p:spPr>
            <a:xfrm>
              <a:off x="611224" y="4875051"/>
              <a:ext cx="1180288" cy="307777"/>
            </a:xfrm>
            <a:prstGeom prst="rect">
              <a:avLst/>
            </a:prstGeom>
            <a:noFill/>
          </p:spPr>
          <p:txBody>
            <a:bodyPr wrap="square" rtlCol="0">
              <a:spAutoFit/>
            </a:bodyPr>
            <a:lstStyle/>
            <a:p>
              <a:r>
                <a:rPr lang="en-US" baseline="0" dirty="0" smtClean="0">
                  <a:latin typeface="+mn-lt"/>
                </a:rPr>
                <a:t>Value Image</a:t>
              </a:r>
              <a:endParaRPr lang="en-US" baseline="0" dirty="0">
                <a:latin typeface="+mn-lt"/>
              </a:endParaRPr>
            </a:p>
          </p:txBody>
        </p:sp>
      </p:grpSp>
      <p:sp>
        <p:nvSpPr>
          <p:cNvPr id="23" name="Text Box 12"/>
          <p:cNvSpPr txBox="1">
            <a:spLocks noChangeArrowheads="1"/>
          </p:cNvSpPr>
          <p:nvPr/>
        </p:nvSpPr>
        <p:spPr bwMode="auto">
          <a:xfrm>
            <a:off x="1447800" y="228600"/>
            <a:ext cx="2667000" cy="461665"/>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a:ex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400" dirty="0" smtClean="0"/>
              <a:t>Algorithms 1 &amp; 2</a:t>
            </a:r>
            <a:endParaRPr lang="en-US" sz="2400" dirty="0"/>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120</a:t>
            </a:fld>
            <a:endParaRPr lang="en-US" dirty="0"/>
          </a:p>
        </p:txBody>
      </p:sp>
    </p:spTree>
    <p:extLst>
      <p:ext uri="{BB962C8B-B14F-4D97-AF65-F5344CB8AC3E}">
        <p14:creationId xmlns:p14="http://schemas.microsoft.com/office/powerpoint/2010/main" val="257617958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141888"/>
            <a:ext cx="4877912" cy="4877912"/>
          </a:xfrm>
          <a:prstGeom prst="rect">
            <a:avLst/>
          </a:prstGeom>
        </p:spPr>
      </p:pic>
      <p:sp>
        <p:nvSpPr>
          <p:cNvPr id="33795" name="Title 1"/>
          <p:cNvSpPr>
            <a:spLocks noGrp="1"/>
          </p:cNvSpPr>
          <p:nvPr>
            <p:ph type="title"/>
          </p:nvPr>
        </p:nvSpPr>
        <p:spPr>
          <a:xfrm>
            <a:off x="381000" y="1143000"/>
            <a:ext cx="3962400" cy="723900"/>
          </a:xfrm>
        </p:spPr>
        <p:txBody>
          <a:bodyPr/>
          <a:lstStyle/>
          <a:p>
            <a:r>
              <a:rPr lang="en-US" sz="3600" dirty="0" smtClean="0"/>
              <a:t>Maxwell’s Triangle</a:t>
            </a:r>
          </a:p>
        </p:txBody>
      </p:sp>
      <p:sp>
        <p:nvSpPr>
          <p:cNvPr id="2" name="TextBox 1"/>
          <p:cNvSpPr txBox="1"/>
          <p:nvPr/>
        </p:nvSpPr>
        <p:spPr>
          <a:xfrm>
            <a:off x="454152" y="5791200"/>
            <a:ext cx="3432048" cy="400110"/>
          </a:xfrm>
          <a:prstGeom prst="rect">
            <a:avLst/>
          </a:prstGeom>
          <a:noFill/>
        </p:spPr>
        <p:txBody>
          <a:bodyPr wrap="square" rtlCol="0">
            <a:spAutoFit/>
          </a:bodyPr>
          <a:lstStyle/>
          <a:p>
            <a:r>
              <a:rPr lang="en-US" sz="1000" baseline="0" dirty="0">
                <a:latin typeface="+mn-lt"/>
              </a:rPr>
              <a:t>D. </a:t>
            </a:r>
            <a:r>
              <a:rPr lang="en-US" sz="1000" baseline="0" dirty="0" err="1">
                <a:latin typeface="+mn-lt"/>
              </a:rPr>
              <a:t>Malacara</a:t>
            </a:r>
            <a:r>
              <a:rPr lang="en-US" sz="1000" baseline="0" dirty="0">
                <a:latin typeface="+mn-lt"/>
              </a:rPr>
              <a:t>-Hernandez, Color Vision and </a:t>
            </a:r>
            <a:r>
              <a:rPr lang="en-US" sz="1000" baseline="0" dirty="0" err="1">
                <a:latin typeface="+mn-lt"/>
              </a:rPr>
              <a:t>Colorimetry</a:t>
            </a:r>
            <a:r>
              <a:rPr lang="en-US" sz="1000" baseline="0" dirty="0">
                <a:latin typeface="+mn-lt"/>
              </a:rPr>
              <a:t>: Theory and Applications, SPIE Press, </a:t>
            </a:r>
            <a:r>
              <a:rPr lang="en-US" sz="1000" baseline="0" dirty="0" smtClean="0">
                <a:latin typeface="+mn-lt"/>
              </a:rPr>
              <a:t>(</a:t>
            </a:r>
            <a:r>
              <a:rPr lang="en-US" sz="1000" baseline="0" dirty="0">
                <a:latin typeface="+mn-lt"/>
              </a:rPr>
              <a:t>2002).</a:t>
            </a:r>
          </a:p>
        </p:txBody>
      </p:sp>
      <p:sp>
        <p:nvSpPr>
          <p:cNvPr id="10" name="TextBox 9"/>
          <p:cNvSpPr txBox="1"/>
          <p:nvPr/>
        </p:nvSpPr>
        <p:spPr>
          <a:xfrm>
            <a:off x="454152" y="2019300"/>
            <a:ext cx="3432048" cy="3539430"/>
          </a:xfrm>
          <a:prstGeom prst="rect">
            <a:avLst/>
          </a:prstGeom>
          <a:noFill/>
        </p:spPr>
        <p:txBody>
          <a:bodyPr wrap="square" rtlCol="0">
            <a:spAutoFit/>
          </a:bodyPr>
          <a:lstStyle/>
          <a:p>
            <a:r>
              <a:rPr lang="en-US" baseline="0" dirty="0">
                <a:latin typeface="+mn-lt"/>
              </a:rPr>
              <a:t>Probably the first attempts to produce color curves describing the trichromatic theory of color were those by Maxwell (1857, 1860</a:t>
            </a:r>
            <a:r>
              <a:rPr lang="en-US" baseline="0" dirty="0" smtClean="0">
                <a:latin typeface="+mn-lt"/>
              </a:rPr>
              <a:t>).… [The] </a:t>
            </a:r>
            <a:r>
              <a:rPr lang="en-US" baseline="0" dirty="0">
                <a:latin typeface="+mn-lt"/>
              </a:rPr>
              <a:t>first chromaticity diagram was a circle devised by Newton. Later, Maxwell used an equilateral </a:t>
            </a:r>
            <a:r>
              <a:rPr lang="en-US" baseline="0" dirty="0" smtClean="0">
                <a:latin typeface="+mn-lt"/>
              </a:rPr>
              <a:t>triangle.… </a:t>
            </a:r>
            <a:r>
              <a:rPr lang="en-US" baseline="0" dirty="0">
                <a:latin typeface="+mn-lt"/>
              </a:rPr>
              <a:t>In his trichromatic theory, each of the three primary colors—red, green, and blue—is located at a corner of the triangle. The white color is in the middle. Other colors are formed by a combination of the r, g, b components depending on the distances from each of the three sides of the triangle. This triangular representation has been used often with several modifications. </a:t>
            </a:r>
          </a:p>
        </p:txBody>
      </p:sp>
      <p:cxnSp>
        <p:nvCxnSpPr>
          <p:cNvPr id="13" name="Straight Connector 12"/>
          <p:cNvCxnSpPr/>
          <p:nvPr/>
        </p:nvCxnSpPr>
        <p:spPr bwMode="auto">
          <a:xfrm>
            <a:off x="381000" y="5715000"/>
            <a:ext cx="9906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121</a:t>
            </a:fld>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966913"/>
            <a:ext cx="4572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itle 1"/>
          <p:cNvSpPr>
            <a:spLocks noGrp="1"/>
          </p:cNvSpPr>
          <p:nvPr>
            <p:ph type="title"/>
          </p:nvPr>
        </p:nvSpPr>
        <p:spPr>
          <a:xfrm>
            <a:off x="381000" y="914400"/>
            <a:ext cx="8382000" cy="723900"/>
          </a:xfrm>
        </p:spPr>
        <p:txBody>
          <a:bodyPr/>
          <a:lstStyle/>
          <a:p>
            <a:r>
              <a:rPr lang="en-US" sz="3600" dirty="0" smtClean="0"/>
              <a:t>Brightness + Chrominance Representation</a:t>
            </a:r>
          </a:p>
        </p:txBody>
      </p:sp>
      <p:sp>
        <p:nvSpPr>
          <p:cNvPr id="6" name="TextBox 5"/>
          <p:cNvSpPr txBox="1"/>
          <p:nvPr/>
        </p:nvSpPr>
        <p:spPr>
          <a:xfrm>
            <a:off x="381000" y="1828800"/>
            <a:ext cx="4114800" cy="4246563"/>
          </a:xfrm>
          <a:prstGeom prst="rect">
            <a:avLst/>
          </a:prstGeom>
          <a:noFill/>
        </p:spPr>
        <p:txBody>
          <a:bodyPr>
            <a:spAutoFit/>
          </a:bodyPr>
          <a:lstStyle/>
          <a:p>
            <a:pPr>
              <a:defRPr/>
            </a:pPr>
            <a:r>
              <a:rPr lang="en-US" sz="1800" baseline="0" dirty="0">
                <a:latin typeface="+mn-lt"/>
              </a:rPr>
              <a:t>There are many different ways to encode color in terms of 1D brightness and  2D chrominance.  Chrominance is </a:t>
            </a:r>
            <a:r>
              <a:rPr lang="en-US" sz="1800" baseline="0" dirty="0" smtClean="0">
                <a:latin typeface="+mn-lt"/>
              </a:rPr>
              <a:t>often </a:t>
            </a:r>
            <a:r>
              <a:rPr lang="en-US" sz="1800" baseline="0" dirty="0">
                <a:latin typeface="+mn-lt"/>
              </a:rPr>
              <a:t>represented in terms of hue and saturation.  A given brightness measure (</a:t>
            </a:r>
            <a:r>
              <a:rPr lang="en-US" sz="1800" i="1" baseline="0" dirty="0">
                <a:latin typeface="+mn-lt"/>
              </a:rPr>
              <a:t>e</a:t>
            </a:r>
            <a:r>
              <a:rPr lang="en-US" sz="1800" baseline="0" dirty="0">
                <a:latin typeface="+mn-lt"/>
              </a:rPr>
              <a:t>.</a:t>
            </a:r>
            <a:r>
              <a:rPr lang="en-US" sz="1800" i="1" baseline="0" dirty="0">
                <a:latin typeface="+mn-lt"/>
              </a:rPr>
              <a:t>g</a:t>
            </a:r>
            <a:r>
              <a:rPr lang="en-US" sz="1800" baseline="0" dirty="0">
                <a:latin typeface="+mn-lt"/>
              </a:rPr>
              <a:t>. value or NTSC luminance) defines a planar surface in the color cube on which the brightness is constant.  One point on that surface is gray.  The saturation of any color with the given brightness is defined as the distance on the plane from the color to the gray point.  The hue is defined as the angular deviation from red measured in the same plane.</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122</a:t>
            </a:fld>
            <a:endParaRPr lang="en-US" dirty="0"/>
          </a:p>
        </p:txBody>
      </p:sp>
    </p:spTree>
    <p:extLst>
      <p:ext uri="{BB962C8B-B14F-4D97-AF65-F5344CB8AC3E}">
        <p14:creationId xmlns:p14="http://schemas.microsoft.com/office/powerpoint/2010/main" val="218306077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966913"/>
            <a:ext cx="4572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itle 1"/>
          <p:cNvSpPr>
            <a:spLocks noGrp="1"/>
          </p:cNvSpPr>
          <p:nvPr>
            <p:ph type="title"/>
          </p:nvPr>
        </p:nvSpPr>
        <p:spPr>
          <a:xfrm>
            <a:off x="381000" y="914400"/>
            <a:ext cx="8382000" cy="723900"/>
          </a:xfrm>
        </p:spPr>
        <p:txBody>
          <a:bodyPr/>
          <a:lstStyle/>
          <a:p>
            <a:r>
              <a:rPr lang="en-US" sz="3600" smtClean="0"/>
              <a:t>Brightness + Chrominance Representation</a:t>
            </a:r>
          </a:p>
        </p:txBody>
      </p:sp>
      <p:sp>
        <p:nvSpPr>
          <p:cNvPr id="6" name="TextBox 5"/>
          <p:cNvSpPr txBox="1"/>
          <p:nvPr/>
        </p:nvSpPr>
        <p:spPr>
          <a:xfrm>
            <a:off x="381000" y="1828800"/>
            <a:ext cx="4648200" cy="3631763"/>
          </a:xfrm>
          <a:prstGeom prst="rect">
            <a:avLst/>
          </a:prstGeom>
          <a:noFill/>
        </p:spPr>
        <p:txBody>
          <a:bodyPr wrap="square">
            <a:spAutoFit/>
          </a:bodyPr>
          <a:lstStyle/>
          <a:p>
            <a:pPr>
              <a:defRPr/>
            </a:pPr>
            <a:r>
              <a:rPr lang="en-US" sz="1800" baseline="0" dirty="0">
                <a:latin typeface="+mn-lt"/>
              </a:rPr>
              <a:t>The HSV encoding scheme presented in </a:t>
            </a:r>
            <a:r>
              <a:rPr lang="en-US" sz="1800" baseline="0" dirty="0" smtClean="0">
                <a:latin typeface="+mn-lt"/>
              </a:rPr>
              <a:t>the first part of this </a:t>
            </a:r>
            <a:r>
              <a:rPr lang="en-US" sz="1800" baseline="0" dirty="0">
                <a:latin typeface="+mn-lt"/>
              </a:rPr>
              <a:t>lecture is a direct implementation of the vector math. </a:t>
            </a:r>
            <a:r>
              <a:rPr lang="en-US" sz="1800" baseline="0" dirty="0" smtClean="0">
                <a:latin typeface="+mn-lt"/>
              </a:rPr>
              <a:t>Although </a:t>
            </a:r>
            <a:r>
              <a:rPr lang="en-US" sz="1800" baseline="0" dirty="0">
                <a:latin typeface="+mn-lt"/>
              </a:rPr>
              <a:t>it is nonstandard, it demonstrates the ideas that underlie most of these representations.</a:t>
            </a:r>
          </a:p>
          <a:p>
            <a:pPr>
              <a:defRPr/>
            </a:pPr>
            <a:endParaRPr lang="en-US" sz="1800" baseline="0" dirty="0">
              <a:latin typeface="+mn-lt"/>
            </a:endParaRPr>
          </a:p>
          <a:p>
            <a:pPr>
              <a:defRPr/>
            </a:pPr>
            <a:r>
              <a:rPr lang="en-US" sz="1800" baseline="0" dirty="0">
                <a:latin typeface="+mn-lt"/>
              </a:rPr>
              <a:t>For a good explanation of more standard HSV and LHS representations please see:</a:t>
            </a:r>
          </a:p>
          <a:p>
            <a:pPr>
              <a:defRPr/>
            </a:pPr>
            <a:r>
              <a:rPr lang="en-US" sz="1600" baseline="0" dirty="0">
                <a:latin typeface="+mn-lt"/>
                <a:hlinkClick r:id="rId3"/>
              </a:rPr>
              <a:t>HSL and HSV - Wikipedia, the free encyclopedia</a:t>
            </a:r>
            <a:r>
              <a:rPr lang="en-US" sz="1600" baseline="0" dirty="0" smtClean="0">
                <a:latin typeface="+mn-lt"/>
              </a:rPr>
              <a:t>.</a:t>
            </a:r>
          </a:p>
          <a:p>
            <a:pPr>
              <a:defRPr/>
            </a:pPr>
            <a:endParaRPr lang="en-US" sz="1600" baseline="0" dirty="0" smtClean="0">
              <a:latin typeface="+mn-lt"/>
            </a:endParaRPr>
          </a:p>
          <a:p>
            <a:pPr>
              <a:defRPr/>
            </a:pPr>
            <a:r>
              <a:rPr lang="en-US" sz="1800" baseline="0" dirty="0" smtClean="0">
                <a:latin typeface="+mn-lt"/>
              </a:rPr>
              <a:t>An explanation of the hexagonal representation of HSV is given               later in this lecture.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123</a:t>
            </a:fld>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1999-2016 by Richard Alan Peters II</a:t>
            </a:r>
            <a:endParaRPr lang="en-US" dirty="0"/>
          </a:p>
        </p:txBody>
      </p:sp>
      <p:sp>
        <p:nvSpPr>
          <p:cNvPr id="4" name="Date Placeholder 3"/>
          <p:cNvSpPr>
            <a:spLocks noGrp="1"/>
          </p:cNvSpPr>
          <p:nvPr>
            <p:ph type="dt" sz="half" idx="2"/>
          </p:nvPr>
        </p:nvSpPr>
        <p:spPr/>
        <p:txBody>
          <a:bodyPr/>
          <a:lstStyle/>
          <a:p>
            <a:pPr>
              <a:defRPr/>
            </a:pPr>
            <a:r>
              <a:rPr lang="en-US" smtClean="0"/>
              <a:t>29 September 2016</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124</a:t>
            </a:fld>
            <a:endParaRPr lang="en-US" dirty="0"/>
          </a:p>
        </p:txBody>
      </p:sp>
      <p:sp>
        <p:nvSpPr>
          <p:cNvPr id="7" name="TextBox 6"/>
          <p:cNvSpPr txBox="1"/>
          <p:nvPr/>
        </p:nvSpPr>
        <p:spPr>
          <a:xfrm>
            <a:off x="347870" y="5954260"/>
            <a:ext cx="8398166" cy="307777"/>
          </a:xfrm>
          <a:prstGeom prst="rect">
            <a:avLst/>
          </a:prstGeom>
          <a:noFill/>
        </p:spPr>
        <p:txBody>
          <a:bodyPr wrap="square" rtlCol="0">
            <a:spAutoFit/>
          </a:bodyPr>
          <a:lstStyle/>
          <a:p>
            <a:r>
              <a:rPr lang="en-US" baseline="30000" dirty="0" smtClean="0">
                <a:latin typeface="Courier New" panose="02070309020205020404" pitchFamily="49" charset="0"/>
              </a:rPr>
              <a:t>1</a:t>
            </a:r>
            <a:r>
              <a:rPr lang="en-US" baseline="0" dirty="0" smtClean="0">
                <a:latin typeface="Courier New" panose="02070309020205020404" pitchFamily="49" charset="0"/>
                <a:hlinkClick r:id="rId2"/>
              </a:rPr>
              <a:t>http</a:t>
            </a:r>
            <a:r>
              <a:rPr lang="en-US" baseline="0" dirty="0">
                <a:latin typeface="Courier New" panose="02070309020205020404" pitchFamily="49" charset="0"/>
                <a:hlinkClick r:id="rId2"/>
              </a:rPr>
              <a:t>://hyperphysics.phy-astr.gsu.edu/hbase/vision/cie.html</a:t>
            </a:r>
            <a:endParaRPr lang="en-US" baseline="0" dirty="0" smtClean="0">
              <a:latin typeface="Courier New" panose="02070309020205020404" pitchFamily="49" charset="0"/>
            </a:endParaRPr>
          </a:p>
        </p:txBody>
      </p:sp>
      <p:cxnSp>
        <p:nvCxnSpPr>
          <p:cNvPr id="9" name="Straight Connector 8"/>
          <p:cNvCxnSpPr/>
          <p:nvPr/>
        </p:nvCxnSpPr>
        <p:spPr bwMode="auto">
          <a:xfrm>
            <a:off x="347870" y="5954260"/>
            <a:ext cx="209053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347871" y="2376592"/>
            <a:ext cx="3930215" cy="3477875"/>
          </a:xfrm>
          <a:prstGeom prst="rect">
            <a:avLst/>
          </a:prstGeom>
          <a:noFill/>
        </p:spPr>
        <p:txBody>
          <a:bodyPr wrap="square" rtlCol="0">
            <a:spAutoFit/>
          </a:bodyPr>
          <a:lstStyle/>
          <a:p>
            <a:r>
              <a:rPr lang="en-US" sz="2000" baseline="0" dirty="0" smtClean="0">
                <a:latin typeface="Calibri" panose="020F0502020204030204" pitchFamily="34" charset="0"/>
              </a:rPr>
              <a:t>“The </a:t>
            </a:r>
            <a:r>
              <a:rPr lang="en-US" sz="2000" baseline="0" dirty="0">
                <a:latin typeface="Calibri" panose="020F0502020204030204" pitchFamily="34" charset="0"/>
              </a:rPr>
              <a:t>CIE system characterizes colors by a luminance parameter Y and two color coordinates x and y which specify the point on the </a:t>
            </a:r>
            <a:r>
              <a:rPr lang="en-US" sz="2000" baseline="0" dirty="0" smtClean="0">
                <a:latin typeface="Calibri" panose="020F0502020204030204" pitchFamily="34" charset="0"/>
              </a:rPr>
              <a:t>chroma-</a:t>
            </a:r>
            <a:r>
              <a:rPr lang="en-US" sz="2000" baseline="0" dirty="0" err="1" smtClean="0">
                <a:latin typeface="Calibri" panose="020F0502020204030204" pitchFamily="34" charset="0"/>
              </a:rPr>
              <a:t>ticity</a:t>
            </a:r>
            <a:r>
              <a:rPr lang="en-US" sz="2000" baseline="0" dirty="0" smtClean="0">
                <a:latin typeface="Calibri" panose="020F0502020204030204" pitchFamily="34" charset="0"/>
              </a:rPr>
              <a:t> </a:t>
            </a:r>
            <a:r>
              <a:rPr lang="en-US" sz="2000" baseline="0" dirty="0">
                <a:latin typeface="Calibri" panose="020F0502020204030204" pitchFamily="34" charset="0"/>
              </a:rPr>
              <a:t>diagram. This system['s] ... parameters are based on the spectral power distribution ... of the light emitted from a colored object and are factored by sensitivity curves which have been measured for the human </a:t>
            </a:r>
            <a:r>
              <a:rPr lang="en-US" sz="2000" baseline="0" dirty="0" smtClean="0">
                <a:latin typeface="Calibri" panose="020F0502020204030204" pitchFamily="34" charset="0"/>
              </a:rPr>
              <a:t>eye.”</a:t>
            </a:r>
            <a:r>
              <a:rPr lang="en-US" sz="2000" baseline="30000" dirty="0" smtClean="0">
                <a:latin typeface="Calibri" panose="020F0502020204030204" pitchFamily="34" charset="0"/>
              </a:rPr>
              <a:t>1</a:t>
            </a:r>
            <a:endParaRPr lang="en-US" sz="2000" baseline="0" dirty="0" smtClean="0">
              <a:latin typeface="Calibri" panose="020F0502020204030204"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303" b="1728"/>
          <a:stretch/>
        </p:blipFill>
        <p:spPr>
          <a:xfrm>
            <a:off x="4419600" y="1066800"/>
            <a:ext cx="4550228" cy="4876801"/>
          </a:xfrm>
          <a:prstGeom prst="rect">
            <a:avLst/>
          </a:prstGeom>
        </p:spPr>
      </p:pic>
      <p:sp>
        <p:nvSpPr>
          <p:cNvPr id="15" name="TextBox 14"/>
          <p:cNvSpPr txBox="1"/>
          <p:nvPr/>
        </p:nvSpPr>
        <p:spPr>
          <a:xfrm>
            <a:off x="347870" y="1486284"/>
            <a:ext cx="4017302" cy="830997"/>
          </a:xfrm>
          <a:prstGeom prst="rect">
            <a:avLst/>
          </a:prstGeom>
          <a:noFill/>
        </p:spPr>
        <p:txBody>
          <a:bodyPr wrap="square" rtlCol="0">
            <a:spAutoFit/>
          </a:bodyPr>
          <a:lstStyle/>
          <a:p>
            <a:r>
              <a:rPr lang="en-US" sz="2400" baseline="0" dirty="0" smtClean="0">
                <a:latin typeface="Calibri" panose="020F0502020204030204" pitchFamily="34" charset="0"/>
              </a:rPr>
              <a:t>Commission </a:t>
            </a:r>
            <a:r>
              <a:rPr lang="en-US" sz="2400" baseline="0" dirty="0" err="1" smtClean="0">
                <a:latin typeface="Calibri" panose="020F0502020204030204" pitchFamily="34" charset="0"/>
              </a:rPr>
              <a:t>Internationale</a:t>
            </a:r>
            <a:r>
              <a:rPr lang="en-US" sz="2400" baseline="0" dirty="0" smtClean="0">
                <a:latin typeface="Calibri" panose="020F0502020204030204" pitchFamily="34" charset="0"/>
              </a:rPr>
              <a:t> de </a:t>
            </a:r>
            <a:r>
              <a:rPr lang="en-US" sz="2400" baseline="0" dirty="0" err="1" smtClean="0">
                <a:latin typeface="Calibri" panose="020F0502020204030204" pitchFamily="34" charset="0"/>
              </a:rPr>
              <a:t>l’Éclairage</a:t>
            </a:r>
            <a:r>
              <a:rPr lang="en-US" sz="2400" baseline="0" dirty="0" smtClean="0">
                <a:latin typeface="Calibri" panose="020F0502020204030204" pitchFamily="34" charset="0"/>
              </a:rPr>
              <a:t> Uniform Color Scale</a:t>
            </a:r>
          </a:p>
        </p:txBody>
      </p:sp>
      <p:sp>
        <p:nvSpPr>
          <p:cNvPr id="12" name="Title 2"/>
          <p:cNvSpPr>
            <a:spLocks noGrp="1"/>
          </p:cNvSpPr>
          <p:nvPr>
            <p:ph type="title"/>
          </p:nvPr>
        </p:nvSpPr>
        <p:spPr>
          <a:xfrm>
            <a:off x="347870" y="938659"/>
            <a:ext cx="4376530" cy="585341"/>
          </a:xfrm>
        </p:spPr>
        <p:txBody>
          <a:bodyPr wrap="square">
            <a:spAutoFit/>
          </a:bodyPr>
          <a:lstStyle/>
          <a:p>
            <a:r>
              <a:rPr lang="en-US" sz="3200" dirty="0" smtClean="0"/>
              <a:t>C.I.E. 1931 Color Space</a:t>
            </a:r>
            <a:endParaRPr lang="en-US" sz="3200" dirty="0"/>
          </a:p>
        </p:txBody>
      </p:sp>
      <p:sp>
        <p:nvSpPr>
          <p:cNvPr id="8" name="TextBox 7"/>
          <p:cNvSpPr txBox="1"/>
          <p:nvPr/>
        </p:nvSpPr>
        <p:spPr>
          <a:xfrm>
            <a:off x="6631218" y="793786"/>
            <a:ext cx="2345236" cy="1384995"/>
          </a:xfrm>
          <a:prstGeom prst="rect">
            <a:avLst/>
          </a:prstGeom>
          <a:solidFill>
            <a:srgbClr val="FFFFCC"/>
          </a:solidFill>
          <a:ln>
            <a:noFill/>
          </a:ln>
          <a:effectLst>
            <a:outerShdw blurRad="63500" dist="63500" dir="8100000" algn="tr" rotWithShape="0">
              <a:prstClr val="black">
                <a:alpha val="40000"/>
              </a:prstClr>
            </a:outerShdw>
          </a:effectLst>
        </p:spPr>
        <p:txBody>
          <a:bodyPr wrap="square" rtlCol="0">
            <a:spAutoFit/>
          </a:bodyPr>
          <a:lstStyle/>
          <a:p>
            <a:r>
              <a:rPr lang="en-US" baseline="0" dirty="0">
                <a:latin typeface="Comic Sans MS" panose="030F0702030302020204" pitchFamily="66" charset="0"/>
                <a:sym typeface="Symbol" panose="05050102010706020507" pitchFamily="18" charset="2"/>
              </a:rPr>
              <a:t>This is not a simple slice through the color cube. It is a </a:t>
            </a:r>
            <a:r>
              <a:rPr lang="en-US" baseline="0" dirty="0" smtClean="0">
                <a:latin typeface="Comic Sans MS" panose="030F0702030302020204" pitchFamily="66" charset="0"/>
                <a:sym typeface="Symbol" panose="05050102010706020507" pitchFamily="18" charset="2"/>
              </a:rPr>
              <a:t>continuous mapping from the 3D cube onto a 2D plane that warps the color distribution.</a:t>
            </a:r>
            <a:endParaRPr lang="en-US" baseline="0" dirty="0" smtClean="0">
              <a:latin typeface="Comic Sans MS" panose="030F0702030302020204" pitchFamily="66" charset="0"/>
            </a:endParaRPr>
          </a:p>
        </p:txBody>
      </p:sp>
    </p:spTree>
    <p:extLst>
      <p:ext uri="{BB962C8B-B14F-4D97-AF65-F5344CB8AC3E}">
        <p14:creationId xmlns:p14="http://schemas.microsoft.com/office/powerpoint/2010/main" val="193412957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999" y="995314"/>
            <a:ext cx="4545095" cy="4720081"/>
          </a:xfrm>
          <a:prstGeom prst="rect">
            <a:avLst/>
          </a:prstGeom>
        </p:spPr>
      </p:pic>
      <p:sp>
        <p:nvSpPr>
          <p:cNvPr id="2" name="Footer Placeholder 1"/>
          <p:cNvSpPr>
            <a:spLocks noGrp="1"/>
          </p:cNvSpPr>
          <p:nvPr>
            <p:ph type="ftr" sz="quarter" idx="3"/>
          </p:nvPr>
        </p:nvSpPr>
        <p:spPr/>
        <p:txBody>
          <a:bodyPr/>
          <a:lstStyle/>
          <a:p>
            <a:pPr>
              <a:defRPr/>
            </a:pPr>
            <a:r>
              <a:rPr lang="en-US" smtClean="0"/>
              <a:t>1999-2016 by Richard Alan Peters II</a:t>
            </a:r>
            <a:endParaRPr lang="en-US" dirty="0"/>
          </a:p>
        </p:txBody>
      </p:sp>
      <p:sp>
        <p:nvSpPr>
          <p:cNvPr id="4" name="Date Placeholder 3"/>
          <p:cNvSpPr>
            <a:spLocks noGrp="1"/>
          </p:cNvSpPr>
          <p:nvPr>
            <p:ph type="dt" sz="half" idx="2"/>
          </p:nvPr>
        </p:nvSpPr>
        <p:spPr/>
        <p:txBody>
          <a:bodyPr/>
          <a:lstStyle/>
          <a:p>
            <a:pPr>
              <a:defRPr/>
            </a:pPr>
            <a:r>
              <a:rPr lang="en-US" smtClean="0"/>
              <a:t>29 September 2016</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125</a:t>
            </a:fld>
            <a:endParaRPr lang="en-US" dirty="0"/>
          </a:p>
        </p:txBody>
      </p:sp>
      <p:sp>
        <p:nvSpPr>
          <p:cNvPr id="7" name="TextBox 6"/>
          <p:cNvSpPr txBox="1"/>
          <p:nvPr/>
        </p:nvSpPr>
        <p:spPr>
          <a:xfrm>
            <a:off x="347870" y="5725180"/>
            <a:ext cx="8398166" cy="523220"/>
          </a:xfrm>
          <a:prstGeom prst="rect">
            <a:avLst/>
          </a:prstGeom>
          <a:noFill/>
        </p:spPr>
        <p:txBody>
          <a:bodyPr wrap="square" rtlCol="0">
            <a:spAutoFit/>
          </a:bodyPr>
          <a:lstStyle/>
          <a:p>
            <a:r>
              <a:rPr lang="en-US" baseline="30000" dirty="0" smtClean="0">
                <a:latin typeface="Courier New" panose="02070309020205020404" pitchFamily="49" charset="0"/>
              </a:rPr>
              <a:t>2</a:t>
            </a:r>
            <a:r>
              <a:rPr lang="en-US" baseline="0" dirty="0" smtClean="0">
                <a:latin typeface="Courier New" panose="02070309020205020404" pitchFamily="49" charset="0"/>
                <a:hlinkClick r:id="rId4"/>
              </a:rPr>
              <a:t>https</a:t>
            </a:r>
            <a:r>
              <a:rPr lang="en-US" baseline="0" dirty="0">
                <a:latin typeface="Courier New" panose="02070309020205020404" pitchFamily="49" charset="0"/>
                <a:hlinkClick r:id="rId4"/>
              </a:rPr>
              <a:t>://</a:t>
            </a:r>
            <a:r>
              <a:rPr lang="en-US" baseline="0" dirty="0" smtClean="0">
                <a:latin typeface="Courier New" panose="02070309020205020404" pitchFamily="49" charset="0"/>
                <a:hlinkClick r:id="rId4"/>
              </a:rPr>
              <a:t>en.wikipedia.org/wiki/CIE_1931_color_space</a:t>
            </a:r>
            <a:r>
              <a:rPr lang="en-US" baseline="0" dirty="0" smtClean="0">
                <a:latin typeface="Courier New" panose="02070309020205020404" pitchFamily="49" charset="0"/>
              </a:rPr>
              <a:t> </a:t>
            </a:r>
          </a:p>
          <a:p>
            <a:r>
              <a:rPr lang="en-US" baseline="30000" dirty="0" smtClean="0">
                <a:latin typeface="Courier New" panose="02070309020205020404" pitchFamily="49" charset="0"/>
              </a:rPr>
              <a:t>3</a:t>
            </a:r>
            <a:r>
              <a:rPr lang="en-US" baseline="0" dirty="0" smtClean="0">
                <a:latin typeface="Courier New" panose="02070309020205020404" pitchFamily="49" charset="0"/>
                <a:hlinkClick r:id="rId5"/>
              </a:rPr>
              <a:t>https</a:t>
            </a:r>
            <a:r>
              <a:rPr lang="en-US" baseline="0" dirty="0">
                <a:latin typeface="Courier New" panose="02070309020205020404" pitchFamily="49" charset="0"/>
                <a:hlinkClick r:id="rId5"/>
              </a:rPr>
              <a:t>://en.wikipedia.org/wiki/Munsell_color_system</a:t>
            </a:r>
            <a:endParaRPr lang="en-US" baseline="30000" dirty="0" smtClean="0">
              <a:latin typeface="Courier New" panose="02070309020205020404" pitchFamily="49" charset="0"/>
            </a:endParaRPr>
          </a:p>
        </p:txBody>
      </p:sp>
      <p:cxnSp>
        <p:nvCxnSpPr>
          <p:cNvPr id="9" name="Straight Connector 8"/>
          <p:cNvCxnSpPr/>
          <p:nvPr/>
        </p:nvCxnSpPr>
        <p:spPr bwMode="auto">
          <a:xfrm>
            <a:off x="381000" y="5715000"/>
            <a:ext cx="1066803" cy="39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itle 2"/>
          <p:cNvSpPr>
            <a:spLocks noGrp="1"/>
          </p:cNvSpPr>
          <p:nvPr>
            <p:ph type="title"/>
          </p:nvPr>
        </p:nvSpPr>
        <p:spPr>
          <a:xfrm>
            <a:off x="284920" y="938659"/>
            <a:ext cx="3843130" cy="585341"/>
          </a:xfrm>
        </p:spPr>
        <p:txBody>
          <a:bodyPr wrap="square">
            <a:spAutoFit/>
          </a:bodyPr>
          <a:lstStyle/>
          <a:p>
            <a:r>
              <a:rPr lang="en-US" sz="3200" dirty="0" smtClean="0"/>
              <a:t>C.I.E. 1931 </a:t>
            </a:r>
            <a:endParaRPr lang="en-US" sz="3200" dirty="0"/>
          </a:p>
        </p:txBody>
      </p:sp>
      <p:sp>
        <p:nvSpPr>
          <p:cNvPr id="16" name="TextBox 15"/>
          <p:cNvSpPr txBox="1"/>
          <p:nvPr/>
        </p:nvSpPr>
        <p:spPr>
          <a:xfrm>
            <a:off x="284920" y="1686306"/>
            <a:ext cx="3886200" cy="584775"/>
          </a:xfrm>
          <a:prstGeom prst="rect">
            <a:avLst/>
          </a:prstGeom>
          <a:noFill/>
        </p:spPr>
        <p:txBody>
          <a:bodyPr wrap="square" rtlCol="0">
            <a:spAutoFit/>
          </a:bodyPr>
          <a:lstStyle/>
          <a:p>
            <a:pPr>
              <a:spcAft>
                <a:spcPts val="600"/>
              </a:spcAft>
            </a:pPr>
            <a:r>
              <a:rPr lang="en-US" sz="1600" baseline="0" dirty="0" smtClean="0">
                <a:latin typeface="Calibri" panose="020F0502020204030204" pitchFamily="34" charset="0"/>
              </a:rPr>
              <a:t>This 1931 chromaticity diagram shows a single </a:t>
            </a:r>
            <a:r>
              <a:rPr lang="en-US" sz="1600" baseline="0" dirty="0" err="1" smtClean="0">
                <a:latin typeface="+mj-lt"/>
              </a:rPr>
              <a:t>xy</a:t>
            </a:r>
            <a:r>
              <a:rPr lang="en-US" sz="1600" baseline="0" dirty="0" smtClean="0">
                <a:latin typeface="Calibri" panose="020F0502020204030204" pitchFamily="34" charset="0"/>
              </a:rPr>
              <a:t> plane in the </a:t>
            </a:r>
            <a:r>
              <a:rPr lang="en-US" sz="1600" baseline="0" dirty="0" err="1" smtClean="0">
                <a:latin typeface="+mj-lt"/>
              </a:rPr>
              <a:t>xyY</a:t>
            </a:r>
            <a:r>
              <a:rPr lang="en-US" sz="1600" baseline="0" dirty="0" smtClean="0">
                <a:latin typeface="Calibri" panose="020F0502020204030204" pitchFamily="34" charset="0"/>
              </a:rPr>
              <a:t> color space. </a:t>
            </a:r>
          </a:p>
        </p:txBody>
      </p:sp>
      <p:sp>
        <p:nvSpPr>
          <p:cNvPr id="17" name="TextBox 16"/>
          <p:cNvSpPr txBox="1"/>
          <p:nvPr/>
        </p:nvSpPr>
        <p:spPr>
          <a:xfrm>
            <a:off x="284920" y="3879394"/>
            <a:ext cx="3753680" cy="1815882"/>
          </a:xfrm>
          <a:prstGeom prst="rect">
            <a:avLst/>
          </a:prstGeom>
          <a:noFill/>
        </p:spPr>
        <p:txBody>
          <a:bodyPr wrap="square" rtlCol="0">
            <a:spAutoFit/>
          </a:bodyPr>
          <a:lstStyle/>
          <a:p>
            <a:pPr>
              <a:spcAft>
                <a:spcPts val="600"/>
              </a:spcAft>
            </a:pPr>
            <a:r>
              <a:rPr lang="en-US" sz="1600" baseline="0" dirty="0" smtClean="0">
                <a:latin typeface="Calibri" panose="020F0502020204030204" pitchFamily="34" charset="0"/>
              </a:rPr>
              <a:t>“The </a:t>
            </a:r>
            <a:r>
              <a:rPr lang="en-US" sz="1600" baseline="0" dirty="0">
                <a:latin typeface="Calibri" panose="020F0502020204030204" pitchFamily="34" charset="0"/>
              </a:rPr>
              <a:t>CIE 1931 color space </a:t>
            </a:r>
            <a:r>
              <a:rPr lang="en-US" sz="1600" baseline="0" dirty="0" smtClean="0">
                <a:latin typeface="Calibri" panose="020F0502020204030204" pitchFamily="34" charset="0"/>
              </a:rPr>
              <a:t>chromaticity </a:t>
            </a:r>
            <a:r>
              <a:rPr lang="en-US" sz="1600" baseline="0" dirty="0">
                <a:latin typeface="Calibri" panose="020F0502020204030204" pitchFamily="34" charset="0"/>
              </a:rPr>
              <a:t>diagram rendered in terms of the colors of lower saturation and value than those displayed in the diagram above that can be produced by pigments, such as those used in printing. The color names are from the </a:t>
            </a:r>
            <a:r>
              <a:rPr lang="en-US" sz="1600" baseline="0" dirty="0" err="1">
                <a:latin typeface="Calibri" panose="020F0502020204030204" pitchFamily="34" charset="0"/>
              </a:rPr>
              <a:t>Munsell</a:t>
            </a:r>
            <a:r>
              <a:rPr lang="en-US" sz="1600" baseline="0" dirty="0">
                <a:latin typeface="Calibri" panose="020F0502020204030204" pitchFamily="34" charset="0"/>
              </a:rPr>
              <a:t> color </a:t>
            </a:r>
            <a:r>
              <a:rPr lang="en-US" sz="1600" baseline="0" dirty="0" smtClean="0">
                <a:latin typeface="Calibri" panose="020F0502020204030204" pitchFamily="34" charset="0"/>
              </a:rPr>
              <a:t>system.”</a:t>
            </a:r>
            <a:r>
              <a:rPr lang="en-US" sz="1600" baseline="30000" dirty="0" smtClean="0">
                <a:latin typeface="Calibri" panose="020F0502020204030204" pitchFamily="34" charset="0"/>
              </a:rPr>
              <a:t>2,3 </a:t>
            </a:r>
            <a:r>
              <a:rPr lang="en-US" sz="1600" baseline="0" dirty="0" smtClean="0">
                <a:latin typeface="Calibri" panose="020F0502020204030204" pitchFamily="34" charset="0"/>
              </a:rPr>
              <a:t> </a:t>
            </a:r>
          </a:p>
        </p:txBody>
      </p:sp>
      <p:graphicFrame>
        <p:nvGraphicFramePr>
          <p:cNvPr id="18" name="Object 17"/>
          <p:cNvGraphicFramePr>
            <a:graphicFrameLocks noChangeAspect="1"/>
          </p:cNvGraphicFramePr>
          <p:nvPr>
            <p:extLst>
              <p:ext uri="{D42A27DB-BD31-4B8C-83A1-F6EECF244321}">
                <p14:modId xmlns:p14="http://schemas.microsoft.com/office/powerpoint/2010/main" val="237740544"/>
              </p:ext>
            </p:extLst>
          </p:nvPr>
        </p:nvGraphicFramePr>
        <p:xfrm>
          <a:off x="609600" y="2433387"/>
          <a:ext cx="3175000" cy="698500"/>
        </p:xfrm>
        <a:graphic>
          <a:graphicData uri="http://schemas.openxmlformats.org/presentationml/2006/ole">
            <mc:AlternateContent xmlns:mc="http://schemas.openxmlformats.org/markup-compatibility/2006">
              <mc:Choice xmlns:v="urn:schemas-microsoft-com:vml" Requires="v">
                <p:oleObj spid="_x0000_s188505" name="Equation" r:id="rId6" imgW="3174840" imgH="698400" progId="Equation.DSMT4">
                  <p:embed/>
                </p:oleObj>
              </mc:Choice>
              <mc:Fallback>
                <p:oleObj name="Equation" r:id="rId6" imgW="3174840" imgH="698400" progId="Equation.DSMT4">
                  <p:embed/>
                  <p:pic>
                    <p:nvPicPr>
                      <p:cNvPr id="0" name=""/>
                      <p:cNvPicPr/>
                      <p:nvPr/>
                    </p:nvPicPr>
                    <p:blipFill>
                      <a:blip r:embed="rId7"/>
                      <a:stretch>
                        <a:fillRect/>
                      </a:stretch>
                    </p:blipFill>
                    <p:spPr>
                      <a:xfrm>
                        <a:off x="609600" y="2433387"/>
                        <a:ext cx="3175000" cy="6985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964749037"/>
              </p:ext>
            </p:extLst>
          </p:nvPr>
        </p:nvGraphicFramePr>
        <p:xfrm>
          <a:off x="609600" y="3294193"/>
          <a:ext cx="3192183" cy="422896"/>
        </p:xfrm>
        <a:graphic>
          <a:graphicData uri="http://schemas.openxmlformats.org/presentationml/2006/ole">
            <mc:AlternateContent xmlns:mc="http://schemas.openxmlformats.org/markup-compatibility/2006">
              <mc:Choice xmlns:v="urn:schemas-microsoft-com:vml" Requires="v">
                <p:oleObj spid="_x0000_s188506" name="Equation" r:id="rId8" imgW="2971800" imgH="393480" progId="Equation.DSMT4">
                  <p:embed/>
                </p:oleObj>
              </mc:Choice>
              <mc:Fallback>
                <p:oleObj name="Equation" r:id="rId8" imgW="2971800" imgH="393480" progId="Equation.DSMT4">
                  <p:embed/>
                  <p:pic>
                    <p:nvPicPr>
                      <p:cNvPr id="0" name=""/>
                      <p:cNvPicPr/>
                      <p:nvPr/>
                    </p:nvPicPr>
                    <p:blipFill>
                      <a:blip r:embed="rId9"/>
                      <a:stretch>
                        <a:fillRect/>
                      </a:stretch>
                    </p:blipFill>
                    <p:spPr>
                      <a:xfrm>
                        <a:off x="609600" y="3294193"/>
                        <a:ext cx="3192183" cy="422896"/>
                      </a:xfrm>
                      <a:prstGeom prst="rect">
                        <a:avLst/>
                      </a:prstGeom>
                    </p:spPr>
                  </p:pic>
                </p:oleObj>
              </mc:Fallback>
            </mc:AlternateContent>
          </a:graphicData>
        </a:graphic>
      </p:graphicFrame>
      <p:grpSp>
        <p:nvGrpSpPr>
          <p:cNvPr id="14" name="Group 13"/>
          <p:cNvGrpSpPr/>
          <p:nvPr/>
        </p:nvGrpSpPr>
        <p:grpSpPr>
          <a:xfrm>
            <a:off x="7812087" y="6362700"/>
            <a:ext cx="417513" cy="357187"/>
            <a:chOff x="6563518" y="6347619"/>
            <a:chExt cx="417513" cy="357187"/>
          </a:xfrm>
        </p:grpSpPr>
        <p:sp>
          <p:nvSpPr>
            <p:cNvPr id="15" name="Rectangle 10"/>
            <p:cNvSpPr>
              <a:spLocks noChangeArrowheads="1"/>
            </p:cNvSpPr>
            <p:nvPr/>
          </p:nvSpPr>
          <p:spPr bwMode="auto">
            <a:xfrm>
              <a:off x="6563518" y="6347619"/>
              <a:ext cx="417513" cy="3571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 name="Text Box 11"/>
            <p:cNvSpPr txBox="1">
              <a:spLocks noChangeArrowheads="1"/>
            </p:cNvSpPr>
            <p:nvPr/>
          </p:nvSpPr>
          <p:spPr bwMode="auto">
            <a:xfrm>
              <a:off x="6591455" y="6372323"/>
              <a:ext cx="361637" cy="30777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lIns="45720" rIns="45720" anchorCtr="1">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hlinkClick r:id="rId10" action="ppaction://hlinksldjump"/>
                </a:rPr>
                <a:t>127</a:t>
              </a:r>
              <a:endParaRPr lang="en-US" baseline="0" dirty="0"/>
            </a:p>
          </p:txBody>
        </p:sp>
      </p:grpSp>
    </p:spTree>
    <p:extLst>
      <p:ext uri="{BB962C8B-B14F-4D97-AF65-F5344CB8AC3E}">
        <p14:creationId xmlns:p14="http://schemas.microsoft.com/office/powerpoint/2010/main" val="94608449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1999-2016 by Richard Alan Peters II</a:t>
            </a:r>
            <a:endParaRPr lang="en-US" dirty="0"/>
          </a:p>
        </p:txBody>
      </p:sp>
      <p:sp>
        <p:nvSpPr>
          <p:cNvPr id="3" name="Title 2"/>
          <p:cNvSpPr>
            <a:spLocks noGrp="1"/>
          </p:cNvSpPr>
          <p:nvPr>
            <p:ph type="title"/>
          </p:nvPr>
        </p:nvSpPr>
        <p:spPr>
          <a:xfrm>
            <a:off x="347870" y="914400"/>
            <a:ext cx="3004930" cy="523786"/>
          </a:xfrm>
        </p:spPr>
        <p:txBody>
          <a:bodyPr wrap="square">
            <a:spAutoFit/>
          </a:bodyPr>
          <a:lstStyle/>
          <a:p>
            <a:r>
              <a:rPr lang="en-US" sz="2800" dirty="0" smtClean="0"/>
              <a:t>C.I.E. 1976 U.C.S.</a:t>
            </a:r>
            <a:endParaRPr lang="en-US" sz="2800" dirty="0"/>
          </a:p>
        </p:txBody>
      </p:sp>
      <p:sp>
        <p:nvSpPr>
          <p:cNvPr id="4" name="Date Placeholder 3"/>
          <p:cNvSpPr>
            <a:spLocks noGrp="1"/>
          </p:cNvSpPr>
          <p:nvPr>
            <p:ph type="dt" sz="half" idx="2"/>
          </p:nvPr>
        </p:nvSpPr>
        <p:spPr/>
        <p:txBody>
          <a:bodyPr/>
          <a:lstStyle/>
          <a:p>
            <a:pPr>
              <a:defRPr/>
            </a:pPr>
            <a:r>
              <a:rPr lang="en-US" smtClean="0"/>
              <a:t>29 September 2016</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126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8124" y="1066800"/>
            <a:ext cx="5038676" cy="4811260"/>
          </a:xfrm>
          <a:prstGeom prst="rect">
            <a:avLst/>
          </a:prstGeom>
        </p:spPr>
      </p:pic>
      <p:sp>
        <p:nvSpPr>
          <p:cNvPr id="7" name="TextBox 6"/>
          <p:cNvSpPr txBox="1"/>
          <p:nvPr/>
        </p:nvSpPr>
        <p:spPr>
          <a:xfrm>
            <a:off x="347870" y="5954260"/>
            <a:ext cx="8398166" cy="307777"/>
          </a:xfrm>
          <a:prstGeom prst="rect">
            <a:avLst/>
          </a:prstGeom>
          <a:noFill/>
        </p:spPr>
        <p:txBody>
          <a:bodyPr wrap="square" rtlCol="0">
            <a:spAutoFit/>
          </a:bodyPr>
          <a:lstStyle/>
          <a:p>
            <a:r>
              <a:rPr lang="en-US" baseline="0" dirty="0" smtClean="0">
                <a:latin typeface="Courier New" panose="02070309020205020404" pitchFamily="49" charset="0"/>
                <a:hlinkClick r:id="rId3"/>
              </a:rPr>
              <a:t>http://hyperphysics.phy-astr.gsu.edu/hbase/vision/cie1976.html</a:t>
            </a:r>
            <a:endParaRPr lang="en-US" baseline="0" dirty="0" smtClean="0">
              <a:latin typeface="Courier New" panose="02070309020205020404" pitchFamily="49" charset="0"/>
            </a:endParaRPr>
          </a:p>
        </p:txBody>
      </p:sp>
      <p:cxnSp>
        <p:nvCxnSpPr>
          <p:cNvPr id="9" name="Straight Connector 8"/>
          <p:cNvCxnSpPr/>
          <p:nvPr/>
        </p:nvCxnSpPr>
        <p:spPr bwMode="auto">
          <a:xfrm>
            <a:off x="381000" y="5954260"/>
            <a:ext cx="102373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nvSpPr>
        <p:spPr>
          <a:xfrm>
            <a:off x="7086600" y="4495800"/>
            <a:ext cx="1219200" cy="646331"/>
          </a:xfrm>
          <a:prstGeom prst="rect">
            <a:avLst/>
          </a:prstGeom>
          <a:solidFill>
            <a:srgbClr val="FFFFCC"/>
          </a:solidFill>
        </p:spPr>
        <p:txBody>
          <a:bodyPr wrap="square" rtlCol="0">
            <a:spAutoFit/>
          </a:bodyPr>
          <a:lstStyle/>
          <a:p>
            <a:r>
              <a:rPr lang="en-US" sz="1800" baseline="0" dirty="0">
                <a:latin typeface="Calibri" panose="020F0502020204030204" pitchFamily="34" charset="0"/>
              </a:rPr>
              <a:t> </a:t>
            </a:r>
            <a:r>
              <a:rPr lang="en-US" sz="1800" baseline="0" dirty="0"/>
              <a:t>(L</a:t>
            </a:r>
            <a:r>
              <a:rPr lang="en-US" sz="1800" baseline="0" dirty="0">
                <a:sym typeface="Symbol" panose="05050102010706020507" pitchFamily="18" charset="2"/>
              </a:rPr>
              <a:t></a:t>
            </a:r>
            <a:r>
              <a:rPr lang="en-US" sz="1800" baseline="0" dirty="0"/>
              <a:t>, u</a:t>
            </a:r>
            <a:r>
              <a:rPr lang="en-US" sz="1800" baseline="0" dirty="0">
                <a:sym typeface="Symbol" panose="05050102010706020507" pitchFamily="18" charset="2"/>
              </a:rPr>
              <a:t>, v</a:t>
            </a:r>
            <a:r>
              <a:rPr lang="en-US" sz="1800" baseline="0" dirty="0" smtClean="0">
                <a:sym typeface="Symbol" panose="05050102010706020507" pitchFamily="18" charset="2"/>
              </a:rPr>
              <a:t>) color space</a:t>
            </a:r>
            <a:endParaRPr lang="en-US" sz="1800" baseline="0" dirty="0" smtClean="0"/>
          </a:p>
        </p:txBody>
      </p:sp>
      <p:sp>
        <p:nvSpPr>
          <p:cNvPr id="15" name="TextBox 14"/>
          <p:cNvSpPr txBox="1"/>
          <p:nvPr/>
        </p:nvSpPr>
        <p:spPr>
          <a:xfrm>
            <a:off x="324678" y="1642186"/>
            <a:ext cx="3104322" cy="3785652"/>
          </a:xfrm>
          <a:prstGeom prst="rect">
            <a:avLst/>
          </a:prstGeom>
          <a:noFill/>
        </p:spPr>
        <p:txBody>
          <a:bodyPr wrap="square" rtlCol="0">
            <a:spAutoFit/>
          </a:bodyPr>
          <a:lstStyle/>
          <a:p>
            <a:r>
              <a:rPr lang="en-US" sz="1600" baseline="0" dirty="0" smtClean="0">
                <a:latin typeface="Calibri" panose="020F0502020204030204" pitchFamily="34" charset="0"/>
              </a:rPr>
              <a:t>This diagram, produced by the C.I.E. in 1976 specifies the range of colors perceptible at a single luminance, </a:t>
            </a:r>
            <a:r>
              <a:rPr lang="en-US" sz="1600" baseline="0" dirty="0" smtClean="0">
                <a:latin typeface="+mj-lt"/>
              </a:rPr>
              <a:t>L</a:t>
            </a:r>
            <a:r>
              <a:rPr lang="en-US" sz="1600" baseline="0" dirty="0" smtClean="0">
                <a:latin typeface="+mj-lt"/>
                <a:sym typeface="Symbol" panose="05050102010706020507" pitchFamily="18" charset="2"/>
              </a:rPr>
              <a:t></a:t>
            </a:r>
            <a:r>
              <a:rPr lang="en-US" sz="1600" baseline="0" dirty="0" smtClean="0">
                <a:latin typeface="Calibri" panose="020F0502020204030204" pitchFamily="34" charset="0"/>
                <a:sym typeface="Symbol" panose="05050102010706020507" pitchFamily="18" charset="2"/>
              </a:rPr>
              <a:t>,</a:t>
            </a:r>
            <a:r>
              <a:rPr lang="en-US" sz="1600" baseline="0" dirty="0" smtClean="0">
                <a:latin typeface="Calibri" panose="020F0502020204030204" pitchFamily="34" charset="0"/>
              </a:rPr>
              <a:t> by an average person. On the periphery the colors are monochromatic colors labeled  with the corresponding  wave-lengths of light. The white point is intersected by a curve that displays the corresponding black body temperature. </a:t>
            </a:r>
            <a:r>
              <a:rPr lang="en-US" sz="1600" baseline="0" dirty="0" smtClean="0">
                <a:latin typeface="+mj-lt"/>
              </a:rPr>
              <a:t>(u</a:t>
            </a:r>
            <a:r>
              <a:rPr lang="en-US" sz="1600" baseline="0" dirty="0" smtClean="0">
                <a:latin typeface="+mj-lt"/>
                <a:sym typeface="Symbol" panose="05050102010706020507" pitchFamily="18" charset="2"/>
              </a:rPr>
              <a:t>, v)</a:t>
            </a:r>
            <a:r>
              <a:rPr lang="en-US" sz="1600" baseline="0" dirty="0" smtClean="0">
                <a:latin typeface="Calibri" panose="020F0502020204030204" pitchFamily="34" charset="0"/>
                <a:sym typeface="Symbol" panose="05050102010706020507" pitchFamily="18" charset="2"/>
              </a:rPr>
              <a:t> are the CIE chromaticity  coordinates. The distance between points is related to the perceptual difference in color. </a:t>
            </a:r>
            <a:endParaRPr lang="en-US" sz="1600" baseline="0" dirty="0" smtClean="0">
              <a:latin typeface="Calibri" panose="020F0502020204030204" pitchFamily="34" charset="0"/>
            </a:endParaRPr>
          </a:p>
        </p:txBody>
      </p:sp>
    </p:spTree>
    <p:extLst>
      <p:ext uri="{BB962C8B-B14F-4D97-AF65-F5344CB8AC3E}">
        <p14:creationId xmlns:p14="http://schemas.microsoft.com/office/powerpoint/2010/main" val="349356490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066799"/>
            <a:ext cx="5502502" cy="4811261"/>
          </a:xfrm>
          <a:prstGeom prst="rect">
            <a:avLst/>
          </a:prstGeom>
        </p:spPr>
      </p:pic>
      <p:sp>
        <p:nvSpPr>
          <p:cNvPr id="2" name="Footer Placeholder 1"/>
          <p:cNvSpPr>
            <a:spLocks noGrp="1"/>
          </p:cNvSpPr>
          <p:nvPr>
            <p:ph type="ftr" sz="quarter" idx="3"/>
          </p:nvPr>
        </p:nvSpPr>
        <p:spPr/>
        <p:txBody>
          <a:bodyPr/>
          <a:lstStyle/>
          <a:p>
            <a:pPr>
              <a:defRPr/>
            </a:pPr>
            <a:r>
              <a:rPr lang="en-US" smtClean="0"/>
              <a:t>1999-2016 by Richard Alan Peters II</a:t>
            </a:r>
            <a:endParaRPr lang="en-US" dirty="0"/>
          </a:p>
        </p:txBody>
      </p:sp>
      <p:sp>
        <p:nvSpPr>
          <p:cNvPr id="4" name="Date Placeholder 3"/>
          <p:cNvSpPr>
            <a:spLocks noGrp="1"/>
          </p:cNvSpPr>
          <p:nvPr>
            <p:ph type="dt" sz="half" idx="2"/>
          </p:nvPr>
        </p:nvSpPr>
        <p:spPr/>
        <p:txBody>
          <a:bodyPr/>
          <a:lstStyle/>
          <a:p>
            <a:pPr>
              <a:defRPr/>
            </a:pPr>
            <a:r>
              <a:rPr lang="en-US" smtClean="0"/>
              <a:t>29 September 2016</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127</a:t>
            </a:fld>
            <a:endParaRPr lang="en-US" dirty="0"/>
          </a:p>
        </p:txBody>
      </p:sp>
      <p:cxnSp>
        <p:nvCxnSpPr>
          <p:cNvPr id="9" name="Straight Connector 8"/>
          <p:cNvCxnSpPr/>
          <p:nvPr/>
        </p:nvCxnSpPr>
        <p:spPr bwMode="auto">
          <a:xfrm>
            <a:off x="347870" y="5954260"/>
            <a:ext cx="209053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itle 2"/>
          <p:cNvSpPr>
            <a:spLocks noGrp="1"/>
          </p:cNvSpPr>
          <p:nvPr>
            <p:ph type="title"/>
          </p:nvPr>
        </p:nvSpPr>
        <p:spPr>
          <a:xfrm>
            <a:off x="347870" y="914400"/>
            <a:ext cx="3004930" cy="523786"/>
          </a:xfrm>
        </p:spPr>
        <p:txBody>
          <a:bodyPr wrap="square">
            <a:spAutoFit/>
          </a:bodyPr>
          <a:lstStyle/>
          <a:p>
            <a:r>
              <a:rPr lang="en-US" sz="2800" dirty="0" smtClean="0"/>
              <a:t>C.I.E. 1976 U.C.S.</a:t>
            </a:r>
            <a:endParaRPr lang="en-US" sz="2800" dirty="0"/>
          </a:p>
        </p:txBody>
      </p:sp>
      <p:sp>
        <p:nvSpPr>
          <p:cNvPr id="14" name="TextBox 13"/>
          <p:cNvSpPr txBox="1"/>
          <p:nvPr/>
        </p:nvSpPr>
        <p:spPr>
          <a:xfrm>
            <a:off x="7086600" y="4495800"/>
            <a:ext cx="1219200" cy="923330"/>
          </a:xfrm>
          <a:prstGeom prst="rect">
            <a:avLst/>
          </a:prstGeom>
          <a:solidFill>
            <a:srgbClr val="FFFFCC"/>
          </a:solidFill>
        </p:spPr>
        <p:txBody>
          <a:bodyPr wrap="square" rtlCol="0">
            <a:spAutoFit/>
          </a:bodyPr>
          <a:lstStyle/>
          <a:p>
            <a:r>
              <a:rPr lang="en-US" sz="1800" baseline="0" dirty="0">
                <a:latin typeface="Calibri" panose="020F0502020204030204" pitchFamily="34" charset="0"/>
              </a:rPr>
              <a:t> </a:t>
            </a:r>
            <a:r>
              <a:rPr lang="en-US" sz="1800" baseline="0" dirty="0"/>
              <a:t>(L</a:t>
            </a:r>
            <a:r>
              <a:rPr lang="en-US" sz="1800" baseline="0" dirty="0">
                <a:sym typeface="Symbol" panose="05050102010706020507" pitchFamily="18" charset="2"/>
              </a:rPr>
              <a:t></a:t>
            </a:r>
            <a:r>
              <a:rPr lang="en-US" sz="1800" baseline="0" dirty="0"/>
              <a:t>, u</a:t>
            </a:r>
            <a:r>
              <a:rPr lang="en-US" sz="1800" baseline="0" dirty="0">
                <a:sym typeface="Symbol" panose="05050102010706020507" pitchFamily="18" charset="2"/>
              </a:rPr>
              <a:t>, v</a:t>
            </a:r>
            <a:r>
              <a:rPr lang="en-US" sz="1800" baseline="0" dirty="0" smtClean="0">
                <a:sym typeface="Symbol" panose="05050102010706020507" pitchFamily="18" charset="2"/>
              </a:rPr>
              <a:t>) color space regions</a:t>
            </a:r>
            <a:endParaRPr lang="en-US" sz="1800" baseline="0" dirty="0" smtClean="0"/>
          </a:p>
        </p:txBody>
      </p:sp>
      <p:sp>
        <p:nvSpPr>
          <p:cNvPr id="17" name="TextBox 16"/>
          <p:cNvSpPr txBox="1"/>
          <p:nvPr/>
        </p:nvSpPr>
        <p:spPr>
          <a:xfrm>
            <a:off x="347870" y="5954260"/>
            <a:ext cx="8398166" cy="307777"/>
          </a:xfrm>
          <a:prstGeom prst="rect">
            <a:avLst/>
          </a:prstGeom>
          <a:noFill/>
        </p:spPr>
        <p:txBody>
          <a:bodyPr wrap="square" rtlCol="0">
            <a:spAutoFit/>
          </a:bodyPr>
          <a:lstStyle/>
          <a:p>
            <a:r>
              <a:rPr lang="en-US" baseline="0" dirty="0" smtClean="0">
                <a:latin typeface="Courier New" panose="02070309020205020404" pitchFamily="49" charset="0"/>
                <a:hlinkClick r:id="rId4"/>
              </a:rPr>
              <a:t>http://hyperphysics.phy-astr.gsu.edu/hbase/vision/cie1976.html</a:t>
            </a:r>
            <a:endParaRPr lang="en-US" baseline="0" dirty="0" smtClean="0">
              <a:latin typeface="Courier New" panose="02070309020205020404" pitchFamily="49" charset="0"/>
            </a:endParaRPr>
          </a:p>
        </p:txBody>
      </p:sp>
      <p:sp>
        <p:nvSpPr>
          <p:cNvPr id="18" name="TextBox 17"/>
          <p:cNvSpPr txBox="1"/>
          <p:nvPr/>
        </p:nvSpPr>
        <p:spPr>
          <a:xfrm>
            <a:off x="344557" y="1759955"/>
            <a:ext cx="2819397" cy="3662541"/>
          </a:xfrm>
          <a:prstGeom prst="rect">
            <a:avLst/>
          </a:prstGeom>
          <a:noFill/>
        </p:spPr>
        <p:txBody>
          <a:bodyPr wrap="square" rtlCol="0">
            <a:spAutoFit/>
          </a:bodyPr>
          <a:lstStyle/>
          <a:p>
            <a:pPr>
              <a:spcAft>
                <a:spcPts val="600"/>
              </a:spcAft>
            </a:pPr>
            <a:r>
              <a:rPr lang="en-US" sz="1600" baseline="0" dirty="0" smtClean="0">
                <a:latin typeface="Calibri" panose="020F0502020204030204" pitchFamily="34" charset="0"/>
              </a:rPr>
              <a:t>Color regions on a slightly desaturated CIE 1976</a:t>
            </a:r>
            <a:r>
              <a:rPr lang="en-US" sz="1600" baseline="0" dirty="0" smtClean="0"/>
              <a:t> </a:t>
            </a:r>
            <a:r>
              <a:rPr lang="en-US" sz="1600" baseline="0" dirty="0" err="1"/>
              <a:t>L</a:t>
            </a:r>
            <a:r>
              <a:rPr lang="en-US" sz="1600" baseline="0" dirty="0" err="1" smtClean="0">
                <a:sym typeface="Symbol" panose="05050102010706020507" pitchFamily="18" charset="2"/>
              </a:rPr>
              <a:t></a:t>
            </a:r>
            <a:r>
              <a:rPr lang="en-US" sz="1600" baseline="0" dirty="0" err="1" smtClean="0"/>
              <a:t>u</a:t>
            </a:r>
            <a:r>
              <a:rPr lang="en-US" sz="1600" baseline="0" dirty="0" err="1" smtClean="0">
                <a:sym typeface="Symbol" panose="05050102010706020507" pitchFamily="18" charset="2"/>
              </a:rPr>
              <a:t>v</a:t>
            </a:r>
            <a:r>
              <a:rPr lang="en-US" sz="1600" baseline="0" dirty="0" smtClean="0">
                <a:sym typeface="Symbol" panose="05050102010706020507" pitchFamily="18" charset="2"/>
              </a:rPr>
              <a:t> </a:t>
            </a:r>
            <a:r>
              <a:rPr lang="en-US" sz="1600" baseline="0" dirty="0" smtClean="0">
                <a:latin typeface="Calibri" panose="020F0502020204030204" pitchFamily="34" charset="0"/>
                <a:sym typeface="Symbol" panose="05050102010706020507" pitchFamily="18" charset="2"/>
              </a:rPr>
              <a:t>color space similar to those on the CIE 1931 </a:t>
            </a:r>
            <a:r>
              <a:rPr lang="en-US" sz="1600" baseline="0" dirty="0" err="1" smtClean="0">
                <a:latin typeface="Calibri" panose="020F0502020204030204" pitchFamily="34" charset="0"/>
                <a:sym typeface="Symbol" panose="05050102010706020507" pitchFamily="18" charset="2"/>
              </a:rPr>
              <a:t>xyY</a:t>
            </a:r>
            <a:r>
              <a:rPr lang="en-US" sz="1600" baseline="0" dirty="0" smtClean="0">
                <a:latin typeface="Calibri" panose="020F0502020204030204" pitchFamily="34" charset="0"/>
                <a:sym typeface="Symbol" panose="05050102010706020507" pitchFamily="18" charset="2"/>
              </a:rPr>
              <a:t> </a:t>
            </a:r>
            <a:r>
              <a:rPr lang="en-US" sz="1600" baseline="0" dirty="0" err="1" smtClean="0">
                <a:latin typeface="Calibri" panose="020F0502020204030204" pitchFamily="34" charset="0"/>
                <a:sym typeface="Symbol" panose="05050102010706020507" pitchFamily="18" charset="2"/>
              </a:rPr>
              <a:t>digram</a:t>
            </a:r>
            <a:r>
              <a:rPr lang="en-US" sz="1600" baseline="0" dirty="0" smtClean="0">
                <a:latin typeface="Calibri" panose="020F0502020204030204" pitchFamily="34" charset="0"/>
                <a:sym typeface="Symbol" panose="05050102010706020507" pitchFamily="18" charset="2"/>
              </a:rPr>
              <a:t> on slide </a:t>
            </a:r>
            <a:r>
              <a:rPr lang="en-US" sz="1600" baseline="0" dirty="0" smtClean="0">
                <a:latin typeface="Calibri" panose="020F0502020204030204" pitchFamily="34" charset="0"/>
                <a:sym typeface="Symbol" panose="05050102010706020507" pitchFamily="18" charset="2"/>
                <a:hlinkClick r:id="rId5" action="ppaction://hlinksldjump"/>
              </a:rPr>
              <a:t>125</a:t>
            </a:r>
            <a:r>
              <a:rPr lang="en-US" sz="1600" baseline="0" dirty="0" smtClean="0">
                <a:latin typeface="Calibri" panose="020F0502020204030204" pitchFamily="34" charset="0"/>
                <a:sym typeface="Symbol" panose="05050102010706020507" pitchFamily="18" charset="2"/>
              </a:rPr>
              <a:t>.</a:t>
            </a:r>
            <a:endParaRPr lang="en-US" sz="1600" baseline="0" dirty="0" smtClean="0">
              <a:latin typeface="Calibri" panose="020F0502020204030204" pitchFamily="34" charset="0"/>
              <a:sym typeface="Symbol" panose="05050102010706020507" pitchFamily="18" charset="2"/>
            </a:endParaRPr>
          </a:p>
          <a:p>
            <a:pPr>
              <a:spcAft>
                <a:spcPts val="600"/>
              </a:spcAft>
            </a:pPr>
            <a:r>
              <a:rPr lang="en-US" sz="1600" baseline="0" dirty="0" smtClean="0">
                <a:latin typeface="Calibri" panose="020F0502020204030204" pitchFamily="34" charset="0"/>
                <a:sym typeface="Symbol" panose="05050102010706020507" pitchFamily="18" charset="2"/>
              </a:rPr>
              <a:t>Point </a:t>
            </a:r>
            <a:r>
              <a:rPr lang="en-US" sz="1600" b="1" baseline="0" dirty="0" smtClean="0">
                <a:latin typeface="+mj-lt"/>
                <a:sym typeface="Symbol" panose="05050102010706020507" pitchFamily="18" charset="2"/>
              </a:rPr>
              <a:t>c</a:t>
            </a:r>
            <a:r>
              <a:rPr lang="en-US" sz="1600" b="1" dirty="0" smtClean="0">
                <a:latin typeface="+mj-lt"/>
                <a:sym typeface="Symbol" panose="05050102010706020507" pitchFamily="18" charset="2"/>
              </a:rPr>
              <a:t>0</a:t>
            </a:r>
            <a:r>
              <a:rPr lang="en-US" sz="1600" b="1" baseline="0" dirty="0" smtClean="0">
                <a:latin typeface="Calibri" panose="020F0502020204030204" pitchFamily="34" charset="0"/>
                <a:sym typeface="Symbol" panose="05050102010706020507" pitchFamily="18" charset="2"/>
              </a:rPr>
              <a:t> </a:t>
            </a:r>
            <a:r>
              <a:rPr lang="en-US" sz="1600" baseline="0" dirty="0" smtClean="0">
                <a:latin typeface="Calibri" panose="020F0502020204030204" pitchFamily="34" charset="0"/>
                <a:sym typeface="Symbol" panose="05050102010706020507" pitchFamily="18" charset="2"/>
              </a:rPr>
              <a:t>on the line between colors </a:t>
            </a:r>
            <a:r>
              <a:rPr lang="en-US" sz="1600" b="1" baseline="0" dirty="0" smtClean="0">
                <a:sym typeface="Symbol" panose="05050102010706020507" pitchFamily="18" charset="2"/>
              </a:rPr>
              <a:t>c</a:t>
            </a:r>
            <a:r>
              <a:rPr lang="en-US" sz="1600" b="1" dirty="0" smtClean="0">
                <a:sym typeface="Symbol" panose="05050102010706020507" pitchFamily="18" charset="2"/>
              </a:rPr>
              <a:t>1</a:t>
            </a:r>
            <a:r>
              <a:rPr lang="en-US" sz="1600" baseline="0" dirty="0" smtClean="0">
                <a:latin typeface="Calibri" panose="020F0502020204030204" pitchFamily="34" charset="0"/>
                <a:sym typeface="Symbol" panose="05050102010706020507" pitchFamily="18" charset="2"/>
              </a:rPr>
              <a:t> and </a:t>
            </a:r>
            <a:r>
              <a:rPr lang="en-US" sz="1600" b="1" baseline="0" dirty="0">
                <a:sym typeface="Symbol" panose="05050102010706020507" pitchFamily="18" charset="2"/>
              </a:rPr>
              <a:t>c</a:t>
            </a:r>
            <a:r>
              <a:rPr lang="en-US" sz="1600" b="1" dirty="0">
                <a:sym typeface="Symbol" panose="05050102010706020507" pitchFamily="18" charset="2"/>
              </a:rPr>
              <a:t>1</a:t>
            </a:r>
            <a:r>
              <a:rPr lang="en-US" sz="1600" baseline="0" dirty="0" smtClean="0">
                <a:latin typeface="Calibri" panose="020F0502020204030204" pitchFamily="34" charset="0"/>
                <a:sym typeface="Symbol" panose="05050102010706020507" pitchFamily="18" charset="2"/>
              </a:rPr>
              <a:t> is the color that would be obtained by mixing the two endpoint colors in proportion to the distances from the endpoints. </a:t>
            </a:r>
            <a:r>
              <a:rPr lang="en-US" sz="1600" i="1" baseline="0" dirty="0" smtClean="0">
                <a:latin typeface="Calibri" panose="020F0502020204030204" pitchFamily="34" charset="0"/>
                <a:sym typeface="Symbol" panose="05050102010706020507" pitchFamily="18" charset="2"/>
              </a:rPr>
              <a:t>E.g.</a:t>
            </a:r>
          </a:p>
          <a:p>
            <a:pPr>
              <a:lnSpc>
                <a:spcPts val="1200"/>
              </a:lnSpc>
              <a:spcAft>
                <a:spcPts val="0"/>
              </a:spcAft>
            </a:pPr>
            <a:endParaRPr lang="en-US" sz="1600" baseline="0" dirty="0" smtClean="0">
              <a:latin typeface="Calibri" panose="020F0502020204030204" pitchFamily="34" charset="0"/>
              <a:sym typeface="Symbol" panose="05050102010706020507" pitchFamily="18" charset="2"/>
            </a:endParaRPr>
          </a:p>
          <a:p>
            <a:pPr>
              <a:lnSpc>
                <a:spcPts val="1200"/>
              </a:lnSpc>
              <a:spcAft>
                <a:spcPts val="0"/>
              </a:spcAft>
            </a:pPr>
            <a:endParaRPr lang="en-US" sz="1600" baseline="0" dirty="0">
              <a:latin typeface="Calibri" panose="020F0502020204030204" pitchFamily="34" charset="0"/>
              <a:sym typeface="Symbol" panose="05050102010706020507" pitchFamily="18" charset="2"/>
            </a:endParaRPr>
          </a:p>
          <a:p>
            <a:pPr>
              <a:lnSpc>
                <a:spcPts val="1200"/>
              </a:lnSpc>
              <a:spcAft>
                <a:spcPts val="0"/>
              </a:spcAft>
            </a:pPr>
            <a:endParaRPr lang="en-US" sz="1600" baseline="0" dirty="0" smtClean="0">
              <a:latin typeface="Calibri" panose="020F0502020204030204" pitchFamily="34" charset="0"/>
              <a:sym typeface="Symbol" panose="05050102010706020507" pitchFamily="18" charset="2"/>
            </a:endParaRPr>
          </a:p>
          <a:p>
            <a:pPr>
              <a:spcAft>
                <a:spcPts val="600"/>
              </a:spcAft>
            </a:pPr>
            <a:r>
              <a:rPr lang="en-US" sz="1600" baseline="0" dirty="0" smtClean="0">
                <a:latin typeface="Calibri" panose="020F0502020204030204" pitchFamily="34" charset="0"/>
                <a:sym typeface="Symbol" panose="05050102010706020507" pitchFamily="18" charset="2"/>
              </a:rPr>
              <a:t>where  0 </a:t>
            </a:r>
            <a:r>
              <a:rPr lang="en-US" sz="1600" baseline="0" dirty="0">
                <a:latin typeface="Calibri" panose="020F0502020204030204" pitchFamily="34" charset="0"/>
                <a:sym typeface="Symbol" panose="05050102010706020507" pitchFamily="18" charset="2"/>
              </a:rPr>
              <a:t></a:t>
            </a:r>
            <a:r>
              <a:rPr lang="en-US" sz="1600" baseline="0" dirty="0" smtClean="0">
                <a:latin typeface="Calibri" panose="020F0502020204030204" pitchFamily="34" charset="0"/>
                <a:sym typeface="Symbol" panose="05050102010706020507" pitchFamily="18" charset="2"/>
              </a:rPr>
              <a:t> 1.</a:t>
            </a:r>
            <a:endParaRPr lang="en-US" sz="1600" baseline="0" dirty="0">
              <a:latin typeface="Calibri" panose="020F0502020204030204" pitchFamily="34" charset="0"/>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1052403799"/>
              </p:ext>
            </p:extLst>
          </p:nvPr>
        </p:nvGraphicFramePr>
        <p:xfrm>
          <a:off x="716112" y="4613382"/>
          <a:ext cx="1809540" cy="361800"/>
        </p:xfrm>
        <a:graphic>
          <a:graphicData uri="http://schemas.openxmlformats.org/presentationml/2006/ole">
            <mc:AlternateContent xmlns:mc="http://schemas.openxmlformats.org/markup-compatibility/2006">
              <mc:Choice xmlns:v="urn:schemas-microsoft-com:vml" Requires="v">
                <p:oleObj spid="_x0000_s189483" name="Equation" r:id="rId6" imgW="1206360" imgH="241200" progId="Equation.DSMT4">
                  <p:embed/>
                </p:oleObj>
              </mc:Choice>
              <mc:Fallback>
                <p:oleObj name="Equation" r:id="rId6" imgW="1206360" imgH="241200" progId="Equation.DSMT4">
                  <p:embed/>
                  <p:pic>
                    <p:nvPicPr>
                      <p:cNvPr id="0" name=""/>
                      <p:cNvPicPr/>
                      <p:nvPr/>
                    </p:nvPicPr>
                    <p:blipFill>
                      <a:blip r:embed="rId7"/>
                      <a:stretch>
                        <a:fillRect/>
                      </a:stretch>
                    </p:blipFill>
                    <p:spPr>
                      <a:xfrm>
                        <a:off x="716112" y="4613382"/>
                        <a:ext cx="1809540" cy="361800"/>
                      </a:xfrm>
                      <a:prstGeom prst="rect">
                        <a:avLst/>
                      </a:prstGeom>
                    </p:spPr>
                  </p:pic>
                </p:oleObj>
              </mc:Fallback>
            </mc:AlternateContent>
          </a:graphicData>
        </a:graphic>
      </p:graphicFrame>
    </p:spTree>
    <p:extLst>
      <p:ext uri="{BB962C8B-B14F-4D97-AF65-F5344CB8AC3E}">
        <p14:creationId xmlns:p14="http://schemas.microsoft.com/office/powerpoint/2010/main" val="37105302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1999-2016 by Richard Alan Peters II</a:t>
            </a:r>
            <a:endParaRPr lang="en-US" dirty="0"/>
          </a:p>
        </p:txBody>
      </p:sp>
      <p:sp>
        <p:nvSpPr>
          <p:cNvPr id="3" name="Title 2"/>
          <p:cNvSpPr>
            <a:spLocks noGrp="1"/>
          </p:cNvSpPr>
          <p:nvPr>
            <p:ph type="title"/>
          </p:nvPr>
        </p:nvSpPr>
        <p:spPr/>
        <p:txBody>
          <a:bodyPr/>
          <a:lstStyle/>
          <a:p>
            <a:r>
              <a:rPr lang="en-US" dirty="0" smtClean="0"/>
              <a:t>Color Gamuts</a:t>
            </a:r>
            <a:endParaRPr lang="en-US" dirty="0"/>
          </a:p>
        </p:txBody>
      </p:sp>
      <p:sp>
        <p:nvSpPr>
          <p:cNvPr id="4" name="Date Placeholder 3"/>
          <p:cNvSpPr>
            <a:spLocks noGrp="1"/>
          </p:cNvSpPr>
          <p:nvPr>
            <p:ph type="dt" sz="half" idx="2"/>
          </p:nvPr>
        </p:nvSpPr>
        <p:spPr/>
        <p:txBody>
          <a:bodyPr/>
          <a:lstStyle/>
          <a:p>
            <a:pPr>
              <a:defRPr/>
            </a:pPr>
            <a:r>
              <a:rPr lang="en-US" smtClean="0"/>
              <a:t>29 September 2016</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128</a:t>
            </a:fld>
            <a:endParaRPr lang="en-US" dirty="0"/>
          </a:p>
        </p:txBody>
      </p:sp>
      <p:sp>
        <p:nvSpPr>
          <p:cNvPr id="6" name="TextBox 5"/>
          <p:cNvSpPr txBox="1"/>
          <p:nvPr/>
        </p:nvSpPr>
        <p:spPr>
          <a:xfrm>
            <a:off x="284920" y="1600200"/>
            <a:ext cx="8478080" cy="1569660"/>
          </a:xfrm>
          <a:prstGeom prst="rect">
            <a:avLst/>
          </a:prstGeom>
          <a:noFill/>
        </p:spPr>
        <p:txBody>
          <a:bodyPr wrap="square" rtlCol="0">
            <a:spAutoFit/>
          </a:bodyPr>
          <a:lstStyle/>
          <a:p>
            <a:pPr>
              <a:spcAft>
                <a:spcPts val="600"/>
              </a:spcAft>
            </a:pPr>
            <a:r>
              <a:rPr lang="en-US" sz="2400" baseline="0" dirty="0" smtClean="0">
                <a:latin typeface="Calibri" panose="020F0502020204030204" pitchFamily="34" charset="0"/>
              </a:rPr>
              <a:t>A color </a:t>
            </a:r>
            <a:r>
              <a:rPr lang="en-US" sz="2400" i="1" baseline="0" dirty="0" smtClean="0">
                <a:latin typeface="Calibri" panose="020F0502020204030204" pitchFamily="34" charset="0"/>
              </a:rPr>
              <a:t>gamut</a:t>
            </a:r>
            <a:r>
              <a:rPr lang="en-US" sz="2400" baseline="0" dirty="0" smtClean="0">
                <a:latin typeface="Calibri" panose="020F0502020204030204" pitchFamily="34" charset="0"/>
              </a:rPr>
              <a:t> is the range of colors that can be represented by a given display.  The pure R, G, and B values are plotted on a CIE chromaticity diagram. The colors inside the triangle are the ones that can be displayed by the device.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016" y="3319313"/>
            <a:ext cx="2581835" cy="2743200"/>
          </a:xfrm>
          <a:prstGeom prst="rect">
            <a:avLst/>
          </a:prstGeom>
          <a:ln>
            <a:solidFill>
              <a:schemeClr val="tx1"/>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09" y="3319313"/>
            <a:ext cx="2739091" cy="2743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667" y="3319313"/>
            <a:ext cx="2455333" cy="2743200"/>
          </a:xfrm>
          <a:prstGeom prst="rect">
            <a:avLst/>
          </a:prstGeom>
        </p:spPr>
      </p:pic>
    </p:spTree>
    <p:extLst>
      <p:ext uri="{BB962C8B-B14F-4D97-AF65-F5344CB8AC3E}">
        <p14:creationId xmlns:p14="http://schemas.microsoft.com/office/powerpoint/2010/main" val="256323903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1999-2016 by Richard Alan Peters II</a:t>
            </a:r>
            <a:endParaRPr lang="en-US" dirty="0"/>
          </a:p>
        </p:txBody>
      </p:sp>
      <p:sp>
        <p:nvSpPr>
          <p:cNvPr id="3" name="Title 2"/>
          <p:cNvSpPr>
            <a:spLocks noGrp="1"/>
          </p:cNvSpPr>
          <p:nvPr>
            <p:ph type="title"/>
          </p:nvPr>
        </p:nvSpPr>
        <p:spPr/>
        <p:txBody>
          <a:bodyPr/>
          <a:lstStyle/>
          <a:p>
            <a:r>
              <a:rPr lang="en-US" dirty="0" smtClean="0"/>
              <a:t>Color Gamuts</a:t>
            </a:r>
            <a:endParaRPr lang="en-US" dirty="0"/>
          </a:p>
        </p:txBody>
      </p:sp>
      <p:sp>
        <p:nvSpPr>
          <p:cNvPr id="4" name="Date Placeholder 3"/>
          <p:cNvSpPr>
            <a:spLocks noGrp="1"/>
          </p:cNvSpPr>
          <p:nvPr>
            <p:ph type="dt" sz="half" idx="2"/>
          </p:nvPr>
        </p:nvSpPr>
        <p:spPr/>
        <p:txBody>
          <a:bodyPr/>
          <a:lstStyle/>
          <a:p>
            <a:pPr>
              <a:defRPr/>
            </a:pPr>
            <a:r>
              <a:rPr lang="en-US" smtClean="0"/>
              <a:t>29 September 2016</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129</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0900" y="1567070"/>
            <a:ext cx="4092222" cy="457200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9076" t="8768" r="18170" b="7609"/>
          <a:stretch/>
        </p:blipFill>
        <p:spPr>
          <a:xfrm>
            <a:off x="639109" y="1878770"/>
            <a:ext cx="3993303" cy="4174159"/>
          </a:xfrm>
          <a:prstGeom prst="rect">
            <a:avLst/>
          </a:prstGeom>
        </p:spPr>
      </p:pic>
      <p:cxnSp>
        <p:nvCxnSpPr>
          <p:cNvPr id="13" name="Straight Connector 12"/>
          <p:cNvCxnSpPr/>
          <p:nvPr/>
        </p:nvCxnSpPr>
        <p:spPr bwMode="auto">
          <a:xfrm>
            <a:off x="1237706" y="1894114"/>
            <a:ext cx="5086894" cy="1077686"/>
          </a:xfrm>
          <a:prstGeom prst="line">
            <a:avLst/>
          </a:prstGeom>
          <a:noFill/>
          <a:ln w="19050" cap="flat" cmpd="sng" algn="ctr">
            <a:solidFill>
              <a:srgbClr val="FF00FF"/>
            </a:solidFill>
            <a:prstDash val="solid"/>
            <a:round/>
            <a:headEnd type="none" w="med" len="med"/>
            <a:tailEnd type="triangle" w="med" len="med"/>
          </a:ln>
          <a:effectLst>
            <a:outerShdw blurRad="38100" dist="25400" dir="4020000" algn="ctr" rotWithShape="0">
              <a:schemeClr val="tx1">
                <a:alpha val="50000"/>
              </a:schemeClr>
            </a:outerShdw>
          </a:effectLst>
          <a:extLst>
            <a:ext uri="{909E8E84-426E-40DD-AFC4-6F175D3DCCD1}">
              <a14:hiddenFill xmlns:a14="http://schemas.microsoft.com/office/drawing/2010/main">
                <a:solidFill>
                  <a:schemeClr val="bg1"/>
                </a:solidFill>
              </a14:hiddenFill>
            </a:ext>
          </a:extLst>
        </p:spPr>
      </p:cxnSp>
      <p:cxnSp>
        <p:nvCxnSpPr>
          <p:cNvPr id="14" name="Straight Connector 13"/>
          <p:cNvCxnSpPr/>
          <p:nvPr/>
        </p:nvCxnSpPr>
        <p:spPr bwMode="auto">
          <a:xfrm flipV="1">
            <a:off x="1619794" y="5596128"/>
            <a:ext cx="4012910" cy="171123"/>
          </a:xfrm>
          <a:prstGeom prst="line">
            <a:avLst/>
          </a:prstGeom>
          <a:noFill/>
          <a:ln w="19050" cap="flat" cmpd="sng" algn="ctr">
            <a:solidFill>
              <a:srgbClr val="FFFF00"/>
            </a:solidFill>
            <a:prstDash val="solid"/>
            <a:round/>
            <a:headEnd type="none" w="med" len="med"/>
            <a:tailEnd type="triangle" w="med" len="med"/>
          </a:ln>
          <a:effectLst>
            <a:outerShdw blurRad="38100" dist="25400" dir="4020000" algn="ctr" rotWithShape="0">
              <a:schemeClr val="tx1">
                <a:alpha val="50000"/>
              </a:schemeClr>
            </a:outerShdw>
          </a:effectLst>
          <a:extLst>
            <a:ext uri="{909E8E84-426E-40DD-AFC4-6F175D3DCCD1}">
              <a14:hiddenFill xmlns:a14="http://schemas.microsoft.com/office/drawing/2010/main">
                <a:solidFill>
                  <a:schemeClr val="bg1"/>
                </a:solidFill>
              </a14:hiddenFill>
            </a:ext>
          </a:extLst>
        </p:spPr>
      </p:cxnSp>
      <p:cxnSp>
        <p:nvCxnSpPr>
          <p:cNvPr id="20" name="Straight Connector 19"/>
          <p:cNvCxnSpPr/>
          <p:nvPr/>
        </p:nvCxnSpPr>
        <p:spPr bwMode="auto">
          <a:xfrm flipV="1">
            <a:off x="4535424" y="4305301"/>
            <a:ext cx="3389376" cy="306933"/>
          </a:xfrm>
          <a:prstGeom prst="line">
            <a:avLst/>
          </a:prstGeom>
          <a:noFill/>
          <a:ln w="19050" cap="flat" cmpd="sng" algn="ctr">
            <a:solidFill>
              <a:srgbClr val="00B0F0"/>
            </a:solidFill>
            <a:prstDash val="solid"/>
            <a:round/>
            <a:headEnd type="none" w="med" len="med"/>
            <a:tailEnd type="triangle" w="med" len="med"/>
          </a:ln>
          <a:effectLst>
            <a:outerShdw blurRad="38100" dist="25400" dir="4020000" algn="ctr" rotWithShape="0">
              <a:schemeClr val="tx1">
                <a:alpha val="50000"/>
              </a:schemeClr>
            </a:outerShdw>
          </a:effectLst>
          <a:extLst>
            <a:ext uri="{909E8E84-426E-40DD-AFC4-6F175D3DCCD1}">
              <a14:hiddenFill xmlns:a14="http://schemas.microsoft.com/office/drawing/2010/main">
                <a:solidFill>
                  <a:schemeClr val="bg1"/>
                </a:solidFill>
              </a14:hiddenFill>
            </a:ext>
          </a:extLst>
        </p:spPr>
      </p:cxnSp>
      <p:sp>
        <p:nvSpPr>
          <p:cNvPr id="6" name="TextBox 5"/>
          <p:cNvSpPr txBox="1"/>
          <p:nvPr/>
        </p:nvSpPr>
        <p:spPr>
          <a:xfrm>
            <a:off x="1524000" y="42150"/>
            <a:ext cx="1600200" cy="954107"/>
          </a:xfrm>
          <a:prstGeom prst="rect">
            <a:avLst/>
          </a:prstGeom>
          <a:solidFill>
            <a:srgbClr val="FFFFCC"/>
          </a:solidFill>
          <a:effectLst>
            <a:outerShdw blurRad="50800" dist="63500" dir="2700000" algn="tl" rotWithShape="0">
              <a:prstClr val="black">
                <a:alpha val="40000"/>
              </a:prstClr>
            </a:outerShdw>
          </a:effectLst>
        </p:spPr>
        <p:txBody>
          <a:bodyPr wrap="square" rtlCol="0">
            <a:spAutoFit/>
          </a:bodyPr>
          <a:lstStyle/>
          <a:p>
            <a:pPr>
              <a:spcAft>
                <a:spcPts val="600"/>
              </a:spcAft>
            </a:pPr>
            <a:r>
              <a:rPr lang="en-US" baseline="0" dirty="0" smtClean="0">
                <a:latin typeface="Comic Sans MS" panose="030F0702030302020204" pitchFamily="66" charset="0"/>
              </a:rPr>
              <a:t>Since the display you are looking at is probably </a:t>
            </a:r>
            <a:r>
              <a:rPr lang="en-US" baseline="0" dirty="0" err="1" smtClean="0">
                <a:latin typeface="Comic Sans MS" panose="030F0702030302020204" pitchFamily="66" charset="0"/>
              </a:rPr>
              <a:t>sRGB</a:t>
            </a:r>
            <a:r>
              <a:rPr lang="en-US" baseline="0" dirty="0" smtClean="0">
                <a:latin typeface="Comic Sans MS" panose="030F0702030302020204" pitchFamily="66" charset="0"/>
              </a:rPr>
              <a:t> …</a:t>
            </a:r>
          </a:p>
        </p:txBody>
      </p:sp>
      <p:sp>
        <p:nvSpPr>
          <p:cNvPr id="27" name="TextBox 26"/>
          <p:cNvSpPr txBox="1"/>
          <p:nvPr/>
        </p:nvSpPr>
        <p:spPr>
          <a:xfrm>
            <a:off x="109024" y="3212270"/>
            <a:ext cx="1338776" cy="954107"/>
          </a:xfrm>
          <a:prstGeom prst="rect">
            <a:avLst/>
          </a:prstGeom>
          <a:solidFill>
            <a:srgbClr val="FFFFCC"/>
          </a:solidFill>
          <a:effectLst>
            <a:outerShdw blurRad="50800" dist="63500" dir="2700000" algn="tl" rotWithShape="0">
              <a:prstClr val="black">
                <a:alpha val="40000"/>
              </a:prstClr>
            </a:outerShdw>
          </a:effectLst>
        </p:spPr>
        <p:txBody>
          <a:bodyPr wrap="square" rtlCol="0">
            <a:spAutoFit/>
          </a:bodyPr>
          <a:lstStyle/>
          <a:p>
            <a:pPr>
              <a:spcAft>
                <a:spcPts val="600"/>
              </a:spcAft>
            </a:pPr>
            <a:r>
              <a:rPr lang="en-US" baseline="0" dirty="0" smtClean="0">
                <a:latin typeface="Comic Sans MS" panose="030F0702030302020204" pitchFamily="66" charset="0"/>
              </a:rPr>
              <a:t>…the colors you see in the CIE diagram are actually …</a:t>
            </a:r>
          </a:p>
        </p:txBody>
      </p:sp>
      <p:sp>
        <p:nvSpPr>
          <p:cNvPr id="28" name="TextBox 27"/>
          <p:cNvSpPr txBox="1"/>
          <p:nvPr/>
        </p:nvSpPr>
        <p:spPr>
          <a:xfrm>
            <a:off x="4807073" y="3479854"/>
            <a:ext cx="1202788" cy="523220"/>
          </a:xfrm>
          <a:prstGeom prst="rect">
            <a:avLst/>
          </a:prstGeom>
          <a:solidFill>
            <a:srgbClr val="FFFFCC"/>
          </a:solidFill>
          <a:effectLst>
            <a:outerShdw blurRad="50800" dist="63500" dir="2700000" algn="tl" rotWithShape="0">
              <a:prstClr val="black">
                <a:alpha val="40000"/>
              </a:prstClr>
            </a:outerShdw>
          </a:effectLst>
        </p:spPr>
        <p:txBody>
          <a:bodyPr wrap="square" rtlCol="0">
            <a:spAutoFit/>
          </a:bodyPr>
          <a:lstStyle/>
          <a:p>
            <a:pPr>
              <a:spcAft>
                <a:spcPts val="600"/>
              </a:spcAft>
            </a:pPr>
            <a:r>
              <a:rPr lang="en-US" baseline="0" dirty="0" smtClean="0">
                <a:latin typeface="Comic Sans MS" panose="030F0702030302020204" pitchFamily="66" charset="0"/>
              </a:rPr>
              <a:t>…inside this triangle …</a:t>
            </a:r>
          </a:p>
        </p:txBody>
      </p:sp>
      <p:sp>
        <p:nvSpPr>
          <p:cNvPr id="29" name="TextBox 28"/>
          <p:cNvSpPr txBox="1"/>
          <p:nvPr/>
        </p:nvSpPr>
        <p:spPr>
          <a:xfrm>
            <a:off x="6569612" y="2290970"/>
            <a:ext cx="2100776" cy="738664"/>
          </a:xfrm>
          <a:prstGeom prst="rect">
            <a:avLst/>
          </a:prstGeom>
          <a:solidFill>
            <a:srgbClr val="FFFFCC"/>
          </a:solidFill>
          <a:effectLst>
            <a:outerShdw blurRad="50800" dist="63500" dir="2700000" algn="tl" rotWithShape="0">
              <a:prstClr val="black">
                <a:alpha val="40000"/>
              </a:prstClr>
            </a:outerShdw>
          </a:effectLst>
        </p:spPr>
        <p:txBody>
          <a:bodyPr wrap="square" rtlCol="0">
            <a:spAutoFit/>
          </a:bodyPr>
          <a:lstStyle/>
          <a:p>
            <a:pPr>
              <a:spcAft>
                <a:spcPts val="600"/>
              </a:spcAft>
            </a:pPr>
            <a:r>
              <a:rPr lang="en-US" baseline="0" dirty="0" smtClean="0">
                <a:latin typeface="Comic Sans MS" panose="030F0702030302020204" pitchFamily="66" charset="0"/>
              </a:rPr>
              <a:t>…and all the  colors outside the triangle cannot be displayed …</a:t>
            </a:r>
          </a:p>
        </p:txBody>
      </p:sp>
      <p:sp>
        <p:nvSpPr>
          <p:cNvPr id="30" name="TextBox 29"/>
          <p:cNvSpPr txBox="1"/>
          <p:nvPr/>
        </p:nvSpPr>
        <p:spPr>
          <a:xfrm>
            <a:off x="6788284" y="5410847"/>
            <a:ext cx="2100776" cy="954107"/>
          </a:xfrm>
          <a:prstGeom prst="rect">
            <a:avLst/>
          </a:prstGeom>
          <a:solidFill>
            <a:srgbClr val="FFFFCC"/>
          </a:solidFill>
          <a:effectLst>
            <a:outerShdw blurRad="50800" dist="63500" dir="2700000" algn="tl" rotWithShape="0">
              <a:prstClr val="black">
                <a:alpha val="40000"/>
              </a:prstClr>
            </a:outerShdw>
          </a:effectLst>
        </p:spPr>
        <p:txBody>
          <a:bodyPr wrap="square" rtlCol="0">
            <a:spAutoFit/>
          </a:bodyPr>
          <a:lstStyle/>
          <a:p>
            <a:pPr>
              <a:spcAft>
                <a:spcPts val="600"/>
              </a:spcAft>
            </a:pPr>
            <a:r>
              <a:rPr lang="en-US" baseline="0" dirty="0" smtClean="0">
                <a:latin typeface="Comic Sans MS" panose="030F0702030302020204" pitchFamily="66" charset="0"/>
              </a:rPr>
              <a:t>… even though you could see them on a better display (like reality!)</a:t>
            </a:r>
          </a:p>
        </p:txBody>
      </p:sp>
      <p:sp>
        <p:nvSpPr>
          <p:cNvPr id="7" name="TextBox 6"/>
          <p:cNvSpPr txBox="1"/>
          <p:nvPr/>
        </p:nvSpPr>
        <p:spPr>
          <a:xfrm>
            <a:off x="2734350" y="635298"/>
            <a:ext cx="389850" cy="369332"/>
          </a:xfrm>
          <a:prstGeom prst="rect">
            <a:avLst/>
          </a:prstGeom>
          <a:noFill/>
        </p:spPr>
        <p:txBody>
          <a:bodyPr wrap="none" rtlCol="0">
            <a:spAutoFit/>
          </a:bodyPr>
          <a:lstStyle/>
          <a:p>
            <a:r>
              <a:rPr lang="en-US" sz="1800" baseline="0" dirty="0" smtClean="0">
                <a:solidFill>
                  <a:srgbClr val="FF0000"/>
                </a:solidFill>
                <a:sym typeface="Wingdings" panose="05000000000000000000" pitchFamily="2" charset="2"/>
              </a:rPr>
              <a:t></a:t>
            </a:r>
            <a:endParaRPr lang="en-US" sz="1800" baseline="0" dirty="0" smtClean="0">
              <a:solidFill>
                <a:srgbClr val="FF0000"/>
              </a:solidFill>
            </a:endParaRPr>
          </a:p>
        </p:txBody>
      </p:sp>
      <p:sp>
        <p:nvSpPr>
          <p:cNvPr id="17" name="TextBox 16"/>
          <p:cNvSpPr txBox="1"/>
          <p:nvPr/>
        </p:nvSpPr>
        <p:spPr>
          <a:xfrm>
            <a:off x="1105575" y="3164443"/>
            <a:ext cx="389850" cy="369332"/>
          </a:xfrm>
          <a:prstGeom prst="rect">
            <a:avLst/>
          </a:prstGeom>
          <a:noFill/>
        </p:spPr>
        <p:txBody>
          <a:bodyPr wrap="none" rtlCol="0">
            <a:spAutoFit/>
          </a:bodyPr>
          <a:lstStyle/>
          <a:p>
            <a:r>
              <a:rPr lang="en-US" sz="1800" baseline="0" dirty="0" smtClean="0">
                <a:solidFill>
                  <a:srgbClr val="FF0000"/>
                </a:solidFill>
                <a:sym typeface="Wingdings" panose="05000000000000000000" pitchFamily="2" charset="2"/>
              </a:rPr>
              <a:t></a:t>
            </a:r>
            <a:endParaRPr lang="en-US" sz="1800" baseline="0" dirty="0" smtClean="0">
              <a:solidFill>
                <a:srgbClr val="FF0000"/>
              </a:solidFill>
            </a:endParaRPr>
          </a:p>
        </p:txBody>
      </p:sp>
      <p:sp>
        <p:nvSpPr>
          <p:cNvPr id="18" name="TextBox 17"/>
          <p:cNvSpPr txBox="1"/>
          <p:nvPr/>
        </p:nvSpPr>
        <p:spPr>
          <a:xfrm>
            <a:off x="5663534" y="3669268"/>
            <a:ext cx="389850" cy="369332"/>
          </a:xfrm>
          <a:prstGeom prst="rect">
            <a:avLst/>
          </a:prstGeom>
          <a:noFill/>
        </p:spPr>
        <p:txBody>
          <a:bodyPr wrap="none" rtlCol="0">
            <a:spAutoFit/>
          </a:bodyPr>
          <a:lstStyle/>
          <a:p>
            <a:r>
              <a:rPr lang="en-US" sz="1800" baseline="0" dirty="0" smtClean="0">
                <a:solidFill>
                  <a:srgbClr val="FF0000"/>
                </a:solidFill>
                <a:sym typeface="Wingdings" panose="05000000000000000000" pitchFamily="2" charset="2"/>
              </a:rPr>
              <a:t></a:t>
            </a:r>
            <a:endParaRPr lang="en-US" sz="1800" baseline="0" dirty="0" smtClean="0">
              <a:solidFill>
                <a:srgbClr val="FF0000"/>
              </a:solidFill>
            </a:endParaRPr>
          </a:p>
        </p:txBody>
      </p:sp>
      <p:sp>
        <p:nvSpPr>
          <p:cNvPr id="19" name="TextBox 18"/>
          <p:cNvSpPr txBox="1"/>
          <p:nvPr/>
        </p:nvSpPr>
        <p:spPr>
          <a:xfrm>
            <a:off x="8353272" y="2237655"/>
            <a:ext cx="389850" cy="369332"/>
          </a:xfrm>
          <a:prstGeom prst="rect">
            <a:avLst/>
          </a:prstGeom>
          <a:noFill/>
        </p:spPr>
        <p:txBody>
          <a:bodyPr wrap="none" rtlCol="0">
            <a:spAutoFit/>
          </a:bodyPr>
          <a:lstStyle/>
          <a:p>
            <a:r>
              <a:rPr lang="en-US" sz="1800" baseline="0" dirty="0" smtClean="0">
                <a:solidFill>
                  <a:srgbClr val="FF0000"/>
                </a:solidFill>
                <a:sym typeface="Wingdings" panose="05000000000000000000" pitchFamily="2" charset="2"/>
              </a:rPr>
              <a:t></a:t>
            </a:r>
            <a:endParaRPr lang="en-US" sz="1800" baseline="0" dirty="0" smtClean="0">
              <a:solidFill>
                <a:srgbClr val="FF0000"/>
              </a:solidFill>
            </a:endParaRPr>
          </a:p>
        </p:txBody>
      </p:sp>
      <p:sp>
        <p:nvSpPr>
          <p:cNvPr id="21" name="TextBox 20"/>
          <p:cNvSpPr txBox="1"/>
          <p:nvPr/>
        </p:nvSpPr>
        <p:spPr>
          <a:xfrm>
            <a:off x="8499210" y="5981061"/>
            <a:ext cx="389850" cy="369332"/>
          </a:xfrm>
          <a:prstGeom prst="rect">
            <a:avLst/>
          </a:prstGeom>
          <a:noFill/>
        </p:spPr>
        <p:txBody>
          <a:bodyPr wrap="none" rtlCol="0">
            <a:spAutoFit/>
          </a:bodyPr>
          <a:lstStyle/>
          <a:p>
            <a:r>
              <a:rPr lang="en-US" sz="1800" baseline="0" dirty="0" smtClean="0">
                <a:solidFill>
                  <a:srgbClr val="FF0000"/>
                </a:solidFill>
                <a:sym typeface="Wingdings" panose="05000000000000000000" pitchFamily="2" charset="2"/>
              </a:rPr>
              <a:t></a:t>
            </a:r>
            <a:endParaRPr lang="en-US" sz="1800" baseline="0" dirty="0" smtClean="0">
              <a:solidFill>
                <a:srgbClr val="FF0000"/>
              </a:solidFill>
            </a:endParaRPr>
          </a:p>
        </p:txBody>
      </p:sp>
    </p:spTree>
    <p:extLst>
      <p:ext uri="{BB962C8B-B14F-4D97-AF65-F5344CB8AC3E}">
        <p14:creationId xmlns:p14="http://schemas.microsoft.com/office/powerpoint/2010/main" val="2660234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olorCubeRGB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5363" name="Picture 3" descr="ColorCubeFaceSeq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5364" name="Rectangle 4"/>
          <p:cNvSpPr>
            <a:spLocks noGrp="1" noChangeArrowheads="1"/>
          </p:cNvSpPr>
          <p:nvPr>
            <p:ph type="title"/>
          </p:nvPr>
        </p:nvSpPr>
        <p:spPr>
          <a:xfrm>
            <a:off x="457200" y="1257300"/>
            <a:ext cx="8077200" cy="723900"/>
          </a:xfrm>
          <a:noFill/>
        </p:spPr>
        <p:txBody>
          <a:bodyPr lIns="92042" tIns="46022" rIns="92042" bIns="46022"/>
          <a:lstStyle/>
          <a:p>
            <a:r>
              <a:rPr lang="en-US" smtClean="0"/>
              <a:t>Color Cube:  Faces (inner and outer)</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7187"/>
          <a:stretch/>
        </p:blipFill>
        <p:spPr>
          <a:xfrm>
            <a:off x="457200" y="2286000"/>
            <a:ext cx="4038600" cy="36576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12695"/>
          <a:stretch/>
        </p:blipFill>
        <p:spPr>
          <a:xfrm>
            <a:off x="4495800" y="2286000"/>
            <a:ext cx="4257675" cy="3657600"/>
          </a:xfrm>
          <a:prstGeom prst="rect">
            <a:avLst/>
          </a:prstGeom>
        </p:spPr>
      </p:pic>
      <p:sp>
        <p:nvSpPr>
          <p:cNvPr id="16386" name="Rectangle 2"/>
          <p:cNvSpPr>
            <a:spLocks noGrp="1" noChangeArrowheads="1"/>
          </p:cNvSpPr>
          <p:nvPr>
            <p:ph type="title"/>
          </p:nvPr>
        </p:nvSpPr>
        <p:spPr>
          <a:xfrm>
            <a:off x="838200" y="1181100"/>
            <a:ext cx="7772400" cy="723900"/>
          </a:xfrm>
        </p:spPr>
        <p:txBody>
          <a:bodyPr/>
          <a:lstStyle/>
          <a:p>
            <a:r>
              <a:rPr lang="en-US" smtClean="0"/>
              <a:t>Different Axis Sets in Color Space</a:t>
            </a:r>
          </a:p>
        </p:txBody>
      </p:sp>
      <p:sp>
        <p:nvSpPr>
          <p:cNvPr id="16389" name="Text Box 5"/>
          <p:cNvSpPr txBox="1">
            <a:spLocks noChangeArrowheads="1"/>
          </p:cNvSpPr>
          <p:nvPr/>
        </p:nvSpPr>
        <p:spPr bwMode="auto">
          <a:xfrm>
            <a:off x="1398588" y="5715000"/>
            <a:ext cx="1573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2400" baseline="0" dirty="0">
                <a:latin typeface="Arial" charset="0"/>
              </a:rPr>
              <a:t>RGB axes</a:t>
            </a:r>
          </a:p>
        </p:txBody>
      </p:sp>
      <p:sp>
        <p:nvSpPr>
          <p:cNvPr id="16390" name="Text Box 6"/>
          <p:cNvSpPr txBox="1">
            <a:spLocks noChangeArrowheads="1"/>
          </p:cNvSpPr>
          <p:nvPr/>
        </p:nvSpPr>
        <p:spPr bwMode="auto">
          <a:xfrm>
            <a:off x="5343525" y="5715000"/>
            <a:ext cx="1590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2400" baseline="0">
                <a:latin typeface="Arial" charset="0"/>
              </a:rPr>
              <a:t>CMY axes</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735013" y="1143000"/>
            <a:ext cx="7673975" cy="723900"/>
          </a:xfrm>
        </p:spPr>
        <p:txBody>
          <a:bodyPr/>
          <a:lstStyle/>
          <a:p>
            <a:r>
              <a:rPr lang="en-US" sz="3200" smtClean="0"/>
              <a:t>Color With Respect To Different Axes</a:t>
            </a:r>
          </a:p>
        </p:txBody>
      </p:sp>
      <p:grpSp>
        <p:nvGrpSpPr>
          <p:cNvPr id="17411" name="Group 3"/>
          <p:cNvGrpSpPr>
            <a:grpSpLocks/>
          </p:cNvGrpSpPr>
          <p:nvPr/>
        </p:nvGrpSpPr>
        <p:grpSpPr bwMode="auto">
          <a:xfrm>
            <a:off x="762000" y="2057400"/>
            <a:ext cx="7316788" cy="3651250"/>
            <a:chOff x="336" y="1402"/>
            <a:chExt cx="4609" cy="2300"/>
          </a:xfrm>
        </p:grpSpPr>
        <p:pic>
          <p:nvPicPr>
            <p:cNvPr id="17418" name="Picture 4" descr="RGB-CMY-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1402"/>
              <a:ext cx="1992" cy="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5" descr="RGB-CMY-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 y="1440"/>
              <a:ext cx="2113" cy="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2" name="Text Box 6"/>
          <p:cNvSpPr txBox="1">
            <a:spLocks noChangeArrowheads="1"/>
          </p:cNvSpPr>
          <p:nvPr/>
        </p:nvSpPr>
        <p:spPr bwMode="auto">
          <a:xfrm>
            <a:off x="1271588" y="5775325"/>
            <a:ext cx="6600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2000" baseline="0" dirty="0">
                <a:latin typeface="Arial" charset="0"/>
              </a:rPr>
              <a:t>The same color has different RGB and CMY coordinates.</a:t>
            </a:r>
          </a:p>
        </p:txBody>
      </p:sp>
      <p:sp>
        <p:nvSpPr>
          <p:cNvPr id="17413" name="Line 7"/>
          <p:cNvSpPr>
            <a:spLocks noChangeShapeType="1"/>
          </p:cNvSpPr>
          <p:nvPr/>
        </p:nvSpPr>
        <p:spPr bwMode="auto">
          <a:xfrm>
            <a:off x="990600" y="1949450"/>
            <a:ext cx="7162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7414" name="Line 8"/>
          <p:cNvSpPr>
            <a:spLocks noChangeShapeType="1"/>
          </p:cNvSpPr>
          <p:nvPr/>
        </p:nvSpPr>
        <p:spPr bwMode="auto">
          <a:xfrm>
            <a:off x="1371600" y="5715000"/>
            <a:ext cx="632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0" descr="park_RGB_LAB"/>
          <p:cNvPicPr>
            <a:picLocks noChangeAspect="1" noChangeArrowheads="1"/>
          </p:cNvPicPr>
          <p:nvPr/>
        </p:nvPicPr>
        <p:blipFill>
          <a:blip r:embed="rId2">
            <a:extLst>
              <a:ext uri="{28A0092B-C50C-407E-A947-70E740481C1C}">
                <a14:useLocalDpi xmlns:a14="http://schemas.microsoft.com/office/drawing/2010/main" val="0"/>
              </a:ext>
            </a:extLst>
          </a:blip>
          <a:srcRect l="2791" t="5327" r="2791" b="5327"/>
          <a:stretch>
            <a:fillRect/>
          </a:stretch>
        </p:blipFill>
        <p:spPr bwMode="auto">
          <a:xfrm>
            <a:off x="457200" y="2057400"/>
            <a:ext cx="6973888"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7"/>
          <p:cNvSpPr>
            <a:spLocks noGrp="1" noChangeArrowheads="1"/>
          </p:cNvSpPr>
          <p:nvPr>
            <p:ph type="title"/>
          </p:nvPr>
        </p:nvSpPr>
        <p:spPr>
          <a:xfrm>
            <a:off x="457200" y="990600"/>
            <a:ext cx="1981200" cy="1066800"/>
          </a:xfrm>
        </p:spPr>
        <p:txBody>
          <a:bodyPr anchor="t">
            <a:spAutoFit/>
          </a:bodyPr>
          <a:lstStyle/>
          <a:p>
            <a:r>
              <a:rPr lang="en-US" sz="3200" smtClean="0"/>
              <a:t>Color Images</a:t>
            </a:r>
          </a:p>
        </p:txBody>
      </p:sp>
      <p:grpSp>
        <p:nvGrpSpPr>
          <p:cNvPr id="31748" name="Group 13"/>
          <p:cNvGrpSpPr>
            <a:grpSpLocks/>
          </p:cNvGrpSpPr>
          <p:nvPr/>
        </p:nvGrpSpPr>
        <p:grpSpPr bwMode="auto">
          <a:xfrm>
            <a:off x="2878138" y="3581400"/>
            <a:ext cx="3886200" cy="396875"/>
            <a:chOff x="2304" y="2366"/>
            <a:chExt cx="2448" cy="250"/>
          </a:xfrm>
        </p:grpSpPr>
        <p:sp>
          <p:nvSpPr>
            <p:cNvPr id="31763" name="Text Box 14"/>
            <p:cNvSpPr txBox="1">
              <a:spLocks noChangeArrowheads="1"/>
            </p:cNvSpPr>
            <p:nvPr/>
          </p:nvSpPr>
          <p:spPr bwMode="auto">
            <a:xfrm>
              <a:off x="2304" y="2366"/>
              <a:ext cx="23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r>
                <a:rPr lang="en-US" sz="2000" baseline="0">
                  <a:latin typeface="Arial" charset="0"/>
                </a:rPr>
                <a:t>R</a:t>
              </a:r>
            </a:p>
          </p:txBody>
        </p:sp>
        <p:sp>
          <p:nvSpPr>
            <p:cNvPr id="31764" name="Text Box 15"/>
            <p:cNvSpPr txBox="1">
              <a:spLocks noChangeArrowheads="1"/>
            </p:cNvSpPr>
            <p:nvPr/>
          </p:nvSpPr>
          <p:spPr bwMode="auto">
            <a:xfrm>
              <a:off x="3409" y="2366"/>
              <a:ext cx="240"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r>
                <a:rPr lang="en-US" sz="2000" baseline="0">
                  <a:latin typeface="Arial" charset="0"/>
                </a:rPr>
                <a:t>G</a:t>
              </a:r>
            </a:p>
          </p:txBody>
        </p:sp>
        <p:sp>
          <p:nvSpPr>
            <p:cNvPr id="31765" name="Text Box 16"/>
            <p:cNvSpPr txBox="1">
              <a:spLocks noChangeArrowheads="1"/>
            </p:cNvSpPr>
            <p:nvPr/>
          </p:nvSpPr>
          <p:spPr bwMode="auto">
            <a:xfrm>
              <a:off x="4529" y="2366"/>
              <a:ext cx="223"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r>
                <a:rPr lang="en-US" sz="2000" baseline="0">
                  <a:latin typeface="Arial" charset="0"/>
                </a:rPr>
                <a:t>B</a:t>
              </a:r>
            </a:p>
          </p:txBody>
        </p:sp>
      </p:grpSp>
      <p:grpSp>
        <p:nvGrpSpPr>
          <p:cNvPr id="31749" name="Group 17"/>
          <p:cNvGrpSpPr>
            <a:grpSpLocks/>
          </p:cNvGrpSpPr>
          <p:nvPr/>
        </p:nvGrpSpPr>
        <p:grpSpPr bwMode="auto">
          <a:xfrm>
            <a:off x="2898775" y="5334000"/>
            <a:ext cx="3900488" cy="396875"/>
            <a:chOff x="2317" y="2366"/>
            <a:chExt cx="2457" cy="250"/>
          </a:xfrm>
        </p:grpSpPr>
        <p:sp>
          <p:nvSpPr>
            <p:cNvPr id="31760" name="Text Box 18"/>
            <p:cNvSpPr txBox="1">
              <a:spLocks noChangeArrowheads="1"/>
            </p:cNvSpPr>
            <p:nvPr/>
          </p:nvSpPr>
          <p:spPr bwMode="auto">
            <a:xfrm>
              <a:off x="2317" y="2366"/>
              <a:ext cx="205"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r>
                <a:rPr lang="en-US" sz="2000" baseline="0">
                  <a:latin typeface="Arial" charset="0"/>
                </a:rPr>
                <a:t>L</a:t>
              </a:r>
            </a:p>
          </p:txBody>
        </p:sp>
        <p:sp>
          <p:nvSpPr>
            <p:cNvPr id="31761" name="Text Box 19"/>
            <p:cNvSpPr txBox="1">
              <a:spLocks noChangeArrowheads="1"/>
            </p:cNvSpPr>
            <p:nvPr/>
          </p:nvSpPr>
          <p:spPr bwMode="auto">
            <a:xfrm>
              <a:off x="3395" y="2366"/>
              <a:ext cx="26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r>
                <a:rPr lang="en-US" sz="2000" baseline="0">
                  <a:latin typeface="Arial" charset="0"/>
                </a:rPr>
                <a:t>a*</a:t>
              </a:r>
            </a:p>
          </p:txBody>
        </p:sp>
        <p:sp>
          <p:nvSpPr>
            <p:cNvPr id="31762" name="Text Box 20"/>
            <p:cNvSpPr txBox="1">
              <a:spLocks noChangeArrowheads="1"/>
            </p:cNvSpPr>
            <p:nvPr/>
          </p:nvSpPr>
          <p:spPr bwMode="auto">
            <a:xfrm>
              <a:off x="4507" y="2366"/>
              <a:ext cx="26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r>
                <a:rPr lang="en-US" sz="2000" baseline="0">
                  <a:latin typeface="Arial" charset="0"/>
                </a:rPr>
                <a:t>b*</a:t>
              </a:r>
            </a:p>
          </p:txBody>
        </p:sp>
      </p:grpSp>
      <p:sp>
        <p:nvSpPr>
          <p:cNvPr id="31750" name="Text Box 21"/>
          <p:cNvSpPr txBox="1">
            <a:spLocks noChangeArrowheads="1"/>
          </p:cNvSpPr>
          <p:nvPr/>
        </p:nvSpPr>
        <p:spPr bwMode="auto">
          <a:xfrm>
            <a:off x="2286000" y="1112838"/>
            <a:ext cx="5257800"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t>are represented by three bands (not uniquely) </a:t>
            </a:r>
            <a:r>
              <a:rPr lang="en-US" sz="2400" i="1" baseline="0"/>
              <a:t>e.g.</a:t>
            </a:r>
            <a:r>
              <a:rPr lang="en-US" sz="2400" baseline="0"/>
              <a:t>, R, G, &amp; B or L, a*, &amp; b*.</a:t>
            </a:r>
          </a:p>
        </p:txBody>
      </p:sp>
      <p:sp>
        <p:nvSpPr>
          <p:cNvPr id="31751" name="Text Box 22"/>
          <p:cNvSpPr txBox="1">
            <a:spLocks noChangeArrowheads="1"/>
          </p:cNvSpPr>
          <p:nvPr/>
        </p:nvSpPr>
        <p:spPr bwMode="auto">
          <a:xfrm>
            <a:off x="7427913" y="2270125"/>
            <a:ext cx="650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latin typeface="Arial" charset="0"/>
              </a:rPr>
              <a:t>Red</a:t>
            </a:r>
          </a:p>
        </p:txBody>
      </p:sp>
      <p:sp>
        <p:nvSpPr>
          <p:cNvPr id="31752" name="Text Box 23"/>
          <p:cNvSpPr txBox="1">
            <a:spLocks noChangeArrowheads="1"/>
          </p:cNvSpPr>
          <p:nvPr/>
        </p:nvSpPr>
        <p:spPr bwMode="auto">
          <a:xfrm>
            <a:off x="7427913" y="2727325"/>
            <a:ext cx="8890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latin typeface="Arial" charset="0"/>
              </a:rPr>
              <a:t>Green</a:t>
            </a:r>
          </a:p>
        </p:txBody>
      </p:sp>
      <p:sp>
        <p:nvSpPr>
          <p:cNvPr id="31753" name="Text Box 24"/>
          <p:cNvSpPr txBox="1">
            <a:spLocks noChangeArrowheads="1"/>
          </p:cNvSpPr>
          <p:nvPr/>
        </p:nvSpPr>
        <p:spPr bwMode="auto">
          <a:xfrm>
            <a:off x="7427913" y="3184525"/>
            <a:ext cx="6937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latin typeface="Arial" charset="0"/>
              </a:rPr>
              <a:t>Blue</a:t>
            </a:r>
          </a:p>
        </p:txBody>
      </p:sp>
      <p:sp>
        <p:nvSpPr>
          <p:cNvPr id="31754" name="Text Box 25"/>
          <p:cNvSpPr txBox="1">
            <a:spLocks noChangeArrowheads="1"/>
          </p:cNvSpPr>
          <p:nvPr/>
        </p:nvSpPr>
        <p:spPr bwMode="auto">
          <a:xfrm>
            <a:off x="7412038" y="4038600"/>
            <a:ext cx="14271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latin typeface="Arial" charset="0"/>
              </a:rPr>
              <a:t>Luminance</a:t>
            </a:r>
          </a:p>
        </p:txBody>
      </p:sp>
      <p:sp>
        <p:nvSpPr>
          <p:cNvPr id="31755" name="Text Box 26"/>
          <p:cNvSpPr txBox="1">
            <a:spLocks noChangeArrowheads="1"/>
          </p:cNvSpPr>
          <p:nvPr/>
        </p:nvSpPr>
        <p:spPr bwMode="auto">
          <a:xfrm>
            <a:off x="7412038" y="4495800"/>
            <a:ext cx="13541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dirty="0">
                <a:latin typeface="Arial" charset="0"/>
              </a:rPr>
              <a:t>a*-chroma</a:t>
            </a:r>
          </a:p>
        </p:txBody>
      </p:sp>
      <p:sp>
        <p:nvSpPr>
          <p:cNvPr id="31756" name="Text Box 27"/>
          <p:cNvSpPr txBox="1">
            <a:spLocks noChangeArrowheads="1"/>
          </p:cNvSpPr>
          <p:nvPr/>
        </p:nvSpPr>
        <p:spPr bwMode="auto">
          <a:xfrm>
            <a:off x="7412038" y="4953000"/>
            <a:ext cx="13541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dirty="0">
                <a:latin typeface="Arial" charset="0"/>
              </a:rPr>
              <a:t>b*-chroma</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33400" y="1173163"/>
            <a:ext cx="7696200" cy="579437"/>
          </a:xfrm>
        </p:spPr>
        <p:txBody>
          <a:bodyPr>
            <a:spAutoFit/>
          </a:bodyPr>
          <a:lstStyle/>
          <a:p>
            <a:r>
              <a:rPr lang="en-US" sz="3200" dirty="0" smtClean="0"/>
              <a:t>RGB to LHS:  A Perceptual Transformation</a:t>
            </a:r>
          </a:p>
        </p:txBody>
      </p:sp>
      <p:pic>
        <p:nvPicPr>
          <p:cNvPr id="32771" name="Picture 3" descr="receptors_perception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75" y="1885950"/>
            <a:ext cx="7056438"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4"/>
          <p:cNvSpPr txBox="1">
            <a:spLocks noChangeArrowheads="1"/>
          </p:cNvSpPr>
          <p:nvPr/>
        </p:nvSpPr>
        <p:spPr bwMode="auto">
          <a:xfrm>
            <a:off x="822325" y="2370138"/>
            <a:ext cx="396875" cy="900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r>
              <a:rPr lang="en-US" baseline="0">
                <a:latin typeface="Arial" charset="0"/>
              </a:rPr>
              <a:t>luminance</a:t>
            </a:r>
          </a:p>
        </p:txBody>
      </p:sp>
      <p:sp>
        <p:nvSpPr>
          <p:cNvPr id="32773" name="Text Box 5"/>
          <p:cNvSpPr txBox="1">
            <a:spLocks noChangeArrowheads="1"/>
          </p:cNvSpPr>
          <p:nvPr/>
        </p:nvSpPr>
        <p:spPr bwMode="auto">
          <a:xfrm>
            <a:off x="822325" y="3768725"/>
            <a:ext cx="396875" cy="387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r>
              <a:rPr lang="en-US" baseline="0">
                <a:latin typeface="Arial" charset="0"/>
              </a:rPr>
              <a:t>hue</a:t>
            </a:r>
          </a:p>
        </p:txBody>
      </p:sp>
      <p:sp>
        <p:nvSpPr>
          <p:cNvPr id="32774" name="Text Box 6"/>
          <p:cNvSpPr txBox="1">
            <a:spLocks noChangeArrowheads="1"/>
          </p:cNvSpPr>
          <p:nvPr/>
        </p:nvSpPr>
        <p:spPr bwMode="auto">
          <a:xfrm>
            <a:off x="822325" y="4594225"/>
            <a:ext cx="396875" cy="869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r>
              <a:rPr lang="en-US" baseline="0">
                <a:latin typeface="Arial" charset="0"/>
              </a:rPr>
              <a:t>saturation</a:t>
            </a:r>
          </a:p>
        </p:txBody>
      </p:sp>
      <p:sp>
        <p:nvSpPr>
          <p:cNvPr id="32775" name="Text Box 7"/>
          <p:cNvSpPr txBox="1">
            <a:spLocks noChangeArrowheads="1"/>
          </p:cNvSpPr>
          <p:nvPr/>
        </p:nvSpPr>
        <p:spPr bwMode="auto">
          <a:xfrm>
            <a:off x="2438400" y="5638800"/>
            <a:ext cx="159702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r>
              <a:rPr lang="en-US" sz="1600" baseline="0">
                <a:latin typeface="Arial" charset="0"/>
              </a:rPr>
              <a:t>photo receptors</a:t>
            </a:r>
          </a:p>
        </p:txBody>
      </p:sp>
      <p:sp>
        <p:nvSpPr>
          <p:cNvPr id="32776" name="Text Box 8"/>
          <p:cNvSpPr txBox="1">
            <a:spLocks noChangeArrowheads="1"/>
          </p:cNvSpPr>
          <p:nvPr/>
        </p:nvSpPr>
        <p:spPr bwMode="auto">
          <a:xfrm>
            <a:off x="1371600" y="5638800"/>
            <a:ext cx="6350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r>
              <a:rPr lang="en-US" sz="1600" baseline="0">
                <a:latin typeface="Arial" charset="0"/>
              </a:rPr>
              <a:t>brain</a:t>
            </a:r>
          </a:p>
        </p:txBody>
      </p:sp>
      <p:sp>
        <p:nvSpPr>
          <p:cNvPr id="32777" name="Text Box 9"/>
          <p:cNvSpPr txBox="1">
            <a:spLocks noChangeArrowheads="1"/>
          </p:cNvSpPr>
          <p:nvPr/>
        </p:nvSpPr>
        <p:spPr bwMode="auto">
          <a:xfrm>
            <a:off x="3810000" y="2330450"/>
            <a:ext cx="42100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latin typeface="Arial" charset="0"/>
              </a:rPr>
              <a:t>The eye has 3 types of photoreceptors: </a:t>
            </a:r>
          </a:p>
          <a:p>
            <a:r>
              <a:rPr lang="en-US" sz="1800" baseline="0">
                <a:latin typeface="Arial" charset="0"/>
              </a:rPr>
              <a:t>sensitive to red, green, or blue light.</a:t>
            </a:r>
          </a:p>
        </p:txBody>
      </p:sp>
      <p:sp>
        <p:nvSpPr>
          <p:cNvPr id="32778" name="Text Box 10"/>
          <p:cNvSpPr txBox="1">
            <a:spLocks noChangeArrowheads="1"/>
          </p:cNvSpPr>
          <p:nvPr/>
        </p:nvSpPr>
        <p:spPr bwMode="auto">
          <a:xfrm>
            <a:off x="3810000" y="4921250"/>
            <a:ext cx="44958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dirty="0">
                <a:latin typeface="Arial" charset="0"/>
              </a:rPr>
              <a:t>The brain transforms RGB into separate brightness and color channels (</a:t>
            </a:r>
            <a:r>
              <a:rPr lang="en-US" sz="1800" i="1" baseline="0" dirty="0">
                <a:latin typeface="Arial" charset="0"/>
              </a:rPr>
              <a:t>e.g.</a:t>
            </a:r>
            <a:r>
              <a:rPr lang="en-US" sz="1800" baseline="0" dirty="0">
                <a:latin typeface="Arial" charset="0"/>
              </a:rPr>
              <a:t>, LHS).</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1999-2016 by Richard Alan Peters II</a:t>
            </a:r>
            <a:endParaRPr lang="en-US" dirty="0"/>
          </a:p>
        </p:txBody>
      </p:sp>
      <p:sp>
        <p:nvSpPr>
          <p:cNvPr id="3" name="Title 2"/>
          <p:cNvSpPr>
            <a:spLocks noGrp="1"/>
          </p:cNvSpPr>
          <p:nvPr>
            <p:ph type="title"/>
          </p:nvPr>
        </p:nvSpPr>
        <p:spPr/>
        <p:txBody>
          <a:bodyPr/>
          <a:lstStyle/>
          <a:p>
            <a:r>
              <a:rPr lang="en-US" dirty="0" smtClean="0"/>
              <a:t>Color Representations: Color Spaces</a:t>
            </a:r>
            <a:endParaRPr lang="en-US" dirty="0"/>
          </a:p>
        </p:txBody>
      </p:sp>
      <p:sp>
        <p:nvSpPr>
          <p:cNvPr id="4" name="Date Placeholder 3"/>
          <p:cNvSpPr>
            <a:spLocks noGrp="1"/>
          </p:cNvSpPr>
          <p:nvPr>
            <p:ph type="dt" sz="half" idx="2"/>
          </p:nvPr>
        </p:nvSpPr>
        <p:spPr/>
        <p:txBody>
          <a:bodyPr/>
          <a:lstStyle/>
          <a:p>
            <a:pPr>
              <a:defRPr/>
            </a:pPr>
            <a:r>
              <a:rPr lang="en-US" smtClean="0"/>
              <a:t>29 September 2016</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18</a:t>
            </a:fld>
            <a:endParaRPr lang="en-US" dirty="0"/>
          </a:p>
        </p:txBody>
      </p:sp>
      <p:sp>
        <p:nvSpPr>
          <p:cNvPr id="6" name="TextBox 5"/>
          <p:cNvSpPr txBox="1"/>
          <p:nvPr/>
        </p:nvSpPr>
        <p:spPr>
          <a:xfrm>
            <a:off x="457201" y="1905000"/>
            <a:ext cx="8305800" cy="4093428"/>
          </a:xfrm>
          <a:prstGeom prst="rect">
            <a:avLst/>
          </a:prstGeom>
          <a:noFill/>
        </p:spPr>
        <p:txBody>
          <a:bodyPr wrap="square" rtlCol="0">
            <a:spAutoFit/>
          </a:bodyPr>
          <a:lstStyle/>
          <a:p>
            <a:pPr>
              <a:spcAft>
                <a:spcPts val="1200"/>
              </a:spcAft>
            </a:pPr>
            <a:r>
              <a:rPr lang="en-US" sz="2400" baseline="0" dirty="0" smtClean="0"/>
              <a:t>RGB is the most familiar color representation because our digital imaging devices use them to encode and to display images. Because they have sensors that are sensitive to red, green, and blue light, cameras transduce an image projected onto its sensor array into a matrix of 3-vectors.</a:t>
            </a:r>
          </a:p>
          <a:p>
            <a:pPr>
              <a:spcAft>
                <a:spcPts val="1200"/>
              </a:spcAft>
            </a:pPr>
            <a:r>
              <a:rPr lang="en-US" sz="2400" baseline="0" dirty="0" smtClean="0"/>
              <a:t>The vectors may be transformed into other representations for processing or analysis. Here we consider one such representation, the HSV </a:t>
            </a:r>
            <a:r>
              <a:rPr lang="en-US" sz="2400" baseline="0" dirty="0" err="1" smtClean="0"/>
              <a:t>colorspace</a:t>
            </a:r>
            <a:r>
              <a:rPr lang="en-US" sz="2400" baseline="0" dirty="0" smtClean="0"/>
              <a:t>. It is a cylindrical coordinate representation of colors that separates the brightness (value) from the chrominance (hue and saturation).</a:t>
            </a:r>
          </a:p>
        </p:txBody>
      </p:sp>
    </p:spTree>
    <p:extLst>
      <p:ext uri="{BB962C8B-B14F-4D97-AF65-F5344CB8AC3E}">
        <p14:creationId xmlns:p14="http://schemas.microsoft.com/office/powerpoint/2010/main" val="3281043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75088" y="947738"/>
            <a:ext cx="496252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3"/>
          <p:cNvSpPr>
            <a:spLocks noGrp="1" noChangeArrowheads="1"/>
          </p:cNvSpPr>
          <p:nvPr>
            <p:ph type="title"/>
          </p:nvPr>
        </p:nvSpPr>
        <p:spPr>
          <a:xfrm>
            <a:off x="381000" y="914400"/>
            <a:ext cx="3200400" cy="1323975"/>
          </a:xfrm>
          <a:noFill/>
        </p:spPr>
        <p:txBody>
          <a:bodyPr lIns="92064" tIns="46033" rIns="92064" bIns="46033">
            <a:spAutoFit/>
          </a:bodyPr>
          <a:lstStyle/>
          <a:p>
            <a:r>
              <a:rPr lang="en-US" dirty="0" smtClean="0"/>
              <a:t>Equivalue </a:t>
            </a:r>
            <a:br>
              <a:rPr lang="en-US" dirty="0" smtClean="0"/>
            </a:br>
            <a:r>
              <a:rPr lang="en-US" dirty="0" smtClean="0"/>
              <a:t>Color Triangle</a:t>
            </a:r>
          </a:p>
        </p:txBody>
      </p:sp>
      <p:sp>
        <p:nvSpPr>
          <p:cNvPr id="35847" name="Text Box 9"/>
          <p:cNvSpPr txBox="1">
            <a:spLocks noChangeArrowheads="1"/>
          </p:cNvSpPr>
          <p:nvPr/>
        </p:nvSpPr>
        <p:spPr bwMode="auto">
          <a:xfrm>
            <a:off x="381000" y="2297113"/>
            <a:ext cx="2865438"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latin typeface="Arial" charset="0"/>
              </a:rPr>
              <a:t>A plane through the colors</a:t>
            </a:r>
          </a:p>
        </p:txBody>
      </p:sp>
      <p:graphicFrame>
        <p:nvGraphicFramePr>
          <p:cNvPr id="35848" name="Object 5"/>
          <p:cNvGraphicFramePr>
            <a:graphicFrameLocks noChangeAspect="1"/>
          </p:cNvGraphicFramePr>
          <p:nvPr/>
        </p:nvGraphicFramePr>
        <p:xfrm>
          <a:off x="476250" y="2765425"/>
          <a:ext cx="3333750" cy="838200"/>
        </p:xfrm>
        <a:graphic>
          <a:graphicData uri="http://schemas.openxmlformats.org/presentationml/2006/ole">
            <mc:AlternateContent xmlns:mc="http://schemas.openxmlformats.org/markup-compatibility/2006">
              <mc:Choice xmlns:v="urn:schemas-microsoft-com:vml" Requires="v">
                <p:oleObj spid="_x0000_s36000" name="Equation" r:id="rId4" imgW="2222500" imgH="558800" progId="Equation.DSMT4">
                  <p:embed/>
                </p:oleObj>
              </mc:Choice>
              <mc:Fallback>
                <p:oleObj name="Equation" r:id="rId4" imgW="2222500" imgH="5588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 y="2765425"/>
                        <a:ext cx="33337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9"/>
          <p:cNvSpPr txBox="1">
            <a:spLocks noChangeArrowheads="1"/>
          </p:cNvSpPr>
          <p:nvPr/>
        </p:nvSpPr>
        <p:spPr bwMode="auto">
          <a:xfrm>
            <a:off x="381000" y="3733800"/>
            <a:ext cx="3698875" cy="2308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defRPr/>
            </a:pPr>
            <a:r>
              <a:rPr lang="en-US" sz="1800" baseline="0" dirty="0" smtClean="0">
                <a:latin typeface="Arial" charset="0"/>
              </a:rPr>
              <a:t>forms a </a:t>
            </a:r>
            <a:r>
              <a:rPr lang="en-US" sz="1800" b="1" baseline="0" dirty="0" smtClean="0">
                <a:latin typeface="Arial" charset="0"/>
              </a:rPr>
              <a:t>triangle</a:t>
            </a:r>
            <a:r>
              <a:rPr lang="en-US" sz="1800" baseline="0" dirty="0" smtClean="0">
                <a:latin typeface="Arial" charset="0"/>
              </a:rPr>
              <a:t> inside the color cube if </a:t>
            </a:r>
            <a:r>
              <a:rPr lang="en-US" sz="1800" i="1" baseline="0" dirty="0" smtClean="0">
                <a:latin typeface="+mj-lt"/>
              </a:rPr>
              <a:t>c</a:t>
            </a:r>
            <a:r>
              <a:rPr lang="en-US" sz="1800" baseline="0" dirty="0" smtClean="0">
                <a:latin typeface="Arial" charset="0"/>
              </a:rPr>
              <a:t> </a:t>
            </a:r>
            <a:r>
              <a:rPr lang="en-US" sz="1800" baseline="0" dirty="0" smtClean="0">
                <a:latin typeface="Times New Roman"/>
                <a:cs typeface="Times New Roman"/>
              </a:rPr>
              <a:t>≤</a:t>
            </a:r>
            <a:r>
              <a:rPr lang="en-US" sz="1800" baseline="0" dirty="0" smtClean="0">
                <a:latin typeface="+mj-lt"/>
              </a:rPr>
              <a:t> 255</a:t>
            </a:r>
            <a:r>
              <a:rPr lang="en-US" sz="1800" baseline="0" dirty="0" smtClean="0">
                <a:latin typeface="+mn-lt"/>
              </a:rPr>
              <a:t> or </a:t>
            </a:r>
            <a:r>
              <a:rPr lang="en-US" sz="1800" i="1" baseline="0" dirty="0" smtClean="0"/>
              <a:t>c</a:t>
            </a:r>
            <a:r>
              <a:rPr lang="en-US" sz="1800" baseline="0" dirty="0" smtClean="0">
                <a:latin typeface="Arial" charset="0"/>
              </a:rPr>
              <a:t> </a:t>
            </a:r>
            <a:r>
              <a:rPr lang="en-US" sz="1800" baseline="0" dirty="0" smtClean="0">
                <a:latin typeface="Times New Roman"/>
                <a:cs typeface="Times New Roman"/>
              </a:rPr>
              <a:t>≥</a:t>
            </a:r>
            <a:r>
              <a:rPr lang="en-US" sz="1800" baseline="0" dirty="0" smtClean="0"/>
              <a:t> 510,</a:t>
            </a:r>
            <a:r>
              <a:rPr lang="en-US" sz="1800" baseline="0" dirty="0" smtClean="0">
                <a:latin typeface="+mn-lt"/>
              </a:rPr>
              <a:t> or a hexagon if </a:t>
            </a:r>
            <a:r>
              <a:rPr lang="en-US" sz="1800" baseline="0" dirty="0" smtClean="0">
                <a:latin typeface="+mj-lt"/>
              </a:rPr>
              <a:t>255 &lt; </a:t>
            </a:r>
            <a:r>
              <a:rPr lang="en-US" sz="1800" i="1" baseline="0" dirty="0" smtClean="0">
                <a:latin typeface="+mj-lt"/>
              </a:rPr>
              <a:t>c</a:t>
            </a:r>
            <a:r>
              <a:rPr lang="en-US" sz="1800" baseline="0" dirty="0" smtClean="0">
                <a:latin typeface="+mj-lt"/>
              </a:rPr>
              <a:t> &lt; 510</a:t>
            </a:r>
            <a:r>
              <a:rPr lang="en-US" sz="1800" baseline="0" dirty="0" smtClean="0">
                <a:latin typeface="+mn-lt"/>
              </a:rPr>
              <a:t>.  </a:t>
            </a:r>
            <a:r>
              <a:rPr lang="en-US" sz="1800" baseline="0" dirty="0" smtClean="0">
                <a:latin typeface="Arial" charset="0"/>
              </a:rPr>
              <a:t>Every color on the planar surface is such that </a:t>
            </a:r>
            <a:r>
              <a:rPr lang="en-US" sz="1800" i="1" baseline="0" dirty="0" smtClean="0">
                <a:latin typeface="+mj-lt"/>
              </a:rPr>
              <a:t>r</a:t>
            </a:r>
            <a:r>
              <a:rPr lang="en-US" sz="1800" baseline="0" dirty="0" smtClean="0">
                <a:latin typeface="+mj-lt"/>
              </a:rPr>
              <a:t> + </a:t>
            </a:r>
            <a:r>
              <a:rPr lang="en-US" sz="1800" i="1" baseline="0" dirty="0" smtClean="0">
                <a:latin typeface="+mj-lt"/>
              </a:rPr>
              <a:t>g</a:t>
            </a:r>
            <a:r>
              <a:rPr lang="en-US" sz="1800" baseline="0" dirty="0" smtClean="0">
                <a:latin typeface="+mj-lt"/>
              </a:rPr>
              <a:t> + </a:t>
            </a:r>
            <a:r>
              <a:rPr lang="en-US" sz="1800" i="1" baseline="0" dirty="0" smtClean="0">
                <a:latin typeface="+mj-lt"/>
              </a:rPr>
              <a:t>b</a:t>
            </a:r>
            <a:r>
              <a:rPr lang="en-US" sz="1800" baseline="0" dirty="0" smtClean="0">
                <a:latin typeface="+mj-lt"/>
              </a:rPr>
              <a:t> = </a:t>
            </a:r>
            <a:r>
              <a:rPr lang="en-US" sz="1800" i="1" baseline="0" dirty="0" smtClean="0">
                <a:latin typeface="+mj-lt"/>
              </a:rPr>
              <a:t>c</a:t>
            </a:r>
            <a:r>
              <a:rPr lang="en-US" sz="1800" i="1" baseline="0" dirty="0" smtClean="0">
                <a:latin typeface="+mn-lt"/>
              </a:rPr>
              <a:t>.</a:t>
            </a:r>
            <a:r>
              <a:rPr lang="en-US" sz="1800" baseline="0" dirty="0" smtClean="0">
                <a:latin typeface="+mn-lt"/>
              </a:rPr>
              <a:t> Therefore its value is </a:t>
            </a:r>
            <a:r>
              <a:rPr lang="en-US" sz="1800" i="1" baseline="0" dirty="0" smtClean="0">
                <a:latin typeface="+mj-lt"/>
              </a:rPr>
              <a:t>c</a:t>
            </a:r>
            <a:r>
              <a:rPr lang="en-US" sz="1800" baseline="0" dirty="0" smtClean="0">
                <a:latin typeface="+mj-lt"/>
              </a:rPr>
              <a:t>/3.  </a:t>
            </a:r>
            <a:r>
              <a:rPr lang="en-US" sz="1800" baseline="0" dirty="0" smtClean="0">
                <a:latin typeface="+mn-lt"/>
              </a:rPr>
              <a:t>It is on this equivalue plane that hue and saturation are computed.</a:t>
            </a:r>
            <a:endParaRPr lang="en-US" sz="1800" i="1" baseline="0" dirty="0" smtClean="0">
              <a:latin typeface="+mj-lt"/>
            </a:endParaRPr>
          </a:p>
        </p:txBody>
      </p:sp>
      <p:sp>
        <p:nvSpPr>
          <p:cNvPr id="35850" name="Text Box 5"/>
          <p:cNvSpPr txBox="1">
            <a:spLocks noChangeArrowheads="1"/>
          </p:cNvSpPr>
          <p:nvPr/>
        </p:nvSpPr>
        <p:spPr bwMode="auto">
          <a:xfrm>
            <a:off x="7237413" y="5429250"/>
            <a:ext cx="1600200" cy="369888"/>
          </a:xfrm>
          <a:prstGeom prst="rect">
            <a:avLst/>
          </a:prstGeom>
          <a:solidFill>
            <a:srgbClr val="FFFFCC"/>
          </a:solidFill>
          <a:ln>
            <a:noFill/>
          </a:ln>
          <a:effectLst>
            <a:outerShdw blurRad="38100" dist="63500" dir="13500000" algn="ctr" rotWithShape="0">
              <a:schemeClr val="tx1">
                <a:alpha val="25000"/>
              </a:schemeClr>
            </a:outerShdw>
          </a:effectLs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dirty="0">
                <a:latin typeface="Comic Sans MS" pitchFamily="66" charset="0"/>
              </a:rPr>
              <a:t>c=255, v=85</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19</a:t>
            </a:fld>
            <a:endParaRPr lang="en-US" dirty="0"/>
          </a:p>
        </p:txBody>
      </p:sp>
      <p:sp>
        <p:nvSpPr>
          <p:cNvPr id="11" name="Text Box 5"/>
          <p:cNvSpPr txBox="1">
            <a:spLocks noChangeArrowheads="1"/>
          </p:cNvSpPr>
          <p:nvPr/>
        </p:nvSpPr>
        <p:spPr bwMode="auto">
          <a:xfrm>
            <a:off x="2428082" y="151378"/>
            <a:ext cx="2562225" cy="1384982"/>
          </a:xfrm>
          <a:prstGeom prst="rect">
            <a:avLst/>
          </a:prstGeom>
          <a:solidFill>
            <a:srgbClr val="FFFFCC"/>
          </a:solidFill>
          <a:ln>
            <a:noFill/>
          </a:ln>
          <a:effectLst>
            <a:outerShdw blurRad="50800" dist="63500" dir="13500000" algn="br" rotWithShape="0">
              <a:prstClr val="black">
                <a:alpha val="25000"/>
              </a:prstClr>
            </a:outerShdw>
          </a:effectLst>
          <a:extLst/>
        </p:spPr>
        <p:txBody>
          <a:bodyPr wrap="square"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solidFill>
                  <a:srgbClr val="000000"/>
                </a:solidFill>
              </a:rPr>
              <a:t>HSV is defined with respect to planes that cut the cube perpendicularly to the gray line – c</a:t>
            </a:r>
            <a:r>
              <a:rPr lang="en-US" sz="1400" dirty="0" smtClean="0">
                <a:solidFill>
                  <a:srgbClr val="000000"/>
                </a:solidFill>
                <a:sym typeface="Symbol" panose="05050102010706020507" pitchFamily="18" charset="2"/>
              </a:rPr>
              <a:t></a:t>
            </a:r>
            <a:r>
              <a:rPr lang="en-US" sz="1400" dirty="0" smtClean="0">
                <a:solidFill>
                  <a:srgbClr val="000000"/>
                </a:solidFill>
              </a:rPr>
              <a:t>[1 1 1]</a:t>
            </a:r>
            <a:r>
              <a:rPr lang="en-US" sz="1400" baseline="30000" dirty="0" smtClean="0">
                <a:solidFill>
                  <a:srgbClr val="000000"/>
                </a:solidFill>
              </a:rPr>
              <a:t>T</a:t>
            </a:r>
            <a:r>
              <a:rPr lang="en-US" sz="1400" dirty="0" smtClean="0">
                <a:solidFill>
                  <a:srgbClr val="000000"/>
                </a:solidFill>
              </a:rPr>
              <a:t> where c </a:t>
            </a:r>
            <a:r>
              <a:rPr lang="en-US" sz="1400" dirty="0" smtClean="0">
                <a:solidFill>
                  <a:srgbClr val="000000"/>
                </a:solidFill>
                <a:sym typeface="Symbol" panose="05050102010706020507" pitchFamily="18" charset="2"/>
              </a:rPr>
              <a:t> {0,…255}. These are called equivalue planes.</a:t>
            </a:r>
            <a:endParaRPr lang="en-US" sz="1400" dirty="0">
              <a:solidFill>
                <a:srgbClr val="0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81000" y="1028700"/>
            <a:ext cx="7772400" cy="723900"/>
          </a:xfrm>
        </p:spPr>
        <p:txBody>
          <a:bodyPr/>
          <a:lstStyle/>
          <a:p>
            <a:r>
              <a:rPr lang="en-US" smtClean="0"/>
              <a:t>Color Images</a:t>
            </a:r>
          </a:p>
        </p:txBody>
      </p:sp>
      <p:sp>
        <p:nvSpPr>
          <p:cNvPr id="4099" name="Rectangle 3"/>
          <p:cNvSpPr>
            <a:spLocks noGrp="1" noChangeArrowheads="1"/>
          </p:cNvSpPr>
          <p:nvPr>
            <p:ph type="body" sz="half" idx="1"/>
          </p:nvPr>
        </p:nvSpPr>
        <p:spPr>
          <a:xfrm>
            <a:off x="381000" y="1960563"/>
            <a:ext cx="3886200" cy="3983037"/>
          </a:xfrm>
        </p:spPr>
        <p:txBody>
          <a:bodyPr>
            <a:spAutoFit/>
          </a:bodyPr>
          <a:lstStyle/>
          <a:p>
            <a:pPr>
              <a:lnSpc>
                <a:spcPct val="90000"/>
              </a:lnSpc>
              <a:spcBef>
                <a:spcPct val="25000"/>
              </a:spcBef>
            </a:pPr>
            <a:r>
              <a:rPr lang="en-US" sz="2400" smtClean="0">
                <a:solidFill>
                  <a:schemeClr val="tx2"/>
                </a:solidFill>
                <a:latin typeface="Times New Roman" pitchFamily="18" charset="0"/>
              </a:rPr>
              <a:t>Are constructed from three overlaid intensity maps.</a:t>
            </a:r>
          </a:p>
          <a:p>
            <a:pPr>
              <a:lnSpc>
                <a:spcPct val="90000"/>
              </a:lnSpc>
              <a:spcBef>
                <a:spcPct val="25000"/>
              </a:spcBef>
            </a:pPr>
            <a:r>
              <a:rPr lang="en-US" sz="2400" smtClean="0">
                <a:solidFill>
                  <a:schemeClr val="tx2"/>
                </a:solidFill>
                <a:latin typeface="Times New Roman" pitchFamily="18" charset="0"/>
              </a:rPr>
              <a:t>Each map represents the intensity of a different “primary” color.</a:t>
            </a:r>
          </a:p>
          <a:p>
            <a:pPr>
              <a:lnSpc>
                <a:spcPct val="90000"/>
              </a:lnSpc>
              <a:spcBef>
                <a:spcPct val="25000"/>
              </a:spcBef>
            </a:pPr>
            <a:r>
              <a:rPr lang="en-US" sz="2400" smtClean="0">
                <a:solidFill>
                  <a:schemeClr val="tx2"/>
                </a:solidFill>
                <a:latin typeface="Times New Roman" pitchFamily="18" charset="0"/>
              </a:rPr>
              <a:t>The actual hues of the primaries do not matter as long as they are distinct.</a:t>
            </a:r>
          </a:p>
          <a:p>
            <a:pPr>
              <a:lnSpc>
                <a:spcPct val="90000"/>
              </a:lnSpc>
              <a:spcBef>
                <a:spcPct val="25000"/>
              </a:spcBef>
            </a:pPr>
            <a:r>
              <a:rPr lang="en-US" sz="2400" smtClean="0">
                <a:solidFill>
                  <a:schemeClr val="tx2"/>
                </a:solidFill>
                <a:latin typeface="Times New Roman" pitchFamily="18" charset="0"/>
              </a:rPr>
              <a:t>The primaries are 3 vectors (or axes) that form a “basis” of the color space.</a:t>
            </a:r>
          </a:p>
        </p:txBody>
      </p:sp>
      <p:pic>
        <p:nvPicPr>
          <p:cNvPr id="4100" name="Picture 4" descr="wallace_and_gromit_RGB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46200"/>
            <a:ext cx="42291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2</a:t>
            </a:fld>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title"/>
          </p:nvPr>
        </p:nvSpPr>
        <p:spPr>
          <a:xfrm>
            <a:off x="381000" y="914400"/>
            <a:ext cx="2895600" cy="1939925"/>
          </a:xfrm>
          <a:noFill/>
        </p:spPr>
        <p:txBody>
          <a:bodyPr lIns="92064" tIns="46033" rIns="92064" bIns="46033">
            <a:spAutoFit/>
          </a:bodyPr>
          <a:lstStyle/>
          <a:p>
            <a:r>
              <a:rPr lang="en-US" dirty="0" smtClean="0"/>
              <a:t>Equivalue </a:t>
            </a:r>
            <a:br>
              <a:rPr lang="en-US" dirty="0" smtClean="0"/>
            </a:br>
            <a:r>
              <a:rPr lang="en-US" dirty="0" smtClean="0"/>
              <a:t>Color Triangle</a:t>
            </a:r>
          </a:p>
        </p:txBody>
      </p:sp>
      <p:sp>
        <p:nvSpPr>
          <p:cNvPr id="9" name="Text Box 9"/>
          <p:cNvSpPr txBox="1">
            <a:spLocks noChangeArrowheads="1"/>
          </p:cNvSpPr>
          <p:nvPr/>
        </p:nvSpPr>
        <p:spPr bwMode="auto">
          <a:xfrm>
            <a:off x="381000" y="4800600"/>
            <a:ext cx="2819400" cy="984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defRPr/>
            </a:pPr>
            <a:r>
              <a:rPr lang="en-US" sz="1800" baseline="0" dirty="0" smtClean="0">
                <a:latin typeface="Arial" charset="0"/>
              </a:rPr>
              <a:t>On the</a:t>
            </a:r>
            <a:r>
              <a:rPr lang="en-US" sz="2000" baseline="0" dirty="0" smtClean="0">
                <a:latin typeface="Arial" charset="0"/>
              </a:rPr>
              <a:t> </a:t>
            </a:r>
            <a:r>
              <a:rPr lang="en-US" sz="2000" i="1" baseline="0" dirty="0" smtClean="0">
                <a:latin typeface="+mj-lt"/>
              </a:rPr>
              <a:t>g </a:t>
            </a:r>
            <a:r>
              <a:rPr lang="en-US" sz="2000" baseline="0" dirty="0" smtClean="0">
                <a:latin typeface="+mj-lt"/>
              </a:rPr>
              <a:t>= 0</a:t>
            </a:r>
            <a:r>
              <a:rPr lang="en-US" sz="1800" baseline="0" dirty="0" smtClean="0">
                <a:latin typeface="Arial" charset="0"/>
              </a:rPr>
              <a:t> face of the cube the triangle traces the line, </a:t>
            </a:r>
            <a:r>
              <a:rPr lang="en-US" sz="2000" i="1" baseline="0" dirty="0" smtClean="0">
                <a:latin typeface="+mj-lt"/>
              </a:rPr>
              <a:t>r </a:t>
            </a:r>
            <a:r>
              <a:rPr lang="en-US" sz="2000" baseline="0" dirty="0" smtClean="0">
                <a:latin typeface="+mj-lt"/>
              </a:rPr>
              <a:t>+ </a:t>
            </a:r>
            <a:r>
              <a:rPr lang="en-US" sz="2000" i="1" baseline="0" dirty="0" smtClean="0">
                <a:latin typeface="+mj-lt"/>
              </a:rPr>
              <a:t>b </a:t>
            </a:r>
            <a:r>
              <a:rPr lang="en-US" sz="2000" baseline="0" dirty="0" smtClean="0">
                <a:latin typeface="+mj-lt"/>
              </a:rPr>
              <a:t>= 255</a:t>
            </a:r>
            <a:r>
              <a:rPr lang="en-US" sz="1800" baseline="0" dirty="0" smtClean="0">
                <a:latin typeface="+mj-lt"/>
              </a:rPr>
              <a:t>.</a:t>
            </a:r>
          </a:p>
        </p:txBody>
      </p:sp>
      <p:sp>
        <p:nvSpPr>
          <p:cNvPr id="36871" name="Text Box 5"/>
          <p:cNvSpPr txBox="1">
            <a:spLocks noChangeArrowheads="1"/>
          </p:cNvSpPr>
          <p:nvPr/>
        </p:nvSpPr>
        <p:spPr bwMode="auto">
          <a:xfrm>
            <a:off x="381000" y="3643313"/>
            <a:ext cx="1600200" cy="368300"/>
          </a:xfrm>
          <a:prstGeom prst="rect">
            <a:avLst/>
          </a:prstGeom>
          <a:solidFill>
            <a:srgbClr val="FFFFCC"/>
          </a:solidFill>
          <a:ln>
            <a:noFill/>
          </a:ln>
          <a:effectLst>
            <a:outerShdw blurRad="38100" dist="63500" dir="2700000" algn="ctr" rotWithShape="0">
              <a:schemeClr val="tx1">
                <a:alpha val="25000"/>
              </a:schemeClr>
            </a:outerShdw>
          </a:effectLs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latin typeface="Comic Sans MS" pitchFamily="66" charset="0"/>
              </a:rPr>
              <a:t>c=255, v=85</a:t>
            </a:r>
          </a:p>
        </p:txBody>
      </p:sp>
      <p:pic>
        <p:nvPicPr>
          <p:cNvPr id="3687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990600"/>
            <a:ext cx="54864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olorTriangle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066800"/>
            <a:ext cx="5027613" cy="50276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39939" name="Rectangle 3"/>
          <p:cNvSpPr>
            <a:spLocks noGrp="1" noChangeArrowheads="1"/>
          </p:cNvSpPr>
          <p:nvPr>
            <p:ph type="title"/>
          </p:nvPr>
        </p:nvSpPr>
        <p:spPr>
          <a:xfrm>
            <a:off x="457200" y="1143000"/>
            <a:ext cx="2895600" cy="1920875"/>
          </a:xfrm>
          <a:noFill/>
        </p:spPr>
        <p:txBody>
          <a:bodyPr lIns="92064" tIns="46033" rIns="92064" bIns="46033">
            <a:spAutoFit/>
          </a:bodyPr>
          <a:lstStyle/>
          <a:p>
            <a:r>
              <a:rPr lang="en-US" dirty="0" smtClean="0"/>
              <a:t>Color Cube:  Equivalue Triangle</a:t>
            </a:r>
          </a:p>
        </p:txBody>
      </p:sp>
      <p:sp>
        <p:nvSpPr>
          <p:cNvPr id="7" name="Text Box 5"/>
          <p:cNvSpPr txBox="1">
            <a:spLocks noChangeArrowheads="1"/>
          </p:cNvSpPr>
          <p:nvPr/>
        </p:nvSpPr>
        <p:spPr bwMode="auto">
          <a:xfrm>
            <a:off x="381000" y="3202912"/>
            <a:ext cx="2971800" cy="2893088"/>
          </a:xfrm>
          <a:prstGeom prst="rect">
            <a:avLst/>
          </a:prstGeom>
          <a:solidFill>
            <a:srgbClr val="FFFFCC"/>
          </a:solidFill>
          <a:ln>
            <a:noFill/>
          </a:ln>
          <a:effectLst>
            <a:outerShdw blurRad="38100" dist="107763" dir="8100000" algn="ctr" rotWithShape="0">
              <a:schemeClr val="bg2"/>
            </a:outerShdw>
          </a:effectLst>
          <a:extLst/>
        </p:spPr>
        <p:txBody>
          <a:bodyPr wrap="square"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t>Notice the dark outline of the triangle. It is not there – not a real feature of the color surface. The planar discontinuities in 3D at the edges of the triangle project to abrupt changes in the color gradient in the 2D image. The change in gradient is a second order effect that is exaggerated  by the </a:t>
            </a:r>
            <a:r>
              <a:rPr lang="en-US" sz="1400" dirty="0"/>
              <a:t>color-agonist, center-surround edge detectors on the retina. </a:t>
            </a:r>
            <a:r>
              <a:rPr lang="en-US" sz="1400" dirty="0" smtClean="0"/>
              <a:t>It is an optical illusion.</a:t>
            </a:r>
            <a:endParaRPr lang="en-US" sz="1400" dirty="0"/>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olorTriangle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066800"/>
            <a:ext cx="5027613" cy="50276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Grp="1" noChangeArrowheads="1"/>
          </p:cNvSpPr>
          <p:nvPr>
            <p:ph type="title"/>
          </p:nvPr>
        </p:nvSpPr>
        <p:spPr>
          <a:xfrm>
            <a:off x="457200" y="1143000"/>
            <a:ext cx="2895600" cy="1920875"/>
          </a:xfrm>
          <a:noFill/>
        </p:spPr>
        <p:txBody>
          <a:bodyPr lIns="92064" tIns="46033" rIns="92064" bIns="46033">
            <a:spAutoFit/>
          </a:bodyPr>
          <a:lstStyle/>
          <a:p>
            <a:r>
              <a:rPr lang="en-US" dirty="0" smtClean="0"/>
              <a:t>Color Cube:  Equivalue Triangle</a:t>
            </a:r>
          </a:p>
        </p:txBody>
      </p:sp>
      <p:sp>
        <p:nvSpPr>
          <p:cNvPr id="7" name="Text Box 5"/>
          <p:cNvSpPr txBox="1">
            <a:spLocks noChangeArrowheads="1"/>
          </p:cNvSpPr>
          <p:nvPr/>
        </p:nvSpPr>
        <p:spPr bwMode="auto">
          <a:xfrm>
            <a:off x="381000" y="5141905"/>
            <a:ext cx="2743200" cy="954095"/>
          </a:xfrm>
          <a:prstGeom prst="rect">
            <a:avLst/>
          </a:prstGeom>
          <a:solidFill>
            <a:srgbClr val="FFFFCC"/>
          </a:solidFill>
          <a:ln>
            <a:noFill/>
          </a:ln>
          <a:effectLst>
            <a:outerShdw blurRad="38100" dist="107763" dir="8100000" algn="ctr" rotWithShape="0">
              <a:schemeClr val="bg2"/>
            </a:outerShdw>
          </a:effectLst>
          <a:extLst/>
        </p:spPr>
        <p:txBody>
          <a:bodyPr wrap="square"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t>As the cube is faded out over this and the next 2 slides, the discontinuity diminishes and dark outline disappears.</a:t>
            </a:r>
            <a:endParaRPr lang="en-US" sz="1400" dirty="0"/>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olorTriangle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066800"/>
            <a:ext cx="5027613" cy="50276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title"/>
          </p:nvPr>
        </p:nvSpPr>
        <p:spPr>
          <a:xfrm>
            <a:off x="457200" y="1143000"/>
            <a:ext cx="2895600" cy="1920875"/>
          </a:xfrm>
          <a:noFill/>
        </p:spPr>
        <p:txBody>
          <a:bodyPr lIns="92064" tIns="46033" rIns="92064" bIns="46033">
            <a:spAutoFit/>
          </a:bodyPr>
          <a:lstStyle/>
          <a:p>
            <a:r>
              <a:rPr lang="en-US" dirty="0" smtClean="0"/>
              <a:t>Color Cube:  Equivalue Triangle</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olorTriangle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066800"/>
            <a:ext cx="5027613" cy="50276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43011" name="Rectangle 3"/>
          <p:cNvSpPr>
            <a:spLocks noGrp="1" noChangeArrowheads="1"/>
          </p:cNvSpPr>
          <p:nvPr>
            <p:ph type="title"/>
          </p:nvPr>
        </p:nvSpPr>
        <p:spPr>
          <a:xfrm>
            <a:off x="457200" y="1143000"/>
            <a:ext cx="2895600" cy="1920875"/>
          </a:xfrm>
          <a:noFill/>
        </p:spPr>
        <p:txBody>
          <a:bodyPr lIns="92064" tIns="46033" rIns="92064" bIns="46033">
            <a:spAutoFit/>
          </a:bodyPr>
          <a:lstStyle/>
          <a:p>
            <a:r>
              <a:rPr lang="en-US" dirty="0" smtClean="0"/>
              <a:t>Color Cube:  Equivalue Triangle</a:t>
            </a:r>
          </a:p>
        </p:txBody>
      </p:sp>
      <p:sp>
        <p:nvSpPr>
          <p:cNvPr id="7" name="Text Box 5"/>
          <p:cNvSpPr txBox="1">
            <a:spLocks noChangeArrowheads="1"/>
          </p:cNvSpPr>
          <p:nvPr/>
        </p:nvSpPr>
        <p:spPr bwMode="auto">
          <a:xfrm>
            <a:off x="381000" y="4495800"/>
            <a:ext cx="2971800" cy="1600426"/>
          </a:xfrm>
          <a:prstGeom prst="rect">
            <a:avLst/>
          </a:prstGeom>
          <a:solidFill>
            <a:srgbClr val="FFFFCC"/>
          </a:solidFill>
          <a:ln>
            <a:noFill/>
          </a:ln>
          <a:effectLst>
            <a:outerShdw blurRad="38100" dist="107763" dir="8100000" algn="ctr" rotWithShape="0">
              <a:schemeClr val="bg2"/>
            </a:outerShdw>
          </a:effectLst>
          <a:extLst/>
        </p:spPr>
        <p:txBody>
          <a:bodyPr wrap="square"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t>Every point on the equivalue plane has the same value. (“well, duh!”) There is one plane for each value (</a:t>
            </a:r>
            <a:r>
              <a:rPr lang="en-US" sz="1400" dirty="0" err="1" smtClean="0"/>
              <a:t>r+g+b</a:t>
            </a:r>
            <a:r>
              <a:rPr lang="en-US" sz="1400" dirty="0" smtClean="0"/>
              <a:t>)/3. The hue and saturation for all colors with the same value are calculated in the plane.  </a:t>
            </a:r>
            <a:endParaRPr lang="en-US" sz="1400" dirty="0"/>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968376"/>
            <a:ext cx="4962524" cy="5212080"/>
          </a:xfrm>
          <a:prstGeom prst="rect">
            <a:avLst/>
          </a:prstGeom>
        </p:spPr>
      </p:pic>
      <p:sp>
        <p:nvSpPr>
          <p:cNvPr id="37891" name="Rectangle 3"/>
          <p:cNvSpPr>
            <a:spLocks noGrp="1" noChangeArrowheads="1"/>
          </p:cNvSpPr>
          <p:nvPr>
            <p:ph type="title"/>
          </p:nvPr>
        </p:nvSpPr>
        <p:spPr>
          <a:xfrm>
            <a:off x="381000" y="914400"/>
            <a:ext cx="3581400" cy="1323975"/>
          </a:xfrm>
          <a:noFill/>
        </p:spPr>
        <p:txBody>
          <a:bodyPr lIns="92064" tIns="46033" rIns="92064" bIns="46033">
            <a:spAutoFit/>
          </a:bodyPr>
          <a:lstStyle/>
          <a:p>
            <a:r>
              <a:rPr lang="en-US" dirty="0" smtClean="0"/>
              <a:t>Equivalue </a:t>
            </a:r>
            <a:br>
              <a:rPr lang="en-US" dirty="0" smtClean="0"/>
            </a:br>
            <a:r>
              <a:rPr lang="en-US" dirty="0" smtClean="0"/>
              <a:t>Color Hexagon</a:t>
            </a:r>
          </a:p>
        </p:txBody>
      </p:sp>
      <p:sp>
        <p:nvSpPr>
          <p:cNvPr id="37895" name="Text Box 9"/>
          <p:cNvSpPr txBox="1">
            <a:spLocks noChangeArrowheads="1"/>
          </p:cNvSpPr>
          <p:nvPr/>
        </p:nvSpPr>
        <p:spPr bwMode="auto">
          <a:xfrm>
            <a:off x="381000" y="2297113"/>
            <a:ext cx="2865438"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dirty="0">
                <a:latin typeface="Arial" charset="0"/>
              </a:rPr>
              <a:t>A plane through the colors</a:t>
            </a:r>
          </a:p>
        </p:txBody>
      </p:sp>
      <p:graphicFrame>
        <p:nvGraphicFramePr>
          <p:cNvPr id="37896" name="Object 5"/>
          <p:cNvGraphicFramePr>
            <a:graphicFrameLocks noChangeAspect="1"/>
          </p:cNvGraphicFramePr>
          <p:nvPr/>
        </p:nvGraphicFramePr>
        <p:xfrm>
          <a:off x="476250" y="2765425"/>
          <a:ext cx="3333750" cy="838200"/>
        </p:xfrm>
        <a:graphic>
          <a:graphicData uri="http://schemas.openxmlformats.org/presentationml/2006/ole">
            <mc:AlternateContent xmlns:mc="http://schemas.openxmlformats.org/markup-compatibility/2006">
              <mc:Choice xmlns:v="urn:schemas-microsoft-com:vml" Requires="v">
                <p:oleObj spid="_x0000_s38051" name="Equation" r:id="rId4" imgW="2222500" imgH="558800" progId="Equation.DSMT4">
                  <p:embed/>
                </p:oleObj>
              </mc:Choice>
              <mc:Fallback>
                <p:oleObj name="Equation" r:id="rId4" imgW="2222500" imgH="5588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 y="2765425"/>
                        <a:ext cx="33337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9"/>
          <p:cNvSpPr txBox="1">
            <a:spLocks noChangeArrowheads="1"/>
          </p:cNvSpPr>
          <p:nvPr/>
        </p:nvSpPr>
        <p:spPr bwMode="auto">
          <a:xfrm>
            <a:off x="381000" y="3733800"/>
            <a:ext cx="3698875" cy="2308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defRPr/>
            </a:pPr>
            <a:r>
              <a:rPr lang="en-US" sz="1800" baseline="0" dirty="0" smtClean="0">
                <a:latin typeface="Arial" charset="0"/>
              </a:rPr>
              <a:t>forms a triangle inside the color cube if </a:t>
            </a:r>
            <a:r>
              <a:rPr lang="en-US" sz="1800" i="1" baseline="0" dirty="0" smtClean="0">
                <a:latin typeface="+mj-lt"/>
              </a:rPr>
              <a:t>c</a:t>
            </a:r>
            <a:r>
              <a:rPr lang="en-US" sz="1800" baseline="0" dirty="0" smtClean="0">
                <a:latin typeface="Arial" charset="0"/>
              </a:rPr>
              <a:t> </a:t>
            </a:r>
            <a:r>
              <a:rPr lang="en-US" sz="1800" baseline="0" dirty="0" smtClean="0">
                <a:latin typeface="Times New Roman"/>
                <a:cs typeface="Times New Roman"/>
              </a:rPr>
              <a:t>≤</a:t>
            </a:r>
            <a:r>
              <a:rPr lang="en-US" sz="1800" baseline="0" dirty="0" smtClean="0">
                <a:latin typeface="+mj-lt"/>
              </a:rPr>
              <a:t> 255</a:t>
            </a:r>
            <a:r>
              <a:rPr lang="en-US" sz="1800" baseline="0" dirty="0" smtClean="0">
                <a:latin typeface="+mn-lt"/>
              </a:rPr>
              <a:t> or </a:t>
            </a:r>
            <a:r>
              <a:rPr lang="en-US" sz="1800" i="1" baseline="0" dirty="0" smtClean="0"/>
              <a:t>c</a:t>
            </a:r>
            <a:r>
              <a:rPr lang="en-US" sz="1800" baseline="0" dirty="0" smtClean="0">
                <a:latin typeface="Arial" charset="0"/>
              </a:rPr>
              <a:t> </a:t>
            </a:r>
            <a:r>
              <a:rPr lang="en-US" sz="1800" baseline="0" dirty="0" smtClean="0">
                <a:latin typeface="Times New Roman"/>
                <a:cs typeface="Times New Roman"/>
              </a:rPr>
              <a:t>≥</a:t>
            </a:r>
            <a:r>
              <a:rPr lang="en-US" sz="1800" baseline="0" dirty="0" smtClean="0"/>
              <a:t> 510,</a:t>
            </a:r>
            <a:r>
              <a:rPr lang="en-US" sz="1800" baseline="0" dirty="0" smtClean="0">
                <a:latin typeface="+mn-lt"/>
              </a:rPr>
              <a:t> or a </a:t>
            </a:r>
            <a:r>
              <a:rPr lang="en-US" sz="1800" b="1" baseline="0" dirty="0" smtClean="0">
                <a:latin typeface="+mn-lt"/>
              </a:rPr>
              <a:t>hexagon</a:t>
            </a:r>
            <a:r>
              <a:rPr lang="en-US" sz="1800" baseline="0" dirty="0" smtClean="0">
                <a:latin typeface="+mn-lt"/>
              </a:rPr>
              <a:t> if </a:t>
            </a:r>
            <a:r>
              <a:rPr lang="en-US" sz="1800" baseline="0" dirty="0" smtClean="0">
                <a:latin typeface="+mj-lt"/>
              </a:rPr>
              <a:t>255 &lt; </a:t>
            </a:r>
            <a:r>
              <a:rPr lang="en-US" sz="1800" i="1" baseline="0" dirty="0" smtClean="0">
                <a:latin typeface="+mj-lt"/>
              </a:rPr>
              <a:t>c</a:t>
            </a:r>
            <a:r>
              <a:rPr lang="en-US" sz="1800" baseline="0" dirty="0" smtClean="0">
                <a:latin typeface="+mj-lt"/>
              </a:rPr>
              <a:t> &lt; 510</a:t>
            </a:r>
            <a:r>
              <a:rPr lang="en-US" sz="1800" baseline="0" dirty="0" smtClean="0">
                <a:latin typeface="+mn-lt"/>
              </a:rPr>
              <a:t>.  </a:t>
            </a:r>
            <a:r>
              <a:rPr lang="en-US" sz="1800" baseline="0" dirty="0" smtClean="0">
                <a:latin typeface="Arial" charset="0"/>
              </a:rPr>
              <a:t>Every color on the planar surface is such that </a:t>
            </a:r>
            <a:r>
              <a:rPr lang="en-US" sz="1800" i="1" baseline="0" dirty="0" smtClean="0">
                <a:latin typeface="+mj-lt"/>
              </a:rPr>
              <a:t>r</a:t>
            </a:r>
            <a:r>
              <a:rPr lang="en-US" sz="1800" baseline="0" dirty="0" smtClean="0">
                <a:latin typeface="+mj-lt"/>
              </a:rPr>
              <a:t> + </a:t>
            </a:r>
            <a:r>
              <a:rPr lang="en-US" sz="1800" i="1" baseline="0" dirty="0" smtClean="0">
                <a:latin typeface="+mj-lt"/>
              </a:rPr>
              <a:t>g</a:t>
            </a:r>
            <a:r>
              <a:rPr lang="en-US" sz="1800" baseline="0" dirty="0" smtClean="0">
                <a:latin typeface="+mj-lt"/>
              </a:rPr>
              <a:t> + </a:t>
            </a:r>
            <a:r>
              <a:rPr lang="en-US" sz="1800" i="1" baseline="0" dirty="0" smtClean="0">
                <a:latin typeface="+mj-lt"/>
              </a:rPr>
              <a:t>b</a:t>
            </a:r>
            <a:r>
              <a:rPr lang="en-US" sz="1800" baseline="0" dirty="0" smtClean="0">
                <a:latin typeface="+mj-lt"/>
              </a:rPr>
              <a:t> = </a:t>
            </a:r>
            <a:r>
              <a:rPr lang="en-US" sz="1800" i="1" baseline="0" dirty="0" smtClean="0">
                <a:latin typeface="+mj-lt"/>
              </a:rPr>
              <a:t>c</a:t>
            </a:r>
            <a:r>
              <a:rPr lang="en-US" sz="1800" i="1" baseline="0" dirty="0" smtClean="0">
                <a:latin typeface="+mn-lt"/>
              </a:rPr>
              <a:t>.</a:t>
            </a:r>
            <a:r>
              <a:rPr lang="en-US" sz="1800" baseline="0" dirty="0" smtClean="0">
                <a:latin typeface="+mn-lt"/>
              </a:rPr>
              <a:t> Therefore its value is </a:t>
            </a:r>
            <a:r>
              <a:rPr lang="en-US" sz="1800" i="1" baseline="0" dirty="0" smtClean="0">
                <a:latin typeface="+mj-lt"/>
              </a:rPr>
              <a:t>c</a:t>
            </a:r>
            <a:r>
              <a:rPr lang="en-US" sz="1800" baseline="0" dirty="0" smtClean="0">
                <a:latin typeface="+mj-lt"/>
              </a:rPr>
              <a:t>/3.  </a:t>
            </a:r>
            <a:r>
              <a:rPr lang="en-US" sz="1800" baseline="0" dirty="0" smtClean="0">
                <a:latin typeface="+mn-lt"/>
              </a:rPr>
              <a:t>It is on this equivalue plane that hue and saturation are computed.</a:t>
            </a:r>
            <a:endParaRPr lang="en-US" sz="1800" i="1" baseline="0" dirty="0" smtClean="0">
              <a:latin typeface="+mj-lt"/>
            </a:endParaRPr>
          </a:p>
        </p:txBody>
      </p:sp>
      <p:sp>
        <p:nvSpPr>
          <p:cNvPr id="37898" name="Text Box 5"/>
          <p:cNvSpPr txBox="1">
            <a:spLocks noChangeArrowheads="1"/>
          </p:cNvSpPr>
          <p:nvPr/>
        </p:nvSpPr>
        <p:spPr bwMode="auto">
          <a:xfrm>
            <a:off x="7237413" y="5429250"/>
            <a:ext cx="1600200" cy="369888"/>
          </a:xfrm>
          <a:prstGeom prst="rect">
            <a:avLst/>
          </a:prstGeom>
          <a:solidFill>
            <a:srgbClr val="FFFFCC"/>
          </a:solidFill>
          <a:ln>
            <a:noFill/>
          </a:ln>
          <a:effectLst>
            <a:outerShdw blurRad="50800" dist="63500" dir="2700000" algn="tl" rotWithShape="0">
              <a:prstClr val="black">
                <a:alpha val="40000"/>
              </a:prstClr>
            </a:outerShdw>
          </a:effectLst>
          <a:extLst/>
        </p:spPr>
        <p:txBody>
          <a:bodyPr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c=384, v=128</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097280"/>
            <a:ext cx="5516880" cy="4907280"/>
          </a:xfrm>
          <a:prstGeom prst="rect">
            <a:avLst/>
          </a:prstGeom>
        </p:spPr>
      </p:pic>
      <p:sp>
        <p:nvSpPr>
          <p:cNvPr id="38919" name="Rectangle 3"/>
          <p:cNvSpPr>
            <a:spLocks noGrp="1" noChangeArrowheads="1"/>
          </p:cNvSpPr>
          <p:nvPr>
            <p:ph type="title"/>
          </p:nvPr>
        </p:nvSpPr>
        <p:spPr>
          <a:xfrm>
            <a:off x="381000" y="914400"/>
            <a:ext cx="2819400" cy="1939925"/>
          </a:xfrm>
          <a:noFill/>
        </p:spPr>
        <p:txBody>
          <a:bodyPr lIns="92064" tIns="46033" rIns="92064" bIns="46033">
            <a:spAutoFit/>
          </a:bodyPr>
          <a:lstStyle/>
          <a:p>
            <a:r>
              <a:rPr lang="en-US" dirty="0" smtClean="0"/>
              <a:t>Equivalue </a:t>
            </a:r>
            <a:br>
              <a:rPr lang="en-US" dirty="0" smtClean="0"/>
            </a:br>
            <a:r>
              <a:rPr lang="en-US" dirty="0" smtClean="0"/>
              <a:t>Color Hexagon</a:t>
            </a:r>
          </a:p>
        </p:txBody>
      </p:sp>
      <p:sp>
        <p:nvSpPr>
          <p:cNvPr id="9" name="Text Box 9"/>
          <p:cNvSpPr txBox="1">
            <a:spLocks noChangeArrowheads="1"/>
          </p:cNvSpPr>
          <p:nvPr/>
        </p:nvSpPr>
        <p:spPr bwMode="auto">
          <a:xfrm>
            <a:off x="381000" y="4800600"/>
            <a:ext cx="2819400" cy="984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defRPr/>
            </a:pPr>
            <a:r>
              <a:rPr lang="en-US" sz="1800" baseline="0" dirty="0" smtClean="0">
                <a:latin typeface="Arial" charset="0"/>
              </a:rPr>
              <a:t>On the</a:t>
            </a:r>
            <a:r>
              <a:rPr lang="en-US" sz="2000" baseline="0" dirty="0" smtClean="0">
                <a:latin typeface="Arial" charset="0"/>
              </a:rPr>
              <a:t> </a:t>
            </a:r>
            <a:r>
              <a:rPr lang="en-US" sz="2000" i="1" baseline="0" dirty="0" smtClean="0">
                <a:latin typeface="+mj-lt"/>
              </a:rPr>
              <a:t>g </a:t>
            </a:r>
            <a:r>
              <a:rPr lang="en-US" sz="2000" baseline="0" dirty="0" smtClean="0">
                <a:latin typeface="+mj-lt"/>
              </a:rPr>
              <a:t>= 0</a:t>
            </a:r>
            <a:r>
              <a:rPr lang="en-US" sz="1800" baseline="0" dirty="0" smtClean="0">
                <a:latin typeface="Arial" charset="0"/>
              </a:rPr>
              <a:t> face of the cube the hexagon traces the line, </a:t>
            </a:r>
            <a:r>
              <a:rPr lang="en-US" sz="2000" i="1" baseline="0" dirty="0" smtClean="0">
                <a:latin typeface="+mj-lt"/>
              </a:rPr>
              <a:t>r </a:t>
            </a:r>
            <a:r>
              <a:rPr lang="en-US" sz="2000" baseline="0" dirty="0" smtClean="0">
                <a:latin typeface="+mj-lt"/>
              </a:rPr>
              <a:t>+ </a:t>
            </a:r>
            <a:r>
              <a:rPr lang="en-US" sz="2000" i="1" baseline="0" dirty="0" smtClean="0">
                <a:latin typeface="+mj-lt"/>
              </a:rPr>
              <a:t>b </a:t>
            </a:r>
            <a:r>
              <a:rPr lang="en-US" sz="2000" baseline="0" dirty="0" smtClean="0">
                <a:latin typeface="+mj-lt"/>
              </a:rPr>
              <a:t>= 383</a:t>
            </a:r>
            <a:r>
              <a:rPr lang="en-US" sz="1800" baseline="0" dirty="0" smtClean="0">
                <a:latin typeface="+mj-lt"/>
              </a:rPr>
              <a:t>.</a:t>
            </a:r>
          </a:p>
        </p:txBody>
      </p:sp>
      <p:sp>
        <p:nvSpPr>
          <p:cNvPr id="38918" name="Text Box 5"/>
          <p:cNvSpPr txBox="1">
            <a:spLocks noChangeArrowheads="1"/>
          </p:cNvSpPr>
          <p:nvPr/>
        </p:nvSpPr>
        <p:spPr bwMode="auto">
          <a:xfrm>
            <a:off x="457200" y="3810000"/>
            <a:ext cx="1600200" cy="368300"/>
          </a:xfrm>
          <a:prstGeom prst="rect">
            <a:avLst/>
          </a:prstGeom>
          <a:solidFill>
            <a:srgbClr val="FFFFCC"/>
          </a:solidFill>
          <a:ln>
            <a:noFill/>
          </a:ln>
          <a:effectLst>
            <a:outerShdw blurRad="38100" dist="63500" dir="2700000" algn="ctr" rotWithShape="0">
              <a:schemeClr val="tx1">
                <a:alpha val="25000"/>
              </a:schemeClr>
            </a:outerShdw>
          </a:effectLst>
          <a:extLst/>
        </p:spPr>
        <p:txBody>
          <a:bodyPr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c=383, v=128</a:t>
            </a:r>
          </a:p>
        </p:txBody>
      </p:sp>
      <p:sp>
        <p:nvSpPr>
          <p:cNvPr id="6" name="TextBox 5"/>
          <p:cNvSpPr txBox="1"/>
          <p:nvPr/>
        </p:nvSpPr>
        <p:spPr>
          <a:xfrm>
            <a:off x="6553200" y="5334000"/>
            <a:ext cx="1371600" cy="338554"/>
          </a:xfrm>
          <a:prstGeom prst="rect">
            <a:avLst/>
          </a:prstGeom>
          <a:noFill/>
        </p:spPr>
        <p:txBody>
          <a:bodyPr wrap="square" rtlCol="0">
            <a:spAutoFit/>
          </a:bodyPr>
          <a:lstStyle/>
          <a:p>
            <a:pPr algn="r"/>
            <a:r>
              <a:rPr lang="en-US" sz="1600" baseline="0" dirty="0" smtClean="0">
                <a:latin typeface="Stencil" panose="040409050D0802020404" pitchFamily="82" charset="0"/>
              </a:rPr>
              <a:t>Right Side</a:t>
            </a:r>
          </a:p>
        </p:txBody>
      </p:sp>
      <p:sp>
        <p:nvSpPr>
          <p:cNvPr id="11" name="Text Box 9"/>
          <p:cNvSpPr txBox="1">
            <a:spLocks noChangeArrowheads="1"/>
          </p:cNvSpPr>
          <p:nvPr/>
        </p:nvSpPr>
        <p:spPr bwMode="auto">
          <a:xfrm>
            <a:off x="381000" y="3124200"/>
            <a:ext cx="2082599" cy="369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dirty="0" smtClean="0">
                <a:latin typeface="Arial" charset="0"/>
              </a:rPr>
              <a:t>Outside looking in.</a:t>
            </a:r>
            <a:endParaRPr lang="en-US" sz="1800" baseline="0" dirty="0">
              <a:latin typeface="Arial" charset="0"/>
            </a:endParaRPr>
          </a:p>
        </p:txBody>
      </p:sp>
      <p:cxnSp>
        <p:nvCxnSpPr>
          <p:cNvPr id="8" name="Straight Connector 7"/>
          <p:cNvCxnSpPr/>
          <p:nvPr/>
        </p:nvCxnSpPr>
        <p:spPr bwMode="auto">
          <a:xfrm>
            <a:off x="152400" y="4800600"/>
            <a:ext cx="3048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381000" y="4572000"/>
            <a:ext cx="0" cy="143256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097280"/>
            <a:ext cx="5516880" cy="4907280"/>
          </a:xfrm>
          <a:prstGeom prst="rect">
            <a:avLst/>
          </a:prstGeom>
        </p:spPr>
      </p:pic>
      <p:sp>
        <p:nvSpPr>
          <p:cNvPr id="38919" name="Rectangle 3"/>
          <p:cNvSpPr>
            <a:spLocks noGrp="1" noChangeArrowheads="1"/>
          </p:cNvSpPr>
          <p:nvPr>
            <p:ph type="title"/>
          </p:nvPr>
        </p:nvSpPr>
        <p:spPr>
          <a:xfrm>
            <a:off x="381000" y="914400"/>
            <a:ext cx="2819400" cy="1939925"/>
          </a:xfrm>
          <a:noFill/>
        </p:spPr>
        <p:txBody>
          <a:bodyPr lIns="92064" tIns="46033" rIns="92064" bIns="46033">
            <a:spAutoFit/>
          </a:bodyPr>
          <a:lstStyle/>
          <a:p>
            <a:r>
              <a:rPr lang="en-US" dirty="0" smtClean="0"/>
              <a:t>Equivalue </a:t>
            </a:r>
            <a:br>
              <a:rPr lang="en-US" dirty="0" smtClean="0"/>
            </a:br>
            <a:r>
              <a:rPr lang="en-US" dirty="0" smtClean="0"/>
              <a:t>Color Hexagon</a:t>
            </a:r>
          </a:p>
        </p:txBody>
      </p:sp>
      <p:sp>
        <p:nvSpPr>
          <p:cNvPr id="9" name="Text Box 9"/>
          <p:cNvSpPr txBox="1">
            <a:spLocks noChangeArrowheads="1"/>
          </p:cNvSpPr>
          <p:nvPr/>
        </p:nvSpPr>
        <p:spPr bwMode="auto">
          <a:xfrm>
            <a:off x="381000" y="4803351"/>
            <a:ext cx="2819400" cy="129264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defRPr/>
            </a:pPr>
            <a:r>
              <a:rPr lang="en-US" sz="1800" baseline="0" dirty="0" smtClean="0">
                <a:latin typeface="Arial" charset="0"/>
              </a:rPr>
              <a:t>On the</a:t>
            </a:r>
            <a:r>
              <a:rPr lang="en-US" sz="2000" baseline="0" dirty="0" smtClean="0">
                <a:latin typeface="Arial" charset="0"/>
              </a:rPr>
              <a:t> </a:t>
            </a:r>
            <a:r>
              <a:rPr lang="en-US" sz="2000" i="1" baseline="0" dirty="0" smtClean="0">
                <a:latin typeface="+mj-lt"/>
              </a:rPr>
              <a:t>g </a:t>
            </a:r>
            <a:r>
              <a:rPr lang="en-US" sz="2000" baseline="0" dirty="0" smtClean="0">
                <a:latin typeface="+mj-lt"/>
              </a:rPr>
              <a:t>= 255</a:t>
            </a:r>
            <a:r>
              <a:rPr lang="en-US" sz="1800" baseline="0" dirty="0" smtClean="0">
                <a:latin typeface="Arial" charset="0"/>
              </a:rPr>
              <a:t> face of the cube the hexagon traces the line, </a:t>
            </a:r>
            <a:r>
              <a:rPr lang="en-US" sz="2000" i="1" baseline="0" dirty="0" smtClean="0">
                <a:latin typeface="+mj-lt"/>
              </a:rPr>
              <a:t>r </a:t>
            </a:r>
            <a:r>
              <a:rPr lang="en-US" sz="2000" baseline="0" dirty="0" smtClean="0">
                <a:latin typeface="+mj-lt"/>
              </a:rPr>
              <a:t>+ </a:t>
            </a:r>
            <a:r>
              <a:rPr lang="en-US" sz="2000" i="1" baseline="0" dirty="0" smtClean="0">
                <a:latin typeface="+mj-lt"/>
              </a:rPr>
              <a:t>b + g </a:t>
            </a:r>
            <a:r>
              <a:rPr lang="en-US" sz="2000" baseline="0" dirty="0" smtClean="0">
                <a:latin typeface="+mj-lt"/>
              </a:rPr>
              <a:t>= 383</a:t>
            </a:r>
            <a:r>
              <a:rPr lang="en-US" sz="1800" baseline="0" dirty="0" smtClean="0">
                <a:latin typeface="+mj-lt"/>
              </a:rPr>
              <a:t>.</a:t>
            </a:r>
          </a:p>
        </p:txBody>
      </p:sp>
      <p:sp>
        <p:nvSpPr>
          <p:cNvPr id="10" name="TextBox 9"/>
          <p:cNvSpPr txBox="1"/>
          <p:nvPr/>
        </p:nvSpPr>
        <p:spPr>
          <a:xfrm>
            <a:off x="6553200" y="5334000"/>
            <a:ext cx="1371600" cy="338554"/>
          </a:xfrm>
          <a:prstGeom prst="rect">
            <a:avLst/>
          </a:prstGeom>
          <a:noFill/>
        </p:spPr>
        <p:txBody>
          <a:bodyPr wrap="square" rtlCol="0">
            <a:spAutoFit/>
          </a:bodyPr>
          <a:lstStyle/>
          <a:p>
            <a:pPr algn="r"/>
            <a:r>
              <a:rPr lang="en-US" sz="1600" baseline="0" dirty="0" smtClean="0">
                <a:latin typeface="Stencil" panose="040409050D0802020404" pitchFamily="82" charset="0"/>
              </a:rPr>
              <a:t>Left Side</a:t>
            </a:r>
          </a:p>
        </p:txBody>
      </p:sp>
      <p:sp>
        <p:nvSpPr>
          <p:cNvPr id="15" name="Text Box 5"/>
          <p:cNvSpPr txBox="1">
            <a:spLocks noChangeArrowheads="1"/>
          </p:cNvSpPr>
          <p:nvPr/>
        </p:nvSpPr>
        <p:spPr bwMode="auto">
          <a:xfrm>
            <a:off x="457200" y="3810000"/>
            <a:ext cx="1600200" cy="368300"/>
          </a:xfrm>
          <a:prstGeom prst="rect">
            <a:avLst/>
          </a:prstGeom>
          <a:solidFill>
            <a:srgbClr val="FFFFCC"/>
          </a:solidFill>
          <a:ln>
            <a:noFill/>
          </a:ln>
          <a:effectLst>
            <a:outerShdw blurRad="38100" dist="63500" dir="2700000" algn="ctr" rotWithShape="0">
              <a:schemeClr val="tx1">
                <a:alpha val="25000"/>
              </a:schemeClr>
            </a:outerShdw>
          </a:effectLst>
          <a:extLst/>
        </p:spPr>
        <p:txBody>
          <a:bodyPr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c=383, v=128</a:t>
            </a:r>
          </a:p>
        </p:txBody>
      </p:sp>
      <p:sp>
        <p:nvSpPr>
          <p:cNvPr id="16" name="Text Box 9"/>
          <p:cNvSpPr txBox="1">
            <a:spLocks noChangeArrowheads="1"/>
          </p:cNvSpPr>
          <p:nvPr/>
        </p:nvSpPr>
        <p:spPr bwMode="auto">
          <a:xfrm>
            <a:off x="381000" y="3124200"/>
            <a:ext cx="2082599" cy="369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dirty="0" smtClean="0">
                <a:latin typeface="Arial" charset="0"/>
              </a:rPr>
              <a:t>Outside looking in.</a:t>
            </a:r>
            <a:endParaRPr lang="en-US" sz="1800" baseline="0" dirty="0">
              <a:latin typeface="Arial" charset="0"/>
            </a:endParaRPr>
          </a:p>
        </p:txBody>
      </p:sp>
      <p:cxnSp>
        <p:nvCxnSpPr>
          <p:cNvPr id="17" name="Straight Connector 16"/>
          <p:cNvCxnSpPr/>
          <p:nvPr/>
        </p:nvCxnSpPr>
        <p:spPr bwMode="auto">
          <a:xfrm>
            <a:off x="152400" y="4800600"/>
            <a:ext cx="3048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a:off x="381000" y="4572000"/>
            <a:ext cx="0" cy="143256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27</a:t>
            </a:fld>
            <a:endParaRPr lang="en-US" dirty="0"/>
          </a:p>
        </p:txBody>
      </p:sp>
    </p:spTree>
    <p:extLst>
      <p:ext uri="{BB962C8B-B14F-4D97-AF65-F5344CB8AC3E}">
        <p14:creationId xmlns:p14="http://schemas.microsoft.com/office/powerpoint/2010/main" val="3279526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248400" y="3814127"/>
            <a:ext cx="2444175" cy="2377440"/>
            <a:chOff x="6248400" y="3814127"/>
            <a:chExt cx="2444175" cy="237744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3814127"/>
              <a:ext cx="2444175" cy="2377440"/>
            </a:xfrm>
            <a:prstGeom prst="rect">
              <a:avLst/>
            </a:prstGeom>
          </p:spPr>
        </p:pic>
        <p:sp>
          <p:nvSpPr>
            <p:cNvPr id="21" name="TextBox 20"/>
            <p:cNvSpPr txBox="1"/>
            <p:nvPr/>
          </p:nvSpPr>
          <p:spPr>
            <a:xfrm>
              <a:off x="7543800" y="5753157"/>
              <a:ext cx="838200" cy="246221"/>
            </a:xfrm>
            <a:prstGeom prst="rect">
              <a:avLst/>
            </a:prstGeom>
            <a:noFill/>
          </p:spPr>
          <p:txBody>
            <a:bodyPr wrap="square" rtlCol="0">
              <a:spAutoFit/>
            </a:bodyPr>
            <a:lstStyle/>
            <a:p>
              <a:pPr algn="r"/>
              <a:r>
                <a:rPr lang="en-US" sz="1000" baseline="0" dirty="0" smtClean="0">
                  <a:latin typeface="Stencil" panose="040409050D0802020404" pitchFamily="82" charset="0"/>
                </a:rPr>
                <a:t>Back</a:t>
              </a:r>
            </a:p>
          </p:txBody>
        </p:sp>
      </p:grpSp>
      <p:grpSp>
        <p:nvGrpSpPr>
          <p:cNvPr id="24" name="Group 23"/>
          <p:cNvGrpSpPr/>
          <p:nvPr/>
        </p:nvGrpSpPr>
        <p:grpSpPr>
          <a:xfrm>
            <a:off x="3724865" y="3797351"/>
            <a:ext cx="2447335" cy="2380513"/>
            <a:chOff x="3724865" y="3797351"/>
            <a:chExt cx="2447335" cy="238051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865" y="3797351"/>
              <a:ext cx="2447335" cy="2380513"/>
            </a:xfrm>
            <a:prstGeom prst="rect">
              <a:avLst/>
            </a:prstGeom>
          </p:spPr>
        </p:pic>
        <p:sp>
          <p:nvSpPr>
            <p:cNvPr id="17" name="TextBox 16"/>
            <p:cNvSpPr txBox="1"/>
            <p:nvPr/>
          </p:nvSpPr>
          <p:spPr>
            <a:xfrm>
              <a:off x="5145862" y="5753157"/>
              <a:ext cx="685800" cy="246221"/>
            </a:xfrm>
            <a:prstGeom prst="rect">
              <a:avLst/>
            </a:prstGeom>
            <a:noFill/>
          </p:spPr>
          <p:txBody>
            <a:bodyPr wrap="square" rtlCol="0">
              <a:spAutoFit/>
            </a:bodyPr>
            <a:lstStyle/>
            <a:p>
              <a:pPr algn="r"/>
              <a:r>
                <a:rPr lang="en-US" sz="1000" baseline="0" dirty="0" smtClean="0">
                  <a:latin typeface="Stencil" panose="040409050D0802020404" pitchFamily="82" charset="0"/>
                </a:rPr>
                <a:t>Bottom</a:t>
              </a: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209799"/>
            <a:ext cx="3047164" cy="3200401"/>
          </a:xfrm>
          <a:prstGeom prst="rect">
            <a:avLst/>
          </a:prstGeom>
        </p:spPr>
      </p:pic>
      <p:sp>
        <p:nvSpPr>
          <p:cNvPr id="38919" name="Rectangle 3"/>
          <p:cNvSpPr>
            <a:spLocks noGrp="1" noChangeArrowheads="1"/>
          </p:cNvSpPr>
          <p:nvPr>
            <p:ph type="title"/>
          </p:nvPr>
        </p:nvSpPr>
        <p:spPr>
          <a:xfrm>
            <a:off x="304800" y="914400"/>
            <a:ext cx="8382000" cy="646963"/>
          </a:xfrm>
          <a:noFill/>
        </p:spPr>
        <p:txBody>
          <a:bodyPr wrap="square" lIns="92064" tIns="46033" rIns="92064" bIns="46033">
            <a:spAutoFit/>
          </a:bodyPr>
          <a:lstStyle/>
          <a:p>
            <a:r>
              <a:rPr lang="en-US" dirty="0" smtClean="0"/>
              <a:t>Equivalue Color Hexagon</a:t>
            </a:r>
          </a:p>
        </p:txBody>
      </p:sp>
      <p:sp>
        <p:nvSpPr>
          <p:cNvPr id="16" name="Text Box 9"/>
          <p:cNvSpPr txBox="1">
            <a:spLocks noChangeArrowheads="1"/>
          </p:cNvSpPr>
          <p:nvPr/>
        </p:nvSpPr>
        <p:spPr bwMode="auto">
          <a:xfrm>
            <a:off x="457200" y="5435037"/>
            <a:ext cx="3236138" cy="5847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defRPr/>
            </a:pPr>
            <a:r>
              <a:rPr lang="en-US" sz="1600" baseline="0" dirty="0" smtClean="0">
                <a:latin typeface="Arial" charset="0"/>
              </a:rPr>
              <a:t>The lines on the other four faces similarly have </a:t>
            </a:r>
            <a:r>
              <a:rPr lang="en-US" sz="1600" i="1" baseline="0" dirty="0" smtClean="0">
                <a:latin typeface="+mj-lt"/>
              </a:rPr>
              <a:t>r </a:t>
            </a:r>
            <a:r>
              <a:rPr lang="en-US" sz="1600" baseline="0" dirty="0" smtClean="0">
                <a:latin typeface="+mj-lt"/>
              </a:rPr>
              <a:t>+ </a:t>
            </a:r>
            <a:r>
              <a:rPr lang="en-US" sz="1600" i="1" baseline="0" dirty="0" smtClean="0">
                <a:latin typeface="+mj-lt"/>
              </a:rPr>
              <a:t>b + g </a:t>
            </a:r>
            <a:r>
              <a:rPr lang="en-US" sz="1600" baseline="0" dirty="0" smtClean="0">
                <a:latin typeface="+mj-lt"/>
              </a:rPr>
              <a:t>= 383.</a:t>
            </a:r>
          </a:p>
        </p:txBody>
      </p:sp>
      <p:grpSp>
        <p:nvGrpSpPr>
          <p:cNvPr id="20" name="Group 19"/>
          <p:cNvGrpSpPr/>
          <p:nvPr/>
        </p:nvGrpSpPr>
        <p:grpSpPr>
          <a:xfrm>
            <a:off x="3726445" y="1432560"/>
            <a:ext cx="2444175" cy="2377440"/>
            <a:chOff x="3726445" y="1432560"/>
            <a:chExt cx="2444175" cy="2377440"/>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6445" y="1432560"/>
              <a:ext cx="2444175" cy="2377440"/>
            </a:xfrm>
            <a:prstGeom prst="rect">
              <a:avLst/>
            </a:prstGeom>
          </p:spPr>
        </p:pic>
        <p:sp>
          <p:nvSpPr>
            <p:cNvPr id="18" name="TextBox 17"/>
            <p:cNvSpPr txBox="1"/>
            <p:nvPr/>
          </p:nvSpPr>
          <p:spPr>
            <a:xfrm>
              <a:off x="5145862" y="1619250"/>
              <a:ext cx="685800" cy="246221"/>
            </a:xfrm>
            <a:prstGeom prst="rect">
              <a:avLst/>
            </a:prstGeom>
            <a:noFill/>
          </p:spPr>
          <p:txBody>
            <a:bodyPr wrap="square" rtlCol="0">
              <a:spAutoFit/>
            </a:bodyPr>
            <a:lstStyle/>
            <a:p>
              <a:pPr algn="r"/>
              <a:r>
                <a:rPr lang="en-US" sz="1000" baseline="0" dirty="0" smtClean="0">
                  <a:latin typeface="Stencil" panose="040409050D0802020404" pitchFamily="82" charset="0"/>
                </a:rPr>
                <a:t>Top</a:t>
              </a:r>
            </a:p>
          </p:txBody>
        </p:sp>
      </p:grpSp>
      <p:grpSp>
        <p:nvGrpSpPr>
          <p:cNvPr id="23" name="Group 22"/>
          <p:cNvGrpSpPr/>
          <p:nvPr/>
        </p:nvGrpSpPr>
        <p:grpSpPr>
          <a:xfrm>
            <a:off x="6248400" y="1432560"/>
            <a:ext cx="2444175" cy="2377440"/>
            <a:chOff x="6248400" y="1432560"/>
            <a:chExt cx="2444175" cy="2377440"/>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1432560"/>
              <a:ext cx="2444175" cy="2377440"/>
            </a:xfrm>
            <a:prstGeom prst="rect">
              <a:avLst/>
            </a:prstGeom>
          </p:spPr>
        </p:pic>
        <p:sp>
          <p:nvSpPr>
            <p:cNvPr id="22" name="TextBox 21"/>
            <p:cNvSpPr txBox="1"/>
            <p:nvPr/>
          </p:nvSpPr>
          <p:spPr>
            <a:xfrm>
              <a:off x="7543800" y="1619250"/>
              <a:ext cx="838200" cy="246221"/>
            </a:xfrm>
            <a:prstGeom prst="rect">
              <a:avLst/>
            </a:prstGeom>
            <a:noFill/>
          </p:spPr>
          <p:txBody>
            <a:bodyPr wrap="square" rtlCol="0">
              <a:spAutoFit/>
            </a:bodyPr>
            <a:lstStyle/>
            <a:p>
              <a:pPr algn="r"/>
              <a:r>
                <a:rPr lang="en-US" sz="1000" baseline="0" dirty="0" smtClean="0">
                  <a:latin typeface="Stencil" panose="040409050D0802020404" pitchFamily="82" charset="0"/>
                </a:rPr>
                <a:t>Front</a:t>
              </a:r>
            </a:p>
          </p:txBody>
        </p:sp>
      </p:grpSp>
      <p:sp>
        <p:nvSpPr>
          <p:cNvPr id="26" name="Text Box 9"/>
          <p:cNvSpPr txBox="1">
            <a:spLocks noChangeArrowheads="1"/>
          </p:cNvSpPr>
          <p:nvPr/>
        </p:nvSpPr>
        <p:spPr bwMode="auto">
          <a:xfrm>
            <a:off x="2363792" y="1619250"/>
            <a:ext cx="1446208" cy="276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200" baseline="0" dirty="0" smtClean="0">
                <a:latin typeface="Arial" charset="0"/>
              </a:rPr>
              <a:t>Outside looking in.</a:t>
            </a:r>
            <a:endParaRPr lang="en-US" sz="1200" baseline="0" dirty="0">
              <a:latin typeface="Arial" charset="0"/>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28</a:t>
            </a:fld>
            <a:endParaRPr lang="en-US" dirty="0"/>
          </a:p>
        </p:txBody>
      </p:sp>
    </p:spTree>
    <p:extLst>
      <p:ext uri="{BB962C8B-B14F-4D97-AF65-F5344CB8AC3E}">
        <p14:creationId xmlns:p14="http://schemas.microsoft.com/office/powerpoint/2010/main" val="42301580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066800"/>
            <a:ext cx="5027613" cy="5027613"/>
          </a:xfrm>
          <a:prstGeom prst="rect">
            <a:avLst/>
          </a:prstGeom>
          <a:effectLst>
            <a:outerShdw blurRad="38100" dist="107950" dir="8100000" algn="tr" rotWithShape="0">
              <a:schemeClr val="bg2"/>
            </a:outerShdw>
          </a:effectLst>
        </p:spPr>
      </p:pic>
      <p:sp>
        <p:nvSpPr>
          <p:cNvPr id="39939" name="Rectangle 3"/>
          <p:cNvSpPr>
            <a:spLocks noGrp="1" noChangeArrowheads="1"/>
          </p:cNvSpPr>
          <p:nvPr>
            <p:ph type="title"/>
          </p:nvPr>
        </p:nvSpPr>
        <p:spPr>
          <a:xfrm>
            <a:off x="457200" y="1225958"/>
            <a:ext cx="2895600" cy="1754959"/>
          </a:xfrm>
          <a:noFill/>
        </p:spPr>
        <p:txBody>
          <a:bodyPr lIns="92064" tIns="46033" rIns="92064" bIns="46033">
            <a:spAutoFit/>
          </a:bodyPr>
          <a:lstStyle/>
          <a:p>
            <a:r>
              <a:rPr lang="en-US" dirty="0" smtClean="0"/>
              <a:t>Color Cube:  Equivalue Hexagon</a:t>
            </a:r>
          </a:p>
        </p:txBody>
      </p:sp>
      <p:sp>
        <p:nvSpPr>
          <p:cNvPr id="7" name="Text Box 5"/>
          <p:cNvSpPr txBox="1">
            <a:spLocks noChangeArrowheads="1"/>
          </p:cNvSpPr>
          <p:nvPr/>
        </p:nvSpPr>
        <p:spPr bwMode="auto">
          <a:xfrm>
            <a:off x="381000" y="3202912"/>
            <a:ext cx="2971800" cy="2893088"/>
          </a:xfrm>
          <a:prstGeom prst="rect">
            <a:avLst/>
          </a:prstGeom>
          <a:solidFill>
            <a:srgbClr val="FFFFCC"/>
          </a:solidFill>
          <a:ln>
            <a:noFill/>
          </a:ln>
          <a:effectLst>
            <a:outerShdw blurRad="38100" dist="107763" dir="8100000" algn="ctr" rotWithShape="0">
              <a:schemeClr val="bg2"/>
            </a:outerShdw>
          </a:effectLst>
          <a:extLst/>
        </p:spPr>
        <p:txBody>
          <a:bodyPr wrap="square"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solidFill>
                  <a:srgbClr val="000000"/>
                </a:solidFill>
              </a:rPr>
              <a:t>Notice the outline of the hexagon. It is not there – not a real feature of the color surface. The planar discontinuities in 3D at the edges of the hexagon project to abrupt changes in the color gradient in the 2D image. The change in gradient is a second order effect that is exaggerated  by the </a:t>
            </a:r>
            <a:r>
              <a:rPr lang="en-US" sz="1400" dirty="0">
                <a:solidFill>
                  <a:srgbClr val="000000"/>
                </a:solidFill>
              </a:rPr>
              <a:t>color-agonist, center-surround edge detectors on the retina. </a:t>
            </a:r>
            <a:r>
              <a:rPr lang="en-US" sz="1400" dirty="0" smtClean="0">
                <a:solidFill>
                  <a:srgbClr val="000000"/>
                </a:solidFill>
              </a:rPr>
              <a:t>It is an optical illusion.</a:t>
            </a:r>
            <a:endParaRPr lang="en-US" sz="1400" dirty="0">
              <a:solidFill>
                <a:srgbClr val="000000"/>
              </a:solidFill>
            </a:endParaRPr>
          </a:p>
        </p:txBody>
      </p:sp>
      <p:sp>
        <p:nvSpPr>
          <p:cNvPr id="2" name="Date Placeholder 1"/>
          <p:cNvSpPr>
            <a:spLocks noGrp="1"/>
          </p:cNvSpPr>
          <p:nvPr>
            <p:ph type="dt" sz="half" idx="2"/>
          </p:nvPr>
        </p:nvSpPr>
        <p:spPr/>
        <p:txBody>
          <a:bodyPr/>
          <a:lstStyle/>
          <a:p>
            <a:pPr>
              <a:defRPr/>
            </a:pPr>
            <a:r>
              <a:rPr lang="en-US" smtClean="0">
                <a:solidFill>
                  <a:srgbClr val="000000"/>
                </a:solidFill>
              </a:rPr>
              <a:t>29 September 2016</a:t>
            </a:r>
            <a:endParaRPr lang="en-US" dirty="0">
              <a:solidFill>
                <a:srgbClr val="000000"/>
              </a:solidFill>
            </a:endParaRPr>
          </a:p>
        </p:txBody>
      </p:sp>
      <p:sp>
        <p:nvSpPr>
          <p:cNvPr id="3" name="Footer Placeholder 2"/>
          <p:cNvSpPr>
            <a:spLocks noGrp="1"/>
          </p:cNvSpPr>
          <p:nvPr>
            <p:ph type="ftr" sz="quarter" idx="3"/>
          </p:nvPr>
        </p:nvSpPr>
        <p:spPr/>
        <p:txBody>
          <a:bodyPr/>
          <a:lstStyle/>
          <a:p>
            <a:pPr>
              <a:defRPr/>
            </a:pPr>
            <a:r>
              <a:rPr lang="en-US" smtClean="0">
                <a:solidFill>
                  <a:srgbClr val="000000"/>
                </a:solidFill>
              </a:rPr>
              <a:t>1999-2016 by Richard Alan Peters II</a:t>
            </a:r>
            <a:endParaRPr lang="en-US" dirty="0">
              <a:solidFill>
                <a:srgbClr val="000000"/>
              </a:solidFill>
            </a:endParaRPr>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solidFill>
                  <a:srgbClr val="000000"/>
                </a:solidFill>
              </a:rPr>
              <a:pPr>
                <a:defRPr/>
              </a:pPr>
              <a:t>29</a:t>
            </a:fld>
            <a:endParaRPr lang="en-US" dirty="0">
              <a:solidFill>
                <a:srgbClr val="000000"/>
              </a:solidFill>
            </a:endParaRPr>
          </a:p>
        </p:txBody>
      </p:sp>
    </p:spTree>
    <p:extLst>
      <p:ext uri="{BB962C8B-B14F-4D97-AF65-F5344CB8AC3E}">
        <p14:creationId xmlns:p14="http://schemas.microsoft.com/office/powerpoint/2010/main" val="243730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1000" y="1143000"/>
            <a:ext cx="5091113" cy="685800"/>
          </a:xfrm>
        </p:spPr>
        <p:txBody>
          <a:bodyPr/>
          <a:lstStyle/>
          <a:p>
            <a:r>
              <a:rPr lang="en-US" sz="3200" smtClean="0"/>
              <a:t>Vector-Valued Pixels</a:t>
            </a:r>
          </a:p>
        </p:txBody>
      </p:sp>
      <p:pic>
        <p:nvPicPr>
          <p:cNvPr id="5123" name="Picture 3" descr="color pix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24050"/>
            <a:ext cx="823595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Line 4"/>
          <p:cNvSpPr>
            <a:spLocks noChangeShapeType="1"/>
          </p:cNvSpPr>
          <p:nvPr/>
        </p:nvSpPr>
        <p:spPr bwMode="auto">
          <a:xfrm>
            <a:off x="457200" y="1905000"/>
            <a:ext cx="815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5" name="Text Box 5"/>
          <p:cNvSpPr txBox="1">
            <a:spLocks noChangeArrowheads="1"/>
          </p:cNvSpPr>
          <p:nvPr/>
        </p:nvSpPr>
        <p:spPr bwMode="auto">
          <a:xfrm>
            <a:off x="1679575" y="5715000"/>
            <a:ext cx="5784850" cy="396875"/>
          </a:xfrm>
          <a:prstGeom prst="rect">
            <a:avLst/>
          </a:prstGeom>
          <a:solidFill>
            <a:srgbClr val="FFFFCC"/>
          </a:solidFill>
          <a:ln>
            <a:noFill/>
          </a:ln>
          <a:effectLst>
            <a:outerShdw blurRad="38100" dist="107763" dir="8100000" algn="ctr" rotWithShape="0">
              <a:schemeClr val="bg2"/>
            </a:outerShdw>
          </a:effectLst>
          <a:extLst/>
        </p:spPr>
        <p:txBody>
          <a:bodyPr wrap="none" lIns="91418" tIns="45709" rIns="91418" bIns="45709">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t>Each color corresponds to a point in a 3D vector space </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066800"/>
            <a:ext cx="5027613" cy="5027613"/>
          </a:xfrm>
          <a:prstGeom prst="rect">
            <a:avLst/>
          </a:prstGeom>
          <a:effectLst>
            <a:outerShdw blurRad="38100" dist="107950" dir="8100000" algn="tr" rotWithShape="0">
              <a:schemeClr val="bg2"/>
            </a:outerShdw>
          </a:effectLst>
        </p:spPr>
      </p:pic>
      <p:sp>
        <p:nvSpPr>
          <p:cNvPr id="40963" name="Rectangle 3"/>
          <p:cNvSpPr>
            <a:spLocks noGrp="1" noChangeArrowheads="1"/>
          </p:cNvSpPr>
          <p:nvPr>
            <p:ph type="title"/>
          </p:nvPr>
        </p:nvSpPr>
        <p:spPr>
          <a:xfrm>
            <a:off x="457200" y="1225958"/>
            <a:ext cx="2895600" cy="1754959"/>
          </a:xfrm>
          <a:noFill/>
        </p:spPr>
        <p:txBody>
          <a:bodyPr lIns="92064" tIns="46033" rIns="92064" bIns="46033">
            <a:spAutoFit/>
          </a:bodyPr>
          <a:lstStyle/>
          <a:p>
            <a:r>
              <a:rPr lang="en-US" dirty="0" smtClean="0"/>
              <a:t>Color Cube:  Equivalue Hexagon</a:t>
            </a:r>
          </a:p>
        </p:txBody>
      </p:sp>
      <p:sp>
        <p:nvSpPr>
          <p:cNvPr id="7" name="Text Box 5"/>
          <p:cNvSpPr txBox="1">
            <a:spLocks noChangeArrowheads="1"/>
          </p:cNvSpPr>
          <p:nvPr/>
        </p:nvSpPr>
        <p:spPr bwMode="auto">
          <a:xfrm>
            <a:off x="381000" y="5141905"/>
            <a:ext cx="2743200" cy="954095"/>
          </a:xfrm>
          <a:prstGeom prst="rect">
            <a:avLst/>
          </a:prstGeom>
          <a:solidFill>
            <a:srgbClr val="FFFFCC"/>
          </a:solidFill>
          <a:ln>
            <a:noFill/>
          </a:ln>
          <a:effectLst>
            <a:outerShdw blurRad="38100" dist="107763" dir="8100000" algn="ctr" rotWithShape="0">
              <a:schemeClr val="bg2"/>
            </a:outerShdw>
          </a:effectLst>
          <a:extLst/>
        </p:spPr>
        <p:txBody>
          <a:bodyPr wrap="square"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solidFill>
                  <a:srgbClr val="000000"/>
                </a:solidFill>
              </a:rPr>
              <a:t>As the cube is faded out over this and the next 2 slides, the discontinuity diminishes and the virtual outline disappears.</a:t>
            </a:r>
            <a:endParaRPr lang="en-US" sz="1400" dirty="0">
              <a:solidFill>
                <a:srgbClr val="000000"/>
              </a:solidFill>
            </a:endParaRPr>
          </a:p>
        </p:txBody>
      </p:sp>
      <p:sp>
        <p:nvSpPr>
          <p:cNvPr id="2" name="Date Placeholder 1"/>
          <p:cNvSpPr>
            <a:spLocks noGrp="1"/>
          </p:cNvSpPr>
          <p:nvPr>
            <p:ph type="dt" sz="half" idx="2"/>
          </p:nvPr>
        </p:nvSpPr>
        <p:spPr/>
        <p:txBody>
          <a:bodyPr/>
          <a:lstStyle/>
          <a:p>
            <a:pPr>
              <a:defRPr/>
            </a:pPr>
            <a:r>
              <a:rPr lang="en-US" smtClean="0">
                <a:solidFill>
                  <a:srgbClr val="000000"/>
                </a:solidFill>
              </a:rPr>
              <a:t>29 September 2016</a:t>
            </a:r>
            <a:endParaRPr lang="en-US" dirty="0">
              <a:solidFill>
                <a:srgbClr val="000000"/>
              </a:solidFill>
            </a:endParaRPr>
          </a:p>
        </p:txBody>
      </p:sp>
      <p:sp>
        <p:nvSpPr>
          <p:cNvPr id="3" name="Footer Placeholder 2"/>
          <p:cNvSpPr>
            <a:spLocks noGrp="1"/>
          </p:cNvSpPr>
          <p:nvPr>
            <p:ph type="ftr" sz="quarter" idx="3"/>
          </p:nvPr>
        </p:nvSpPr>
        <p:spPr/>
        <p:txBody>
          <a:bodyPr/>
          <a:lstStyle/>
          <a:p>
            <a:pPr>
              <a:defRPr/>
            </a:pPr>
            <a:r>
              <a:rPr lang="en-US" smtClean="0">
                <a:solidFill>
                  <a:srgbClr val="000000"/>
                </a:solidFill>
              </a:rPr>
              <a:t>1999-2016 by Richard Alan Peters II</a:t>
            </a:r>
            <a:endParaRPr lang="en-US" dirty="0">
              <a:solidFill>
                <a:srgbClr val="000000"/>
              </a:solidFill>
            </a:endParaRPr>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solidFill>
                  <a:srgbClr val="000000"/>
                </a:solidFill>
              </a:rPr>
              <a:pPr>
                <a:defRPr/>
              </a:pPr>
              <a:t>30</a:t>
            </a:fld>
            <a:endParaRPr lang="en-US" dirty="0">
              <a:solidFill>
                <a:srgbClr val="000000"/>
              </a:solidFill>
            </a:endParaRPr>
          </a:p>
        </p:txBody>
      </p:sp>
    </p:spTree>
    <p:extLst>
      <p:ext uri="{BB962C8B-B14F-4D97-AF65-F5344CB8AC3E}">
        <p14:creationId xmlns:p14="http://schemas.microsoft.com/office/powerpoint/2010/main" val="13980691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066800"/>
            <a:ext cx="5027613" cy="5027613"/>
          </a:xfrm>
          <a:prstGeom prst="rect">
            <a:avLst/>
          </a:prstGeom>
          <a:effectLst>
            <a:outerShdw blurRad="38100" dist="107950" dir="8100000" algn="tr" rotWithShape="0">
              <a:schemeClr val="bg2"/>
            </a:outerShdw>
          </a:effectLst>
        </p:spPr>
      </p:pic>
      <p:sp>
        <p:nvSpPr>
          <p:cNvPr id="41987" name="Rectangle 3"/>
          <p:cNvSpPr>
            <a:spLocks noGrp="1" noChangeArrowheads="1"/>
          </p:cNvSpPr>
          <p:nvPr>
            <p:ph type="title"/>
          </p:nvPr>
        </p:nvSpPr>
        <p:spPr>
          <a:xfrm>
            <a:off x="457200" y="1225958"/>
            <a:ext cx="2895600" cy="1754959"/>
          </a:xfrm>
          <a:noFill/>
        </p:spPr>
        <p:txBody>
          <a:bodyPr lIns="92064" tIns="46033" rIns="92064" bIns="46033">
            <a:spAutoFit/>
          </a:bodyPr>
          <a:lstStyle/>
          <a:p>
            <a:r>
              <a:rPr lang="en-US" dirty="0" smtClean="0"/>
              <a:t>Color Cube:  Equivalue Hexagon</a:t>
            </a:r>
          </a:p>
        </p:txBody>
      </p:sp>
      <p:sp>
        <p:nvSpPr>
          <p:cNvPr id="2" name="Date Placeholder 1"/>
          <p:cNvSpPr>
            <a:spLocks noGrp="1"/>
          </p:cNvSpPr>
          <p:nvPr>
            <p:ph type="dt" sz="half" idx="2"/>
          </p:nvPr>
        </p:nvSpPr>
        <p:spPr/>
        <p:txBody>
          <a:bodyPr/>
          <a:lstStyle/>
          <a:p>
            <a:pPr>
              <a:defRPr/>
            </a:pPr>
            <a:r>
              <a:rPr lang="en-US" smtClean="0">
                <a:solidFill>
                  <a:srgbClr val="000000"/>
                </a:solidFill>
              </a:rPr>
              <a:t>29 September 2016</a:t>
            </a:r>
            <a:endParaRPr lang="en-US" dirty="0">
              <a:solidFill>
                <a:srgbClr val="000000"/>
              </a:solidFill>
            </a:endParaRPr>
          </a:p>
        </p:txBody>
      </p:sp>
      <p:sp>
        <p:nvSpPr>
          <p:cNvPr id="3" name="Footer Placeholder 2"/>
          <p:cNvSpPr>
            <a:spLocks noGrp="1"/>
          </p:cNvSpPr>
          <p:nvPr>
            <p:ph type="ftr" sz="quarter" idx="3"/>
          </p:nvPr>
        </p:nvSpPr>
        <p:spPr/>
        <p:txBody>
          <a:bodyPr/>
          <a:lstStyle/>
          <a:p>
            <a:pPr>
              <a:defRPr/>
            </a:pPr>
            <a:r>
              <a:rPr lang="en-US" smtClean="0">
                <a:solidFill>
                  <a:srgbClr val="000000"/>
                </a:solidFill>
              </a:rPr>
              <a:t>1999-2016 by Richard Alan Peters II</a:t>
            </a:r>
            <a:endParaRPr lang="en-US" dirty="0">
              <a:solidFill>
                <a:srgbClr val="000000"/>
              </a:solidFill>
            </a:endParaRPr>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solidFill>
                  <a:srgbClr val="000000"/>
                </a:solidFill>
              </a:rPr>
              <a:pPr>
                <a:defRPr/>
              </a:pPr>
              <a:t>31</a:t>
            </a:fld>
            <a:endParaRPr lang="en-US" dirty="0">
              <a:solidFill>
                <a:srgbClr val="000000"/>
              </a:solidFill>
            </a:endParaRPr>
          </a:p>
        </p:txBody>
      </p:sp>
    </p:spTree>
    <p:extLst>
      <p:ext uri="{BB962C8B-B14F-4D97-AF65-F5344CB8AC3E}">
        <p14:creationId xmlns:p14="http://schemas.microsoft.com/office/powerpoint/2010/main" val="22643759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066800"/>
            <a:ext cx="5027613" cy="5027613"/>
          </a:xfrm>
          <a:prstGeom prst="rect">
            <a:avLst/>
          </a:prstGeom>
          <a:effectLst>
            <a:outerShdw blurRad="38100" dist="107950" dir="8100000" algn="tr" rotWithShape="0">
              <a:schemeClr val="bg2"/>
            </a:outerShdw>
          </a:effectLst>
        </p:spPr>
      </p:pic>
      <p:sp>
        <p:nvSpPr>
          <p:cNvPr id="43011" name="Rectangle 3"/>
          <p:cNvSpPr>
            <a:spLocks noGrp="1" noChangeArrowheads="1"/>
          </p:cNvSpPr>
          <p:nvPr>
            <p:ph type="title"/>
          </p:nvPr>
        </p:nvSpPr>
        <p:spPr>
          <a:xfrm>
            <a:off x="457200" y="1225958"/>
            <a:ext cx="2895600" cy="1754959"/>
          </a:xfrm>
          <a:noFill/>
        </p:spPr>
        <p:txBody>
          <a:bodyPr lIns="92064" tIns="46033" rIns="92064" bIns="46033">
            <a:spAutoFit/>
          </a:bodyPr>
          <a:lstStyle/>
          <a:p>
            <a:r>
              <a:rPr lang="en-US" dirty="0" smtClean="0"/>
              <a:t>Color Cube:  Equivalue Hexagon</a:t>
            </a:r>
          </a:p>
        </p:txBody>
      </p:sp>
      <p:sp>
        <p:nvSpPr>
          <p:cNvPr id="7" name="Text Box 5"/>
          <p:cNvSpPr txBox="1">
            <a:spLocks noChangeArrowheads="1"/>
          </p:cNvSpPr>
          <p:nvPr/>
        </p:nvSpPr>
        <p:spPr bwMode="auto">
          <a:xfrm>
            <a:off x="381000" y="4495800"/>
            <a:ext cx="2971800" cy="1600426"/>
          </a:xfrm>
          <a:prstGeom prst="rect">
            <a:avLst/>
          </a:prstGeom>
          <a:solidFill>
            <a:srgbClr val="FFFFCC"/>
          </a:solidFill>
          <a:ln>
            <a:noFill/>
          </a:ln>
          <a:effectLst>
            <a:outerShdw blurRad="38100" dist="107763" dir="8100000" algn="ctr" rotWithShape="0">
              <a:schemeClr val="bg2"/>
            </a:outerShdw>
          </a:effectLst>
          <a:extLst/>
        </p:spPr>
        <p:txBody>
          <a:bodyPr wrap="square"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solidFill>
                  <a:srgbClr val="000000"/>
                </a:solidFill>
              </a:rPr>
              <a:t>Every point on the equivalue plane has the same value. (“well, duh!”) There is one plane for each value (</a:t>
            </a:r>
            <a:r>
              <a:rPr lang="en-US" sz="1400" dirty="0" err="1" smtClean="0">
                <a:solidFill>
                  <a:srgbClr val="000000"/>
                </a:solidFill>
              </a:rPr>
              <a:t>r+g+b</a:t>
            </a:r>
            <a:r>
              <a:rPr lang="en-US" sz="1400" dirty="0" smtClean="0">
                <a:solidFill>
                  <a:srgbClr val="000000"/>
                </a:solidFill>
              </a:rPr>
              <a:t>)/3. The hue and saturation for all colors with the same value are calculated in the plane.  </a:t>
            </a:r>
            <a:endParaRPr lang="en-US" sz="1400" dirty="0">
              <a:solidFill>
                <a:srgbClr val="000000"/>
              </a:solidFill>
            </a:endParaRPr>
          </a:p>
        </p:txBody>
      </p:sp>
      <p:sp>
        <p:nvSpPr>
          <p:cNvPr id="2" name="Date Placeholder 1"/>
          <p:cNvSpPr>
            <a:spLocks noGrp="1"/>
          </p:cNvSpPr>
          <p:nvPr>
            <p:ph type="dt" sz="half" idx="2"/>
          </p:nvPr>
        </p:nvSpPr>
        <p:spPr/>
        <p:txBody>
          <a:bodyPr/>
          <a:lstStyle/>
          <a:p>
            <a:pPr>
              <a:defRPr/>
            </a:pPr>
            <a:r>
              <a:rPr lang="en-US" smtClean="0">
                <a:solidFill>
                  <a:srgbClr val="000000"/>
                </a:solidFill>
              </a:rPr>
              <a:t>29 September 2016</a:t>
            </a:r>
            <a:endParaRPr lang="en-US" dirty="0">
              <a:solidFill>
                <a:srgbClr val="000000"/>
              </a:solidFill>
            </a:endParaRPr>
          </a:p>
        </p:txBody>
      </p:sp>
      <p:sp>
        <p:nvSpPr>
          <p:cNvPr id="3" name="Footer Placeholder 2"/>
          <p:cNvSpPr>
            <a:spLocks noGrp="1"/>
          </p:cNvSpPr>
          <p:nvPr>
            <p:ph type="ftr" sz="quarter" idx="3"/>
          </p:nvPr>
        </p:nvSpPr>
        <p:spPr/>
        <p:txBody>
          <a:bodyPr/>
          <a:lstStyle/>
          <a:p>
            <a:pPr>
              <a:defRPr/>
            </a:pPr>
            <a:r>
              <a:rPr lang="en-US" smtClean="0">
                <a:solidFill>
                  <a:srgbClr val="000000"/>
                </a:solidFill>
              </a:rPr>
              <a:t>1999-2016 by Richard Alan Peters II</a:t>
            </a:r>
            <a:endParaRPr lang="en-US" dirty="0">
              <a:solidFill>
                <a:srgbClr val="000000"/>
              </a:solidFill>
            </a:endParaRPr>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solidFill>
                  <a:srgbClr val="000000"/>
                </a:solidFill>
              </a:rPr>
              <a:pPr>
                <a:defRPr/>
              </a:pPr>
              <a:t>32</a:t>
            </a:fld>
            <a:endParaRPr lang="en-US" dirty="0">
              <a:solidFill>
                <a:srgbClr val="000000"/>
              </a:solidFill>
            </a:endParaRPr>
          </a:p>
        </p:txBody>
      </p:sp>
    </p:spTree>
    <p:extLst>
      <p:ext uri="{BB962C8B-B14F-4D97-AF65-F5344CB8AC3E}">
        <p14:creationId xmlns:p14="http://schemas.microsoft.com/office/powerpoint/2010/main" val="3200502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066800"/>
            <a:ext cx="5027613" cy="5027613"/>
          </a:xfrm>
          <a:prstGeom prst="rect">
            <a:avLst/>
          </a:prstGeom>
          <a:effectLst>
            <a:outerShdw blurRad="38100" dist="107950" dir="8100000" algn="tr" rotWithShape="0">
              <a:schemeClr val="bg2"/>
            </a:outerShdw>
          </a:effectLst>
        </p:spPr>
      </p:pic>
      <p:sp>
        <p:nvSpPr>
          <p:cNvPr id="39939" name="Rectangle 3"/>
          <p:cNvSpPr>
            <a:spLocks noGrp="1" noChangeArrowheads="1"/>
          </p:cNvSpPr>
          <p:nvPr>
            <p:ph type="title"/>
          </p:nvPr>
        </p:nvSpPr>
        <p:spPr>
          <a:xfrm>
            <a:off x="457200" y="1225958"/>
            <a:ext cx="2895600" cy="1754959"/>
          </a:xfrm>
          <a:noFill/>
        </p:spPr>
        <p:txBody>
          <a:bodyPr lIns="92064" tIns="46033" rIns="92064" bIns="46033">
            <a:spAutoFit/>
          </a:bodyPr>
          <a:lstStyle/>
          <a:p>
            <a:r>
              <a:rPr lang="en-US" dirty="0" smtClean="0"/>
              <a:t>Color Cube:  Equivalue Hexagon</a:t>
            </a:r>
          </a:p>
        </p:txBody>
      </p:sp>
      <p:sp>
        <p:nvSpPr>
          <p:cNvPr id="2" name="Date Placeholder 1"/>
          <p:cNvSpPr>
            <a:spLocks noGrp="1"/>
          </p:cNvSpPr>
          <p:nvPr>
            <p:ph type="dt" sz="half" idx="2"/>
          </p:nvPr>
        </p:nvSpPr>
        <p:spPr/>
        <p:txBody>
          <a:bodyPr/>
          <a:lstStyle/>
          <a:p>
            <a:pPr>
              <a:defRPr/>
            </a:pPr>
            <a:r>
              <a:rPr lang="en-US" smtClean="0">
                <a:solidFill>
                  <a:srgbClr val="000000"/>
                </a:solidFill>
              </a:rPr>
              <a:t>29 September 2016</a:t>
            </a:r>
            <a:endParaRPr lang="en-US" dirty="0">
              <a:solidFill>
                <a:srgbClr val="000000"/>
              </a:solidFill>
            </a:endParaRPr>
          </a:p>
        </p:txBody>
      </p:sp>
      <p:sp>
        <p:nvSpPr>
          <p:cNvPr id="3" name="Footer Placeholder 2"/>
          <p:cNvSpPr>
            <a:spLocks noGrp="1"/>
          </p:cNvSpPr>
          <p:nvPr>
            <p:ph type="ftr" sz="quarter" idx="3"/>
          </p:nvPr>
        </p:nvSpPr>
        <p:spPr/>
        <p:txBody>
          <a:bodyPr/>
          <a:lstStyle/>
          <a:p>
            <a:pPr>
              <a:defRPr/>
            </a:pPr>
            <a:r>
              <a:rPr lang="en-US" smtClean="0">
                <a:solidFill>
                  <a:srgbClr val="000000"/>
                </a:solidFill>
              </a:rPr>
              <a:t>1999-2016 by Richard Alan Peters II</a:t>
            </a:r>
            <a:endParaRPr lang="en-US" dirty="0">
              <a:solidFill>
                <a:srgbClr val="000000"/>
              </a:solidFill>
            </a:endParaRPr>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solidFill>
                  <a:srgbClr val="000000"/>
                </a:solidFill>
              </a:rPr>
              <a:pPr>
                <a:defRPr/>
              </a:pPr>
              <a:t>33</a:t>
            </a:fld>
            <a:endParaRPr lang="en-US" dirty="0">
              <a:solidFill>
                <a:srgbClr val="000000"/>
              </a:solidFill>
            </a:endParaRPr>
          </a:p>
        </p:txBody>
      </p:sp>
    </p:spTree>
    <p:extLst>
      <p:ext uri="{BB962C8B-B14F-4D97-AF65-F5344CB8AC3E}">
        <p14:creationId xmlns:p14="http://schemas.microsoft.com/office/powerpoint/2010/main" val="26163575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199" y="1066799"/>
            <a:ext cx="5027613" cy="5027613"/>
          </a:xfrm>
          <a:prstGeom prst="rect">
            <a:avLst/>
          </a:prstGeom>
          <a:effectLst>
            <a:outerShdw blurRad="38100" dist="107950" dir="8100000" algn="tr" rotWithShape="0">
              <a:schemeClr val="bg2"/>
            </a:outerShdw>
          </a:effectLst>
        </p:spPr>
      </p:pic>
      <p:sp>
        <p:nvSpPr>
          <p:cNvPr id="43011" name="Rectangle 3"/>
          <p:cNvSpPr>
            <a:spLocks noGrp="1" noChangeArrowheads="1"/>
          </p:cNvSpPr>
          <p:nvPr>
            <p:ph type="title"/>
          </p:nvPr>
        </p:nvSpPr>
        <p:spPr>
          <a:xfrm>
            <a:off x="457200" y="1225958"/>
            <a:ext cx="2895600" cy="1754959"/>
          </a:xfrm>
          <a:noFill/>
        </p:spPr>
        <p:txBody>
          <a:bodyPr lIns="92064" tIns="46033" rIns="92064" bIns="46033">
            <a:spAutoFit/>
          </a:bodyPr>
          <a:lstStyle/>
          <a:p>
            <a:r>
              <a:rPr lang="en-US" dirty="0" smtClean="0"/>
              <a:t>Color Cube:  Equivalue Hexagon</a:t>
            </a:r>
          </a:p>
        </p:txBody>
      </p:sp>
      <p:sp>
        <p:nvSpPr>
          <p:cNvPr id="7" name="Text Box 5"/>
          <p:cNvSpPr txBox="1">
            <a:spLocks noChangeArrowheads="1"/>
          </p:cNvSpPr>
          <p:nvPr/>
        </p:nvSpPr>
        <p:spPr bwMode="auto">
          <a:xfrm>
            <a:off x="457200" y="5140317"/>
            <a:ext cx="1752600" cy="954095"/>
          </a:xfrm>
          <a:prstGeom prst="rect">
            <a:avLst/>
          </a:prstGeom>
          <a:solidFill>
            <a:srgbClr val="FFFFCC"/>
          </a:solidFill>
          <a:ln>
            <a:noFill/>
          </a:ln>
          <a:effectLst>
            <a:outerShdw blurRad="38100" dist="107763" dir="8100000" algn="ctr" rotWithShape="0">
              <a:schemeClr val="bg2"/>
            </a:outerShdw>
          </a:effectLst>
          <a:extLst/>
        </p:spPr>
        <p:txBody>
          <a:bodyPr wrap="square"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solidFill>
                  <a:srgbClr val="000000"/>
                </a:solidFill>
              </a:rPr>
              <a:t>Here the hexagon is cut out of the cube to provide another view.</a:t>
            </a:r>
            <a:endParaRPr lang="en-US" sz="1400" dirty="0">
              <a:solidFill>
                <a:srgbClr val="000000"/>
              </a:solidFill>
            </a:endParaRPr>
          </a:p>
        </p:txBody>
      </p:sp>
      <p:sp>
        <p:nvSpPr>
          <p:cNvPr id="2" name="Date Placeholder 1"/>
          <p:cNvSpPr>
            <a:spLocks noGrp="1"/>
          </p:cNvSpPr>
          <p:nvPr>
            <p:ph type="dt" sz="half" idx="2"/>
          </p:nvPr>
        </p:nvSpPr>
        <p:spPr/>
        <p:txBody>
          <a:bodyPr/>
          <a:lstStyle/>
          <a:p>
            <a:pPr>
              <a:defRPr/>
            </a:pPr>
            <a:r>
              <a:rPr lang="en-US" smtClean="0">
                <a:solidFill>
                  <a:srgbClr val="000000"/>
                </a:solidFill>
              </a:rPr>
              <a:t>29 September 2016</a:t>
            </a:r>
            <a:endParaRPr lang="en-US" dirty="0">
              <a:solidFill>
                <a:srgbClr val="000000"/>
              </a:solidFill>
            </a:endParaRPr>
          </a:p>
        </p:txBody>
      </p:sp>
      <p:sp>
        <p:nvSpPr>
          <p:cNvPr id="3" name="Footer Placeholder 2"/>
          <p:cNvSpPr>
            <a:spLocks noGrp="1"/>
          </p:cNvSpPr>
          <p:nvPr>
            <p:ph type="ftr" sz="quarter" idx="3"/>
          </p:nvPr>
        </p:nvSpPr>
        <p:spPr/>
        <p:txBody>
          <a:bodyPr/>
          <a:lstStyle/>
          <a:p>
            <a:pPr>
              <a:defRPr/>
            </a:pPr>
            <a:r>
              <a:rPr lang="en-US" smtClean="0">
                <a:solidFill>
                  <a:srgbClr val="000000"/>
                </a:solidFill>
              </a:rPr>
              <a:t>1999-2016 by Richard Alan Peters II</a:t>
            </a:r>
            <a:endParaRPr lang="en-US" dirty="0">
              <a:solidFill>
                <a:srgbClr val="000000"/>
              </a:solidFill>
            </a:endParaRPr>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solidFill>
                  <a:srgbClr val="000000"/>
                </a:solidFill>
              </a:rPr>
              <a:pPr>
                <a:defRPr/>
              </a:pPr>
              <a:t>34</a:t>
            </a:fld>
            <a:endParaRPr lang="en-US" dirty="0">
              <a:solidFill>
                <a:srgbClr val="000000"/>
              </a:solidFill>
            </a:endParaRPr>
          </a:p>
        </p:txBody>
      </p:sp>
    </p:spTree>
    <p:extLst>
      <p:ext uri="{BB962C8B-B14F-4D97-AF65-F5344CB8AC3E}">
        <p14:creationId xmlns:p14="http://schemas.microsoft.com/office/powerpoint/2010/main" val="24631473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1013" y="914400"/>
            <a:ext cx="8501974" cy="723900"/>
          </a:xfrm>
        </p:spPr>
        <p:txBody>
          <a:bodyPr/>
          <a:lstStyle/>
          <a:p>
            <a:pPr algn="ctr"/>
            <a:r>
              <a:rPr lang="en-US" sz="3000" dirty="0" smtClean="0"/>
              <a:t>RGB Components of the Color Hexagon at Value 128</a:t>
            </a:r>
            <a:endParaRPr lang="en-US" sz="3000" dirty="0"/>
          </a:p>
        </p:txBody>
      </p:sp>
      <p:grpSp>
        <p:nvGrpSpPr>
          <p:cNvPr id="19" name="Group 18"/>
          <p:cNvGrpSpPr/>
          <p:nvPr/>
        </p:nvGrpSpPr>
        <p:grpSpPr>
          <a:xfrm>
            <a:off x="1993106" y="1624012"/>
            <a:ext cx="5157788" cy="4471988"/>
            <a:chOff x="1993106" y="1600200"/>
            <a:chExt cx="5157788" cy="447198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106" y="1600200"/>
              <a:ext cx="2578894" cy="2235994"/>
            </a:xfrm>
            <a:prstGeom prst="rect">
              <a:avLst/>
            </a:prstGeom>
          </p:spPr>
        </p:pic>
        <p:grpSp>
          <p:nvGrpSpPr>
            <p:cNvPr id="16" name="Group 15"/>
            <p:cNvGrpSpPr/>
            <p:nvPr/>
          </p:nvGrpSpPr>
          <p:grpSpPr>
            <a:xfrm>
              <a:off x="4572000" y="1600200"/>
              <a:ext cx="2578894" cy="2235994"/>
              <a:chOff x="4572000" y="1600200"/>
              <a:chExt cx="2578894" cy="2235994"/>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2578894" cy="2235994"/>
              </a:xfrm>
              <a:prstGeom prst="rect">
                <a:avLst/>
              </a:prstGeom>
            </p:spPr>
          </p:pic>
          <p:sp>
            <p:nvSpPr>
              <p:cNvPr id="12" name="TextBox 11"/>
              <p:cNvSpPr txBox="1"/>
              <p:nvPr/>
            </p:nvSpPr>
            <p:spPr>
              <a:xfrm>
                <a:off x="5521450" y="1671935"/>
                <a:ext cx="679994" cy="461665"/>
              </a:xfrm>
              <a:prstGeom prst="rect">
                <a:avLst/>
              </a:prstGeom>
              <a:noFill/>
              <a:effectLst>
                <a:outerShdw blurRad="25400" dist="12700" dir="2700000" algn="tl" rotWithShape="0">
                  <a:prstClr val="black"/>
                </a:outerShdw>
              </a:effectLst>
            </p:spPr>
            <p:txBody>
              <a:bodyPr wrap="none" rtlCol="0">
                <a:spAutoFit/>
              </a:bodyPr>
              <a:lstStyle/>
              <a:p>
                <a:r>
                  <a:rPr lang="en-US" sz="2400" baseline="0" dirty="0" smtClean="0">
                    <a:solidFill>
                      <a:srgbClr val="FF0000"/>
                    </a:solidFill>
                    <a:latin typeface="Calibri" panose="020F0502020204030204" pitchFamily="34" charset="0"/>
                  </a:rPr>
                  <a:t>Red</a:t>
                </a:r>
              </a:p>
            </p:txBody>
          </p:sp>
        </p:grpSp>
        <p:grpSp>
          <p:nvGrpSpPr>
            <p:cNvPr id="18" name="Group 17"/>
            <p:cNvGrpSpPr/>
            <p:nvPr/>
          </p:nvGrpSpPr>
          <p:grpSpPr>
            <a:xfrm>
              <a:off x="1993106" y="3836194"/>
              <a:ext cx="2578894" cy="2235994"/>
              <a:chOff x="1993106" y="3836194"/>
              <a:chExt cx="2578894" cy="223599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106" y="3836194"/>
                <a:ext cx="2578894" cy="2235994"/>
              </a:xfrm>
              <a:prstGeom prst="rect">
                <a:avLst/>
              </a:prstGeom>
            </p:spPr>
          </p:pic>
          <p:sp>
            <p:nvSpPr>
              <p:cNvPr id="13" name="TextBox 12"/>
              <p:cNvSpPr txBox="1"/>
              <p:nvPr/>
            </p:nvSpPr>
            <p:spPr>
              <a:xfrm>
                <a:off x="2324929" y="5181600"/>
                <a:ext cx="951671" cy="461665"/>
              </a:xfrm>
              <a:prstGeom prst="rect">
                <a:avLst/>
              </a:prstGeom>
              <a:noFill/>
              <a:effectLst>
                <a:outerShdw blurRad="25400" dist="12700" dir="2700000" algn="tl" rotWithShape="0">
                  <a:prstClr val="black"/>
                </a:outerShdw>
              </a:effectLst>
            </p:spPr>
            <p:txBody>
              <a:bodyPr wrap="none" rtlCol="0">
                <a:spAutoFit/>
              </a:bodyPr>
              <a:lstStyle/>
              <a:p>
                <a:r>
                  <a:rPr lang="en-US" sz="2400" baseline="0" dirty="0" smtClean="0">
                    <a:solidFill>
                      <a:srgbClr val="00FF00"/>
                    </a:solidFill>
                    <a:latin typeface="Calibri" panose="020F0502020204030204" pitchFamily="34" charset="0"/>
                  </a:rPr>
                  <a:t>Green</a:t>
                </a:r>
              </a:p>
            </p:txBody>
          </p:sp>
        </p:grpSp>
        <p:grpSp>
          <p:nvGrpSpPr>
            <p:cNvPr id="17" name="Group 16"/>
            <p:cNvGrpSpPr/>
            <p:nvPr/>
          </p:nvGrpSpPr>
          <p:grpSpPr>
            <a:xfrm>
              <a:off x="4572000" y="3836194"/>
              <a:ext cx="2578894" cy="2235994"/>
              <a:chOff x="4572000" y="3836194"/>
              <a:chExt cx="2578894" cy="2235994"/>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836194"/>
                <a:ext cx="2578894" cy="2235994"/>
              </a:xfrm>
              <a:prstGeom prst="rect">
                <a:avLst/>
              </a:prstGeom>
            </p:spPr>
          </p:pic>
          <p:sp>
            <p:nvSpPr>
              <p:cNvPr id="15" name="TextBox 14"/>
              <p:cNvSpPr txBox="1"/>
              <p:nvPr/>
            </p:nvSpPr>
            <p:spPr>
              <a:xfrm>
                <a:off x="6019800" y="5181600"/>
                <a:ext cx="737702" cy="461665"/>
              </a:xfrm>
              <a:prstGeom prst="rect">
                <a:avLst/>
              </a:prstGeom>
              <a:noFill/>
              <a:effectLst>
                <a:outerShdw blurRad="25400" dist="12700" dir="2700000" algn="tl" rotWithShape="0">
                  <a:prstClr val="black"/>
                </a:outerShdw>
              </a:effectLst>
            </p:spPr>
            <p:txBody>
              <a:bodyPr wrap="none" rtlCol="0">
                <a:spAutoFit/>
              </a:bodyPr>
              <a:lstStyle/>
              <a:p>
                <a:r>
                  <a:rPr lang="en-US" sz="2400" baseline="0" dirty="0" smtClean="0">
                    <a:solidFill>
                      <a:srgbClr val="0000FF"/>
                    </a:solidFill>
                    <a:latin typeface="Calibri" panose="020F0502020204030204" pitchFamily="34" charset="0"/>
                  </a:rPr>
                  <a:t>Blue</a:t>
                </a:r>
              </a:p>
            </p:txBody>
          </p:sp>
        </p:grpSp>
      </p:grpSp>
      <p:sp>
        <p:nvSpPr>
          <p:cNvPr id="20" name="TextBox 19"/>
          <p:cNvSpPr txBox="1"/>
          <p:nvPr/>
        </p:nvSpPr>
        <p:spPr>
          <a:xfrm>
            <a:off x="304800" y="2511176"/>
            <a:ext cx="1471878" cy="400110"/>
          </a:xfrm>
          <a:prstGeom prst="rect">
            <a:avLst/>
          </a:prstGeom>
          <a:solidFill>
            <a:srgbClr val="FFFFCC"/>
          </a:solidFill>
          <a:effectLst>
            <a:outerShdw blurRad="50800" dist="38100" dir="2700000" algn="tl" rotWithShape="0">
              <a:prstClr val="black">
                <a:alpha val="40000"/>
              </a:prstClr>
            </a:outerShdw>
          </a:effectLst>
        </p:spPr>
        <p:txBody>
          <a:bodyPr wrap="none" rtlCol="0">
            <a:spAutoFit/>
          </a:bodyPr>
          <a:lstStyle/>
          <a:p>
            <a:r>
              <a:rPr lang="en-US" sz="2000" baseline="0" dirty="0" err="1" smtClean="0"/>
              <a:t>r+g+b</a:t>
            </a:r>
            <a:r>
              <a:rPr lang="en-US" sz="2000" baseline="0" dirty="0" smtClean="0"/>
              <a:t> = 384</a:t>
            </a:r>
          </a:p>
        </p:txBody>
      </p:sp>
      <p:sp>
        <p:nvSpPr>
          <p:cNvPr id="21" name="TextBox 20"/>
          <p:cNvSpPr txBox="1"/>
          <p:nvPr/>
        </p:nvSpPr>
        <p:spPr>
          <a:xfrm>
            <a:off x="7315200" y="2511176"/>
            <a:ext cx="1596912" cy="400110"/>
          </a:xfrm>
          <a:prstGeom prst="rect">
            <a:avLst/>
          </a:prstGeom>
          <a:solidFill>
            <a:srgbClr val="FFFFCC"/>
          </a:solidFill>
          <a:effectLst>
            <a:outerShdw blurRad="50800" dist="38100" dir="2700000" algn="tl" rotWithShape="0">
              <a:prstClr val="black">
                <a:alpha val="40000"/>
              </a:prstClr>
            </a:outerShdw>
          </a:effectLst>
        </p:spPr>
        <p:txBody>
          <a:bodyPr wrap="none" rtlCol="0">
            <a:spAutoFit/>
          </a:bodyPr>
          <a:lstStyle/>
          <a:p>
            <a:r>
              <a:rPr lang="en-US" sz="2000" baseline="0" dirty="0" smtClean="0"/>
              <a:t>r</a:t>
            </a:r>
            <a:r>
              <a:rPr lang="en-US" sz="2000" baseline="0" dirty="0" smtClean="0">
                <a:sym typeface="Symbol"/>
              </a:rPr>
              <a:t>{0,…,255}</a:t>
            </a:r>
            <a:endParaRPr lang="en-US" sz="2000" baseline="0" dirty="0" smtClean="0"/>
          </a:p>
        </p:txBody>
      </p:sp>
      <p:sp>
        <p:nvSpPr>
          <p:cNvPr id="22" name="TextBox 21"/>
          <p:cNvSpPr txBox="1"/>
          <p:nvPr/>
        </p:nvSpPr>
        <p:spPr>
          <a:xfrm>
            <a:off x="7315200" y="4805302"/>
            <a:ext cx="1640193" cy="400110"/>
          </a:xfrm>
          <a:prstGeom prst="rect">
            <a:avLst/>
          </a:prstGeom>
          <a:solidFill>
            <a:srgbClr val="FFFFCC"/>
          </a:solidFill>
          <a:effectLst>
            <a:outerShdw blurRad="50800" dist="38100" dir="2700000" algn="tl" rotWithShape="0">
              <a:prstClr val="black">
                <a:alpha val="40000"/>
              </a:prstClr>
            </a:outerShdw>
          </a:effectLst>
        </p:spPr>
        <p:txBody>
          <a:bodyPr wrap="none" rtlCol="0">
            <a:spAutoFit/>
          </a:bodyPr>
          <a:lstStyle/>
          <a:p>
            <a:r>
              <a:rPr lang="en-US" sz="2000" baseline="0" dirty="0" smtClean="0"/>
              <a:t>b</a:t>
            </a:r>
            <a:r>
              <a:rPr lang="en-US" sz="2000" baseline="0" dirty="0" smtClean="0">
                <a:sym typeface="Symbol"/>
              </a:rPr>
              <a:t>{0,…,255}</a:t>
            </a:r>
            <a:endParaRPr lang="en-US" sz="2000" baseline="0" dirty="0" smtClean="0"/>
          </a:p>
        </p:txBody>
      </p:sp>
      <p:sp>
        <p:nvSpPr>
          <p:cNvPr id="23" name="TextBox 22"/>
          <p:cNvSpPr txBox="1"/>
          <p:nvPr/>
        </p:nvSpPr>
        <p:spPr>
          <a:xfrm>
            <a:off x="220642" y="4805302"/>
            <a:ext cx="1640193" cy="400110"/>
          </a:xfrm>
          <a:prstGeom prst="rect">
            <a:avLst/>
          </a:prstGeom>
          <a:solidFill>
            <a:srgbClr val="FFFFCC"/>
          </a:solidFill>
          <a:effectLst>
            <a:outerShdw blurRad="50800" dist="38100" dir="2700000" algn="tl" rotWithShape="0">
              <a:prstClr val="black">
                <a:alpha val="40000"/>
              </a:prstClr>
            </a:outerShdw>
          </a:effectLst>
        </p:spPr>
        <p:txBody>
          <a:bodyPr wrap="none" rtlCol="0">
            <a:spAutoFit/>
          </a:bodyPr>
          <a:lstStyle/>
          <a:p>
            <a:r>
              <a:rPr lang="en-US" sz="2000" baseline="0" dirty="0" smtClean="0"/>
              <a:t>g</a:t>
            </a:r>
            <a:r>
              <a:rPr lang="en-US" sz="2000" baseline="0" dirty="0" smtClean="0">
                <a:sym typeface="Symbol"/>
              </a:rPr>
              <a:t>{0,…,255}</a:t>
            </a:r>
            <a:endParaRPr lang="en-US" sz="2000" baseline="0" dirty="0" smtClean="0"/>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35</a:t>
            </a:fld>
            <a:endParaRPr lang="en-US" dirty="0"/>
          </a:p>
        </p:txBody>
      </p:sp>
    </p:spTree>
    <p:extLst>
      <p:ext uri="{BB962C8B-B14F-4D97-AF65-F5344CB8AC3E}">
        <p14:creationId xmlns:p14="http://schemas.microsoft.com/office/powerpoint/2010/main" val="37750430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pic>
        <p:nvPicPr>
          <p:cNvPr id="56323" name="Picture 3" descr="PlaneSequence_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3788"/>
            <a:ext cx="2741613" cy="2741612"/>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56324" name="Picture 4" descr="PlaneSequenceWithCube_1_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3788"/>
            <a:ext cx="2741613" cy="2741612"/>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56325" name="Picture 5" descr="PlaneSequenceWithCube_2_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3788"/>
            <a:ext cx="2741613" cy="2741612"/>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10" name="TextBox 9"/>
          <p:cNvSpPr txBox="1"/>
          <p:nvPr/>
        </p:nvSpPr>
        <p:spPr>
          <a:xfrm>
            <a:off x="304800" y="5971401"/>
            <a:ext cx="3494867" cy="276999"/>
          </a:xfrm>
          <a:prstGeom prst="rect">
            <a:avLst/>
          </a:prstGeom>
          <a:noFill/>
        </p:spPr>
        <p:txBody>
          <a:bodyPr wrap="none" rtlCol="0">
            <a:spAutoFit/>
          </a:bodyPr>
          <a:lstStyle/>
          <a:p>
            <a:r>
              <a:rPr lang="en-US" sz="1200" baseline="0" dirty="0" smtClean="0">
                <a:latin typeface="+mn-lt"/>
              </a:rPr>
              <a:t>Equivalue plane at </a:t>
            </a:r>
            <a:r>
              <a:rPr lang="en-US" sz="1200" i="1" baseline="0" dirty="0" smtClean="0">
                <a:latin typeface="+mj-lt"/>
              </a:rPr>
              <a:t>v </a:t>
            </a:r>
            <a:r>
              <a:rPr lang="en-US" sz="1200" baseline="0" dirty="0" smtClean="0">
                <a:latin typeface="+mj-lt"/>
              </a:rPr>
              <a:t>= 0</a:t>
            </a:r>
            <a:r>
              <a:rPr lang="en-US" sz="1200" baseline="0" dirty="0" smtClean="0">
                <a:latin typeface="+mn-lt"/>
              </a:rPr>
              <a:t>: single point, pure black.</a:t>
            </a:r>
            <a:endParaRPr lang="en-US" sz="12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PlaneSequence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57347" name="Picture 3" descr="PlaneSequenceWithCube_1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57348" name="Picture 4" descr="PlaneSequence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57349"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PlaneSequence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58371" name="Picture 3" descr="PlaneSequenceWithCube_1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58372" name="Picture 4" descr="PlaneSequence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58373"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PlaneSequence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59395" name="Picture 3" descr="PlaneSequenceWithCube_1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59396" name="Picture 4" descr="PlaneSequence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59397"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066800"/>
            <a:ext cx="4038600" cy="723900"/>
          </a:xfrm>
        </p:spPr>
        <p:txBody>
          <a:bodyPr/>
          <a:lstStyle/>
          <a:p>
            <a:r>
              <a:rPr lang="en-US" dirty="0" smtClean="0"/>
              <a:t>RGB Color Space</a:t>
            </a:r>
          </a:p>
        </p:txBody>
      </p:sp>
      <p:sp>
        <p:nvSpPr>
          <p:cNvPr id="6147" name="Text Box 3"/>
          <p:cNvSpPr txBox="1">
            <a:spLocks noChangeArrowheads="1"/>
          </p:cNvSpPr>
          <p:nvPr/>
        </p:nvSpPr>
        <p:spPr bwMode="auto">
          <a:xfrm>
            <a:off x="4705350" y="1169988"/>
            <a:ext cx="3981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8" tIns="45709" rIns="91418" bIns="45709">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800" baseline="0"/>
              <a:t>for standard digital images</a:t>
            </a:r>
          </a:p>
        </p:txBody>
      </p:sp>
      <p:sp>
        <p:nvSpPr>
          <p:cNvPr id="6148" name="Text Box 4"/>
          <p:cNvSpPr txBox="1">
            <a:spLocks noChangeArrowheads="1"/>
          </p:cNvSpPr>
          <p:nvPr/>
        </p:nvSpPr>
        <p:spPr bwMode="auto">
          <a:xfrm>
            <a:off x="457200" y="2057400"/>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8" tIns="45709" rIns="91418" bIns="45709">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endParaRPr lang="en-US" sz="2800" baseline="0">
              <a:latin typeface="Arial" charset="0"/>
            </a:endParaRPr>
          </a:p>
        </p:txBody>
      </p:sp>
      <p:sp>
        <p:nvSpPr>
          <p:cNvPr id="6149" name="Text Box 5"/>
          <p:cNvSpPr txBox="1">
            <a:spLocks noChangeArrowheads="1"/>
          </p:cNvSpPr>
          <p:nvPr/>
        </p:nvSpPr>
        <p:spPr bwMode="auto">
          <a:xfrm>
            <a:off x="914400" y="2057400"/>
            <a:ext cx="7315200" cy="3657600"/>
          </a:xfrm>
          <a:prstGeom prst="rect">
            <a:avLst/>
          </a:prstGeom>
          <a:solidFill>
            <a:srgbClr val="CCFFFF"/>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1418" tIns="45709" rIns="91418" bIns="45709">
            <a:spAutoFit/>
          </a:bodyPr>
          <a:lstStyle>
            <a:lvl1pPr marL="231775" indent="-231775">
              <a:defRPr sz="1400" baseline="-25000">
                <a:solidFill>
                  <a:schemeClr val="tx2"/>
                </a:solidFill>
                <a:latin typeface="Times New Roman" pitchFamily="18" charset="0"/>
              </a:defRPr>
            </a:lvl1pPr>
            <a:lvl2pPr marL="688975" indent="-231775">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25000"/>
              </a:spcBef>
              <a:buFontTx/>
              <a:buChar char="•"/>
            </a:pPr>
            <a:r>
              <a:rPr lang="en-US" sz="2400" baseline="0">
                <a:latin typeface="Arial" charset="0"/>
              </a:rPr>
              <a:t>primary image colors red, green, and blue</a:t>
            </a:r>
            <a:r>
              <a:rPr lang="en-US" sz="2400" baseline="0"/>
              <a:t> </a:t>
            </a:r>
          </a:p>
          <a:p>
            <a:pPr lvl="1">
              <a:spcBef>
                <a:spcPct val="25000"/>
              </a:spcBef>
              <a:buFontTx/>
              <a:buChar char="–"/>
            </a:pPr>
            <a:r>
              <a:rPr lang="en-US" sz="2400" baseline="0"/>
              <a:t>correspond to R,G, and B axes in color space.</a:t>
            </a:r>
          </a:p>
          <a:p>
            <a:pPr>
              <a:spcBef>
                <a:spcPct val="25000"/>
              </a:spcBef>
              <a:buFontTx/>
              <a:buChar char="•"/>
            </a:pPr>
            <a:r>
              <a:rPr lang="en-US" sz="2400" baseline="0">
                <a:latin typeface="Arial" charset="0"/>
              </a:rPr>
              <a:t>8-bits of intensity resolution per color</a:t>
            </a:r>
          </a:p>
          <a:p>
            <a:pPr lvl="1">
              <a:spcBef>
                <a:spcPct val="25000"/>
              </a:spcBef>
              <a:buFontTx/>
              <a:buChar char="–"/>
            </a:pPr>
            <a:r>
              <a:rPr lang="en-US" sz="2400" baseline="0"/>
              <a:t>correspond to integers 0 through 255 on axes.</a:t>
            </a:r>
          </a:p>
          <a:p>
            <a:pPr>
              <a:spcBef>
                <a:spcPct val="25000"/>
              </a:spcBef>
              <a:buFontTx/>
              <a:buChar char="•"/>
            </a:pPr>
            <a:r>
              <a:rPr lang="en-US" sz="2400" baseline="0">
                <a:latin typeface="Arial" charset="0"/>
              </a:rPr>
              <a:t>no negative values</a:t>
            </a:r>
          </a:p>
          <a:p>
            <a:pPr lvl="1">
              <a:spcBef>
                <a:spcPct val="25000"/>
              </a:spcBef>
              <a:buFontTx/>
              <a:buChar char="–"/>
            </a:pPr>
            <a:r>
              <a:rPr lang="en-US" sz="2400" baseline="0"/>
              <a:t>color “space” is a cube in the first octant of 3-space.</a:t>
            </a:r>
          </a:p>
          <a:p>
            <a:pPr>
              <a:spcBef>
                <a:spcPct val="25000"/>
              </a:spcBef>
              <a:buFontTx/>
              <a:buChar char="•"/>
            </a:pPr>
            <a:r>
              <a:rPr lang="en-US" sz="2400" baseline="0">
                <a:latin typeface="Arial" charset="0"/>
              </a:rPr>
              <a:t>color space is discrete </a:t>
            </a:r>
          </a:p>
          <a:p>
            <a:pPr lvl="1">
              <a:spcBef>
                <a:spcPct val="25000"/>
              </a:spcBef>
              <a:buFontTx/>
              <a:buChar char="–"/>
            </a:pPr>
            <a:r>
              <a:rPr lang="en-US" sz="2400" baseline="0"/>
              <a:t>256</a:t>
            </a:r>
            <a:r>
              <a:rPr lang="en-US" sz="2400" baseline="30000"/>
              <a:t>3</a:t>
            </a:r>
            <a:r>
              <a:rPr lang="en-US" sz="2400" baseline="0"/>
              <a:t> possible colors = 16,777,216 elements in cube.</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PlaneSequenceWithCube_1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0419" name="Picture 3" descr="PlaneSequence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0420" name="Picture 4" descr="PlaneSequence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0421"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PlaneSequence_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1443" name="Picture 3" descr="PlaneSequenceWithCube_1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1444" name="Picture 4" descr="PlaneSequence_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1445"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PlaneSequence_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2467" name="Picture 3" descr="PlaneSequenceWithCube_1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2468" name="Picture 4" descr="PlaneSequence_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2469"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PlaneSequence_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3491" name="Picture 3" descr="PlaneSequenceWithCube_1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3492" name="Picture 4" descr="PlaneSequence_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3493"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PlaneSequence_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4515" name="Picture 3" descr="PlaneSequenceWithCube_1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4516" name="Picture 4" descr="PlaneSequence_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4517"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5" name="TextBox 4"/>
          <p:cNvSpPr txBox="1"/>
          <p:nvPr/>
        </p:nvSpPr>
        <p:spPr>
          <a:xfrm>
            <a:off x="304800" y="5971401"/>
            <a:ext cx="5731056" cy="276999"/>
          </a:xfrm>
          <a:prstGeom prst="rect">
            <a:avLst/>
          </a:prstGeom>
          <a:noFill/>
        </p:spPr>
        <p:txBody>
          <a:bodyPr wrap="none" rtlCol="0">
            <a:spAutoFit/>
          </a:bodyPr>
          <a:lstStyle/>
          <a:p>
            <a:r>
              <a:rPr lang="en-US" sz="1200" baseline="0" dirty="0" smtClean="0">
                <a:latin typeface="+mn-lt"/>
              </a:rPr>
              <a:t>Equivalue plane at </a:t>
            </a:r>
            <a:r>
              <a:rPr lang="en-US" sz="1200" i="1" baseline="0" dirty="0" smtClean="0">
                <a:latin typeface="+mj-lt"/>
              </a:rPr>
              <a:t>v </a:t>
            </a:r>
            <a:r>
              <a:rPr lang="en-US" sz="1200" baseline="0" dirty="0" smtClean="0">
                <a:latin typeface="+mj-lt"/>
              </a:rPr>
              <a:t>= 85</a:t>
            </a:r>
            <a:r>
              <a:rPr lang="en-US" sz="1200" baseline="0" dirty="0" smtClean="0">
                <a:latin typeface="+mn-lt"/>
              </a:rPr>
              <a:t>: largest upright triangle, start of hexagonal intersections.</a:t>
            </a:r>
            <a:endParaRPr lang="en-US" sz="12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PlaneSequenceWithCube_2_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5539" name="Picture 3" descr="PlaneSequenceWithCube_1_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5540" name="Picture 4" descr="PlaneSequence_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5541"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PlaneSequenceWithCube_2_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6563" name="Picture 3" descr="PlaneSequenceWithCube_1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6564" name="Picture 4" descr="PlaneSequence_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6565"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PlaneSequenceWithCube_2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7587" name="Picture 3" descr="PlaneSequenceWithCube_1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7588" name="Picture 4" descr="PlaneSequence_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7589"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PlaneSequenceWithCube_2_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8611" name="Picture 3" descr="PlaneSequenceWithCube_1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8612" name="Picture 4" descr="PlaneSequence_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8613"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10" name="TextBox 9"/>
          <p:cNvSpPr txBox="1"/>
          <p:nvPr/>
        </p:nvSpPr>
        <p:spPr>
          <a:xfrm>
            <a:off x="304800" y="5971401"/>
            <a:ext cx="5867312" cy="276999"/>
          </a:xfrm>
          <a:prstGeom prst="rect">
            <a:avLst/>
          </a:prstGeom>
          <a:noFill/>
        </p:spPr>
        <p:txBody>
          <a:bodyPr wrap="none" rtlCol="0">
            <a:spAutoFit/>
          </a:bodyPr>
          <a:lstStyle/>
          <a:p>
            <a:r>
              <a:rPr lang="en-US" sz="1200" baseline="0" dirty="0" smtClean="0">
                <a:latin typeface="+mn-lt"/>
              </a:rPr>
              <a:t>Equivalue plane at </a:t>
            </a:r>
            <a:r>
              <a:rPr lang="en-US" sz="1200" i="1" baseline="0" dirty="0" smtClean="0">
                <a:latin typeface="+mj-lt"/>
              </a:rPr>
              <a:t>v </a:t>
            </a:r>
            <a:r>
              <a:rPr lang="en-US" sz="1200" baseline="0" dirty="0" smtClean="0">
                <a:latin typeface="+mj-lt"/>
              </a:rPr>
              <a:t>= 128</a:t>
            </a:r>
            <a:r>
              <a:rPr lang="en-US" sz="1200" baseline="0" dirty="0" smtClean="0">
                <a:latin typeface="+mn-lt"/>
              </a:rPr>
              <a:t>: symmetric hexagon, intersecting plane with largest area.</a:t>
            </a:r>
            <a:endParaRPr lang="en-US" sz="12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PlaneSequenceWithCube_2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9635" name="Picture 3" descr="PlaneSequenceWithCube_1_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69636" name="Picture 4" descr="PlaneSequence_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9637"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lorCubeRGB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title"/>
          </p:nvPr>
        </p:nvSpPr>
        <p:spPr>
          <a:xfrm>
            <a:off x="457199" y="1257300"/>
            <a:ext cx="7923213" cy="723900"/>
          </a:xfrm>
        </p:spPr>
        <p:txBody>
          <a:bodyPr/>
          <a:lstStyle/>
          <a:p>
            <a:r>
              <a:rPr lang="en-US" dirty="0" smtClean="0"/>
              <a:t>Color Cube:  Faces (White-Point View)</a:t>
            </a:r>
          </a:p>
        </p:txBody>
      </p:sp>
      <p:pic>
        <p:nvPicPr>
          <p:cNvPr id="7172" name="Picture 4" descr="ColorCubeCMY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5</a:t>
            </a:fld>
            <a:endParaRPr lang="en-US" dirty="0"/>
          </a:p>
        </p:txBody>
      </p:sp>
      <p:sp>
        <p:nvSpPr>
          <p:cNvPr id="8" name="Text Box 5"/>
          <p:cNvSpPr txBox="1">
            <a:spLocks noChangeArrowheads="1"/>
          </p:cNvSpPr>
          <p:nvPr/>
        </p:nvSpPr>
        <p:spPr bwMode="auto">
          <a:xfrm>
            <a:off x="1447800" y="158521"/>
            <a:ext cx="2562225" cy="307764"/>
          </a:xfrm>
          <a:prstGeom prst="rect">
            <a:avLst/>
          </a:prstGeom>
          <a:solidFill>
            <a:srgbClr val="FFFFCC"/>
          </a:solidFill>
          <a:ln>
            <a:noFill/>
          </a:ln>
          <a:effectLst>
            <a:outerShdw blurRad="50800" dist="63500" dir="13500000" algn="br" rotWithShape="0">
              <a:prstClr val="black">
                <a:alpha val="25000"/>
              </a:prstClr>
            </a:outerShdw>
          </a:effectLst>
          <a:extLst/>
        </p:spPr>
        <p:txBody>
          <a:bodyPr wrap="square" lIns="91429" tIns="45714" rIns="91429" bIns="45714">
            <a:spAutoFit/>
          </a:bodyPr>
          <a:lstStyle>
            <a:defPPr>
              <a:defRPr lang="en-US"/>
            </a:defPPr>
            <a:lvl1pPr>
              <a:defRPr sz="18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solidFill>
                  <a:srgbClr val="000000"/>
                </a:solidFill>
              </a:rPr>
              <a:t>The CMY color space is …</a:t>
            </a:r>
            <a:endParaRPr lang="en-US" sz="1400" dirty="0">
              <a:solidFill>
                <a:srgbClr val="00000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PlaneSequenceWithCube_2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0659" name="Picture 3" descr="PlaneSequenceWithCube_1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0660" name="Picture 4" descr="PlaneSequence_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70661"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PlaneSequenceWithCube_2_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1683" name="Picture 3" descr="PlaneSequenceWithCube_1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1684" name="Picture 4" descr="PlaneSequence_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71685"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PlaneSequenceWithCube_2_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2707" name="Picture 3" descr="PlaneSequenceWithCube_1_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2708" name="Picture 4" descr="PlaneSequence_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72709"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11" name="TextBox 10"/>
          <p:cNvSpPr txBox="1"/>
          <p:nvPr/>
        </p:nvSpPr>
        <p:spPr>
          <a:xfrm>
            <a:off x="304800" y="5971401"/>
            <a:ext cx="5884944" cy="276999"/>
          </a:xfrm>
          <a:prstGeom prst="rect">
            <a:avLst/>
          </a:prstGeom>
          <a:noFill/>
        </p:spPr>
        <p:txBody>
          <a:bodyPr wrap="none" rtlCol="0">
            <a:spAutoFit/>
          </a:bodyPr>
          <a:lstStyle/>
          <a:p>
            <a:r>
              <a:rPr lang="en-US" sz="1200" baseline="0" dirty="0" smtClean="0">
                <a:latin typeface="+mn-lt"/>
              </a:rPr>
              <a:t>Equivalue plane at </a:t>
            </a:r>
            <a:r>
              <a:rPr lang="en-US" sz="1200" i="1" baseline="0" dirty="0" smtClean="0">
                <a:latin typeface="+mj-lt"/>
              </a:rPr>
              <a:t>v </a:t>
            </a:r>
            <a:r>
              <a:rPr lang="en-US" sz="1200" baseline="0" dirty="0" smtClean="0">
                <a:latin typeface="+mj-lt"/>
              </a:rPr>
              <a:t>= 170</a:t>
            </a:r>
            <a:r>
              <a:rPr lang="en-US" sz="1200" baseline="0" dirty="0" smtClean="0">
                <a:latin typeface="+mn-lt"/>
              </a:rPr>
              <a:t>: largest inverted triangle, end of hexagonal intersections.</a:t>
            </a:r>
            <a:endParaRPr lang="en-US" sz="12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PlaneSequenceWithCube_2_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3731" name="Picture 3" descr="PlaneSequenceWithCube_1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3732" name="Picture 4" descr="PlaneSequence_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73733"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PlaneSequenceWithCube_2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4755" name="Picture 3" descr="PlaneSequenceWithCube_1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4756" name="Picture 4" descr="PlaneSequence_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74757"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54</a:t>
            </a:fld>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PlaneSequenceWithCube_2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5779" name="Picture 3" descr="PlaneSequenceWithCube_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5780" name="Picture 4" descr="PlaneSequence_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75781"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PlaneSequenceWithCube_2_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6803" name="Picture 3" descr="PlaneSequenceWithCube_1_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6804" name="Picture 4" descr="PlaneSequence_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76805"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PlaneSequenceWithCube_2_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7827" name="Picture 3" descr="PlaneSequenceWithCube_1_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7828" name="Picture 4" descr="PlaneSequence_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77829"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PlaneSequenceWithCube_2_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8851" name="Picture 3" descr="PlaneSequenceWithCube_1_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8852" name="Picture 4" descr="PlaneSequence_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78853"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PlaneSequenceWithCube_2_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9875" name="Picture 3" descr="PlaneSequenceWithCube_1_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79876" name="Picture 4" descr="PlaneSequence_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79877"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2209799"/>
            <a:ext cx="3656013" cy="3656013"/>
          </a:xfrm>
          <a:prstGeom prst="rect">
            <a:avLst/>
          </a:prstGeom>
          <a:solidFill>
            <a:srgbClr val="FFFF99"/>
          </a:solidFill>
          <a:ln>
            <a:noFill/>
          </a:ln>
          <a:effectLst>
            <a:outerShdw blurRad="38100" dist="107763" dir="18900000" algn="ctr" rotWithShape="0">
              <a:schemeClr val="bg2"/>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399" y="2209798"/>
            <a:ext cx="3656013" cy="3656013"/>
          </a:xfrm>
          <a:prstGeom prst="rect">
            <a:avLst/>
          </a:prstGeom>
          <a:solidFill>
            <a:srgbClr val="FFFF99"/>
          </a:solidFill>
          <a:ln>
            <a:noFill/>
          </a:ln>
          <a:effectLst>
            <a:outerShdw blurRad="38100" dist="107763" dir="18900000" algn="ctr" rotWithShape="0">
              <a:schemeClr val="bg2"/>
            </a:outerShdw>
          </a:effectLst>
        </p:spPr>
      </p:pic>
      <p:sp>
        <p:nvSpPr>
          <p:cNvPr id="8196" name="Rectangle 4"/>
          <p:cNvSpPr>
            <a:spLocks noGrp="1" noChangeArrowheads="1"/>
          </p:cNvSpPr>
          <p:nvPr>
            <p:ph type="title"/>
          </p:nvPr>
        </p:nvSpPr>
        <p:spPr>
          <a:xfrm>
            <a:off x="457200" y="1257300"/>
            <a:ext cx="8153400" cy="723900"/>
          </a:xfrm>
          <a:noFill/>
        </p:spPr>
        <p:txBody>
          <a:bodyPr lIns="92042" tIns="46022" rIns="92042" bIns="46022"/>
          <a:lstStyle/>
          <a:p>
            <a:r>
              <a:rPr lang="en-US" dirty="0" smtClean="0"/>
              <a:t>Color Cube:  Faces (Black-Point View)</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PlaneSequenceWithCube_2_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80899" name="Picture 3" descr="PlaneSequenceWithCube_1_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80900" name="Picture 4" descr="PlaneSequence_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62200"/>
            <a:ext cx="2743200" cy="27432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80901" name="Rectangle 5"/>
          <p:cNvSpPr>
            <a:spLocks noGrp="1" noChangeArrowheads="1"/>
          </p:cNvSpPr>
          <p:nvPr>
            <p:ph type="title"/>
          </p:nvPr>
        </p:nvSpPr>
        <p:spPr>
          <a:xfrm>
            <a:off x="685800" y="1333500"/>
            <a:ext cx="7772400" cy="723900"/>
          </a:xfrm>
        </p:spPr>
        <p:txBody>
          <a:bodyPr/>
          <a:lstStyle/>
          <a:p>
            <a:pPr algn="ctr"/>
            <a:r>
              <a:rPr lang="en-US" sz="3200" dirty="0" smtClean="0"/>
              <a:t>Equivalue Plane Intersecting Color Cube</a:t>
            </a:r>
          </a:p>
        </p:txBody>
      </p:sp>
      <p:sp>
        <p:nvSpPr>
          <p:cNvPr id="9" name="TextBox 8"/>
          <p:cNvSpPr txBox="1"/>
          <p:nvPr/>
        </p:nvSpPr>
        <p:spPr>
          <a:xfrm>
            <a:off x="1767387" y="5410200"/>
            <a:ext cx="5609229" cy="369332"/>
          </a:xfrm>
          <a:prstGeom prst="rect">
            <a:avLst/>
          </a:prstGeom>
          <a:noFill/>
        </p:spPr>
        <p:txBody>
          <a:bodyPr wrap="none" rtlCol="0">
            <a:spAutoFit/>
          </a:bodyPr>
          <a:lstStyle/>
          <a:p>
            <a:pPr algn="ctr"/>
            <a:r>
              <a:rPr lang="en-US" sz="1800" baseline="0" dirty="0" smtClean="0">
                <a:latin typeface="+mn-lt"/>
              </a:rPr>
              <a:t>Projection: the gray line is perpendicular to this page.</a:t>
            </a:r>
            <a:endParaRPr lang="en-US" sz="1800" baseline="0" dirty="0">
              <a:latin typeface="+mn-lt"/>
            </a:endParaRPr>
          </a:p>
        </p:txBody>
      </p:sp>
      <p:sp>
        <p:nvSpPr>
          <p:cNvPr id="10" name="TextBox 9"/>
          <p:cNvSpPr txBox="1"/>
          <p:nvPr/>
        </p:nvSpPr>
        <p:spPr>
          <a:xfrm>
            <a:off x="304800" y="5971401"/>
            <a:ext cx="3648756" cy="276999"/>
          </a:xfrm>
          <a:prstGeom prst="rect">
            <a:avLst/>
          </a:prstGeom>
          <a:noFill/>
        </p:spPr>
        <p:txBody>
          <a:bodyPr wrap="none" rtlCol="0">
            <a:spAutoFit/>
          </a:bodyPr>
          <a:lstStyle/>
          <a:p>
            <a:r>
              <a:rPr lang="en-US" sz="1200" baseline="0" dirty="0" smtClean="0">
                <a:latin typeface="+mn-lt"/>
              </a:rPr>
              <a:t>Equivalue plane at </a:t>
            </a:r>
            <a:r>
              <a:rPr lang="en-US" sz="1200" i="1" baseline="0" dirty="0" smtClean="0">
                <a:latin typeface="+mj-lt"/>
              </a:rPr>
              <a:t>v </a:t>
            </a:r>
            <a:r>
              <a:rPr lang="en-US" sz="1200" baseline="0" dirty="0" smtClean="0">
                <a:latin typeface="+mj-lt"/>
              </a:rPr>
              <a:t>= 255</a:t>
            </a:r>
            <a:r>
              <a:rPr lang="en-US" sz="1200" baseline="0" dirty="0" smtClean="0">
                <a:latin typeface="+mn-lt"/>
              </a:rPr>
              <a:t>: single point, pure white.</a:t>
            </a:r>
            <a:endParaRPr lang="en-US" sz="12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RGB-HSV-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2600"/>
            <a:ext cx="2493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3"/>
          <p:cNvSpPr>
            <a:spLocks noGrp="1" noChangeArrowheads="1"/>
          </p:cNvSpPr>
          <p:nvPr>
            <p:ph type="title"/>
          </p:nvPr>
        </p:nvSpPr>
        <p:spPr>
          <a:xfrm>
            <a:off x="381000" y="914400"/>
            <a:ext cx="5360988" cy="723900"/>
          </a:xfrm>
        </p:spPr>
        <p:txBody>
          <a:bodyPr/>
          <a:lstStyle/>
          <a:p>
            <a:r>
              <a:rPr lang="en-US" sz="2800" smtClean="0"/>
              <a:t>HSV Color Representation</a:t>
            </a:r>
          </a:p>
        </p:txBody>
      </p:sp>
      <p:pic>
        <p:nvPicPr>
          <p:cNvPr id="44036" name="Picture 4" descr="RGB-HSV-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752600"/>
            <a:ext cx="2493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5"/>
          <p:cNvSpPr txBox="1">
            <a:spLocks noChangeArrowheads="1"/>
          </p:cNvSpPr>
          <p:nvPr/>
        </p:nvSpPr>
        <p:spPr bwMode="auto">
          <a:xfrm>
            <a:off x="609600" y="2438400"/>
            <a:ext cx="1447800" cy="274638"/>
          </a:xfrm>
          <a:prstGeom prst="rect">
            <a:avLst/>
          </a:prstGeom>
          <a:solidFill>
            <a:srgbClr val="FFFFCC"/>
          </a:solidFill>
          <a:ln>
            <a:noFill/>
          </a:ln>
          <a:effectLst>
            <a:outerShdw blurRad="38100" dist="63500" dir="8100000" algn="ctr" rotWithShape="0">
              <a:schemeClr val="tx1">
                <a:alpha val="25000"/>
              </a:schemeClr>
            </a:outerShdw>
          </a:effectLs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200" baseline="0">
                <a:latin typeface="Comic Sans MS" pitchFamily="66" charset="0"/>
              </a:rPr>
              <a:t>Color vector p</a:t>
            </a:r>
            <a:r>
              <a:rPr lang="en-US" sz="1200">
                <a:latin typeface="Comic Sans MS" pitchFamily="66" charset="0"/>
              </a:rPr>
              <a:t>0</a:t>
            </a:r>
            <a:endParaRPr lang="en-US" sz="1200" baseline="0">
              <a:latin typeface="Comic Sans MS" pitchFamily="66" charset="0"/>
            </a:endParaRPr>
          </a:p>
        </p:txBody>
      </p:sp>
      <p:pic>
        <p:nvPicPr>
          <p:cNvPr id="44038" name="Picture 6" descr="RGB-HSV-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7238" y="1752600"/>
            <a:ext cx="2493962"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Text Box 7"/>
          <p:cNvSpPr txBox="1">
            <a:spLocks noChangeArrowheads="1"/>
          </p:cNvSpPr>
          <p:nvPr/>
        </p:nvSpPr>
        <p:spPr bwMode="auto">
          <a:xfrm>
            <a:off x="2971800" y="1905000"/>
            <a:ext cx="1066800" cy="822325"/>
          </a:xfrm>
          <a:prstGeom prst="rect">
            <a:avLst/>
          </a:prstGeom>
          <a:solidFill>
            <a:srgbClr val="FFFFCC"/>
          </a:solidFill>
          <a:ln>
            <a:noFill/>
          </a:ln>
          <a:effectLst>
            <a:outerShdw blurRad="38100" dist="63500" dir="8100000" algn="ctr" rotWithShape="0">
              <a:schemeClr val="tx1">
                <a:alpha val="25000"/>
              </a:schemeClr>
            </a:outerShdw>
          </a:effectLs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spcBef>
                <a:spcPct val="50000"/>
              </a:spcBef>
            </a:pPr>
            <a:r>
              <a:rPr lang="en-US" sz="1200" baseline="0" dirty="0">
                <a:latin typeface="Comic Sans MS" pitchFamily="66" charset="0"/>
              </a:rPr>
              <a:t>+ marks the spot where R=G=B= (r</a:t>
            </a:r>
            <a:r>
              <a:rPr lang="en-US" sz="1200" dirty="0">
                <a:latin typeface="Comic Sans MS" pitchFamily="66" charset="0"/>
              </a:rPr>
              <a:t>0</a:t>
            </a:r>
            <a:r>
              <a:rPr lang="en-US" sz="1200" baseline="0" dirty="0">
                <a:latin typeface="Comic Sans MS" pitchFamily="66" charset="0"/>
              </a:rPr>
              <a:t>+g</a:t>
            </a:r>
            <a:r>
              <a:rPr lang="en-US" sz="1200" dirty="0">
                <a:latin typeface="Comic Sans MS" pitchFamily="66" charset="0"/>
              </a:rPr>
              <a:t>0</a:t>
            </a:r>
            <a:r>
              <a:rPr lang="en-US" sz="1200" baseline="0" dirty="0">
                <a:latin typeface="Comic Sans MS" pitchFamily="66" charset="0"/>
              </a:rPr>
              <a:t>+b</a:t>
            </a:r>
            <a:r>
              <a:rPr lang="en-US" sz="1200" dirty="0">
                <a:latin typeface="Comic Sans MS" pitchFamily="66" charset="0"/>
              </a:rPr>
              <a:t>0</a:t>
            </a:r>
            <a:r>
              <a:rPr lang="en-US" sz="1200" baseline="0" dirty="0">
                <a:latin typeface="Comic Sans MS" pitchFamily="66" charset="0"/>
              </a:rPr>
              <a:t>)/3</a:t>
            </a:r>
          </a:p>
        </p:txBody>
      </p:sp>
      <p:sp>
        <p:nvSpPr>
          <p:cNvPr id="44050" name="Rectangle 14"/>
          <p:cNvSpPr>
            <a:spLocks noChangeArrowheads="1"/>
          </p:cNvSpPr>
          <p:nvPr/>
        </p:nvSpPr>
        <p:spPr bwMode="auto">
          <a:xfrm>
            <a:off x="5867400" y="4953000"/>
            <a:ext cx="990600" cy="762000"/>
          </a:xfrm>
          <a:prstGeom prst="rect">
            <a:avLst/>
          </a:prstGeom>
          <a:solidFill>
            <a:srgbClr val="FFFFCC"/>
          </a:solidFill>
          <a:ln>
            <a:noFill/>
          </a:ln>
          <a:effectLst>
            <a:outerShdw blurRad="38100" dist="63500" dir="8100000" algn="ctr" rotWithShape="0">
              <a:schemeClr val="tx1">
                <a:alpha val="25000"/>
              </a:schemeClr>
            </a:outerShdw>
          </a:effectLst>
          <a:extLst/>
        </p:spPr>
        <p:txBody>
          <a:bodyPr anchor="ctr">
            <a:noAutofit/>
          </a:bodyPr>
          <a:lstStyle/>
          <a:p>
            <a:endParaRPr lang="en-US"/>
          </a:p>
        </p:txBody>
      </p:sp>
      <p:sp>
        <p:nvSpPr>
          <p:cNvPr id="44051" name="Rectangle 15"/>
          <p:cNvSpPr>
            <a:spLocks noChangeArrowheads="1"/>
          </p:cNvSpPr>
          <p:nvPr/>
        </p:nvSpPr>
        <p:spPr bwMode="auto">
          <a:xfrm>
            <a:off x="5867400" y="5715000"/>
            <a:ext cx="2590800" cy="381000"/>
          </a:xfrm>
          <a:prstGeom prst="rect">
            <a:avLst/>
          </a:prstGeom>
          <a:solidFill>
            <a:srgbClr val="FFFFCC"/>
          </a:solidFill>
          <a:ln>
            <a:noFill/>
          </a:ln>
          <a:effectLst>
            <a:outerShdw blurRad="38100" dist="63500" dir="8100000" algn="ctr" rotWithShape="0">
              <a:schemeClr val="tx1">
                <a:alpha val="25000"/>
              </a:schemeClr>
            </a:outerShdw>
          </a:effectLst>
          <a:extLst/>
        </p:spPr>
        <p:txBody>
          <a:bodyPr anchor="ctr">
            <a:spAutoFit/>
          </a:bodyPr>
          <a:lstStyle/>
          <a:p>
            <a:endParaRPr lang="en-US"/>
          </a:p>
        </p:txBody>
      </p:sp>
      <p:graphicFrame>
        <p:nvGraphicFramePr>
          <p:cNvPr id="44052" name="Object 16"/>
          <p:cNvGraphicFramePr>
            <a:graphicFrameLocks noChangeAspect="1"/>
          </p:cNvGraphicFramePr>
          <p:nvPr>
            <p:extLst>
              <p:ext uri="{D42A27DB-BD31-4B8C-83A1-F6EECF244321}">
                <p14:modId xmlns:p14="http://schemas.microsoft.com/office/powerpoint/2010/main" val="374146058"/>
              </p:ext>
            </p:extLst>
          </p:nvPr>
        </p:nvGraphicFramePr>
        <p:xfrm>
          <a:off x="5867400" y="5715000"/>
          <a:ext cx="2514240" cy="350352"/>
        </p:xfrm>
        <a:graphic>
          <a:graphicData uri="http://schemas.openxmlformats.org/presentationml/2006/ole">
            <mc:AlternateContent xmlns:mc="http://schemas.openxmlformats.org/markup-compatibility/2006">
              <mc:Choice xmlns:v="urn:schemas-microsoft-com:vml" Requires="v">
                <p:oleObj spid="_x0000_s44669" name="Equation" r:id="rId6" imgW="2095200" imgH="291960" progId="Equation.DSMT4">
                  <p:embed/>
                </p:oleObj>
              </mc:Choice>
              <mc:Fallback>
                <p:oleObj name="Equation" r:id="rId6" imgW="2095200" imgH="291960" progId="Equation.DSMT4">
                  <p:embed/>
                  <p:pic>
                    <p:nvPicPr>
                      <p:cNvPr id="0" name="Object 16"/>
                      <p:cNvPicPr>
                        <a:picLocks noChangeAspect="1" noChangeArrowheads="1"/>
                      </p:cNvPicPr>
                      <p:nvPr/>
                    </p:nvPicPr>
                    <p:blipFill>
                      <a:blip r:embed="rId7"/>
                      <a:srcRect/>
                      <a:stretch>
                        <a:fillRect/>
                      </a:stretch>
                    </p:blipFill>
                    <p:spPr bwMode="auto">
                      <a:xfrm>
                        <a:off x="5867400" y="5715000"/>
                        <a:ext cx="2514240" cy="350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3" name="Object 17"/>
          <p:cNvGraphicFramePr>
            <a:graphicFrameLocks noChangeAspect="1"/>
          </p:cNvGraphicFramePr>
          <p:nvPr>
            <p:extLst>
              <p:ext uri="{D42A27DB-BD31-4B8C-83A1-F6EECF244321}">
                <p14:modId xmlns:p14="http://schemas.microsoft.com/office/powerpoint/2010/main" val="970129464"/>
              </p:ext>
            </p:extLst>
          </p:nvPr>
        </p:nvGraphicFramePr>
        <p:xfrm>
          <a:off x="5867400" y="5397500"/>
          <a:ext cx="682625" cy="317500"/>
        </p:xfrm>
        <a:graphic>
          <a:graphicData uri="http://schemas.openxmlformats.org/presentationml/2006/ole">
            <mc:AlternateContent xmlns:mc="http://schemas.openxmlformats.org/markup-compatibility/2006">
              <mc:Choice xmlns:v="urn:schemas-microsoft-com:vml" Requires="v">
                <p:oleObj spid="_x0000_s44670" name="Equation" r:id="rId8" imgW="545760" imgH="253800" progId="Equation.DSMT4">
                  <p:embed/>
                </p:oleObj>
              </mc:Choice>
              <mc:Fallback>
                <p:oleObj name="Equation" r:id="rId8" imgW="545760" imgH="253800" progId="Equation.DSMT4">
                  <p:embed/>
                  <p:pic>
                    <p:nvPicPr>
                      <p:cNvPr id="0" name="Object 17"/>
                      <p:cNvPicPr>
                        <a:picLocks noChangeAspect="1" noChangeArrowheads="1"/>
                      </p:cNvPicPr>
                      <p:nvPr/>
                    </p:nvPicPr>
                    <p:blipFill>
                      <a:blip r:embed="rId9"/>
                      <a:srcRect/>
                      <a:stretch>
                        <a:fillRect/>
                      </a:stretch>
                    </p:blipFill>
                    <p:spPr bwMode="auto">
                      <a:xfrm>
                        <a:off x="5867400" y="5397500"/>
                        <a:ext cx="68262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4" name="Object 18"/>
          <p:cNvGraphicFramePr>
            <a:graphicFrameLocks noChangeAspect="1"/>
          </p:cNvGraphicFramePr>
          <p:nvPr>
            <p:extLst>
              <p:ext uri="{D42A27DB-BD31-4B8C-83A1-F6EECF244321}">
                <p14:modId xmlns:p14="http://schemas.microsoft.com/office/powerpoint/2010/main" val="3726184278"/>
              </p:ext>
            </p:extLst>
          </p:nvPr>
        </p:nvGraphicFramePr>
        <p:xfrm>
          <a:off x="5867400" y="5029200"/>
          <a:ext cx="920750" cy="317500"/>
        </p:xfrm>
        <a:graphic>
          <a:graphicData uri="http://schemas.openxmlformats.org/presentationml/2006/ole">
            <mc:AlternateContent xmlns:mc="http://schemas.openxmlformats.org/markup-compatibility/2006">
              <mc:Choice xmlns:v="urn:schemas-microsoft-com:vml" Requires="v">
                <p:oleObj spid="_x0000_s44671" name="Equation" r:id="rId10" imgW="736560" imgH="253800" progId="Equation.DSMT4">
                  <p:embed/>
                </p:oleObj>
              </mc:Choice>
              <mc:Fallback>
                <p:oleObj name="Equation" r:id="rId10" imgW="736560" imgH="253800" progId="Equation.DSMT4">
                  <p:embed/>
                  <p:pic>
                    <p:nvPicPr>
                      <p:cNvPr id="0" name="Object 18"/>
                      <p:cNvPicPr>
                        <a:picLocks noChangeAspect="1" noChangeArrowheads="1"/>
                      </p:cNvPicPr>
                      <p:nvPr/>
                    </p:nvPicPr>
                    <p:blipFill>
                      <a:blip r:embed="rId11"/>
                      <a:srcRect/>
                      <a:stretch>
                        <a:fillRect/>
                      </a:stretch>
                    </p:blipFill>
                    <p:spPr bwMode="auto">
                      <a:xfrm>
                        <a:off x="5867400" y="5029200"/>
                        <a:ext cx="92075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3" name="Text Box 23"/>
          <p:cNvSpPr txBox="1">
            <a:spLocks noChangeArrowheads="1"/>
          </p:cNvSpPr>
          <p:nvPr/>
        </p:nvSpPr>
        <p:spPr bwMode="auto">
          <a:xfrm>
            <a:off x="2362200" y="4191000"/>
            <a:ext cx="1219200" cy="274638"/>
          </a:xfrm>
          <a:prstGeom prst="rect">
            <a:avLst/>
          </a:prstGeom>
          <a:solidFill>
            <a:srgbClr val="FFFFCC"/>
          </a:solidFill>
          <a:ln>
            <a:noFill/>
          </a:ln>
          <a:effectLst>
            <a:outerShdw blurRad="38100" dist="76200" dir="8100000" algn="ctr" rotWithShape="0">
              <a:schemeClr val="tx1">
                <a:alpha val="25000"/>
              </a:schemeClr>
            </a:outerShdw>
          </a:effectLs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200" baseline="0">
                <a:latin typeface="Comic Sans MS" pitchFamily="66" charset="0"/>
              </a:rPr>
              <a:t>p</a:t>
            </a:r>
            <a:r>
              <a:rPr lang="en-US" sz="1200">
                <a:latin typeface="Comic Sans MS" pitchFamily="66" charset="0"/>
              </a:rPr>
              <a:t>0</a:t>
            </a:r>
            <a:r>
              <a:rPr lang="en-US" sz="1200" baseline="0">
                <a:latin typeface="Comic Sans MS" pitchFamily="66" charset="0"/>
              </a:rPr>
              <a:t> = (r</a:t>
            </a:r>
            <a:r>
              <a:rPr lang="en-US" sz="1200">
                <a:latin typeface="Comic Sans MS" pitchFamily="66" charset="0"/>
              </a:rPr>
              <a:t>0</a:t>
            </a:r>
            <a:r>
              <a:rPr lang="en-US" sz="1200" baseline="0">
                <a:latin typeface="Comic Sans MS" pitchFamily="66" charset="0"/>
              </a:rPr>
              <a:t>, g</a:t>
            </a:r>
            <a:r>
              <a:rPr lang="en-US" sz="1200">
                <a:latin typeface="Comic Sans MS" pitchFamily="66" charset="0"/>
              </a:rPr>
              <a:t>0</a:t>
            </a:r>
            <a:r>
              <a:rPr lang="en-US" sz="1200" baseline="0">
                <a:latin typeface="Comic Sans MS" pitchFamily="66" charset="0"/>
              </a:rPr>
              <a:t>, b</a:t>
            </a:r>
            <a:r>
              <a:rPr lang="en-US" sz="1200">
                <a:latin typeface="Comic Sans MS" pitchFamily="66" charset="0"/>
              </a:rPr>
              <a:t>0</a:t>
            </a:r>
            <a:r>
              <a:rPr lang="en-US" sz="1200" baseline="0">
                <a:latin typeface="Comic Sans MS" pitchFamily="66" charset="0"/>
              </a:rPr>
              <a:t>)</a:t>
            </a:r>
          </a:p>
        </p:txBody>
      </p:sp>
      <p:grpSp>
        <p:nvGrpSpPr>
          <p:cNvPr id="10" name="Group 9"/>
          <p:cNvGrpSpPr/>
          <p:nvPr/>
        </p:nvGrpSpPr>
        <p:grpSpPr>
          <a:xfrm>
            <a:off x="5867400" y="1447800"/>
            <a:ext cx="2362200" cy="762000"/>
            <a:chOff x="5867400" y="1447800"/>
            <a:chExt cx="2362200" cy="762000"/>
          </a:xfrm>
          <a:solidFill>
            <a:srgbClr val="FFFFCC"/>
          </a:solidFill>
        </p:grpSpPr>
        <p:sp>
          <p:nvSpPr>
            <p:cNvPr id="44057" name="Rectangle 10"/>
            <p:cNvSpPr>
              <a:spLocks noChangeArrowheads="1"/>
            </p:cNvSpPr>
            <p:nvPr/>
          </p:nvSpPr>
          <p:spPr bwMode="auto">
            <a:xfrm>
              <a:off x="5867400" y="1447800"/>
              <a:ext cx="2362200" cy="457200"/>
            </a:xfrm>
            <a:prstGeom prst="rect">
              <a:avLst/>
            </a:prstGeom>
            <a:grpFill/>
            <a:ln>
              <a:noFill/>
            </a:ln>
            <a:effectLst>
              <a:outerShdw blurRad="381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p>
              <a:endParaRPr lang="en-US"/>
            </a:p>
          </p:txBody>
        </p:sp>
        <p:sp>
          <p:nvSpPr>
            <p:cNvPr id="44058" name="Rectangle 11"/>
            <p:cNvSpPr>
              <a:spLocks noChangeArrowheads="1"/>
            </p:cNvSpPr>
            <p:nvPr/>
          </p:nvSpPr>
          <p:spPr bwMode="auto">
            <a:xfrm>
              <a:off x="5867400" y="1901319"/>
              <a:ext cx="1066800" cy="308481"/>
            </a:xfrm>
            <a:prstGeom prst="rect">
              <a:avLst/>
            </a:prstGeom>
            <a:grpFill/>
            <a:ln>
              <a:noFill/>
            </a:ln>
            <a:effectLst>
              <a:outerShdw blurRad="381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nchor="ctr">
              <a:no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552884926"/>
                </p:ext>
              </p:extLst>
            </p:nvPr>
          </p:nvGraphicFramePr>
          <p:xfrm>
            <a:off x="5895975" y="1500188"/>
            <a:ext cx="2308225" cy="673100"/>
          </p:xfrm>
          <a:graphic>
            <a:graphicData uri="http://schemas.openxmlformats.org/presentationml/2006/ole">
              <mc:AlternateContent xmlns:mc="http://schemas.openxmlformats.org/markup-compatibility/2006">
                <mc:Choice xmlns:v="urn:schemas-microsoft-com:vml" Requires="v">
                  <p:oleObj spid="_x0000_s44672" name="Equation" r:id="rId12" imgW="1828800" imgH="533160" progId="Equation.DSMT4">
                    <p:embed/>
                  </p:oleObj>
                </mc:Choice>
                <mc:Fallback>
                  <p:oleObj name="Equation" r:id="rId12" imgW="1828800" imgH="533160" progId="Equation.DSMT4">
                    <p:embed/>
                    <p:pic>
                      <p:nvPicPr>
                        <p:cNvPr id="0" name="Object 12"/>
                        <p:cNvPicPr>
                          <a:picLocks noChangeAspect="1" noChangeArrowheads="1"/>
                        </p:cNvPicPr>
                        <p:nvPr/>
                      </p:nvPicPr>
                      <p:blipFill>
                        <a:blip r:embed="rId13"/>
                        <a:srcRect/>
                        <a:stretch>
                          <a:fillRect/>
                        </a:stretch>
                      </p:blipFill>
                      <p:spPr bwMode="auto">
                        <a:xfrm>
                          <a:off x="5895975" y="1500188"/>
                          <a:ext cx="2308225"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24"/>
          <p:cNvGrpSpPr/>
          <p:nvPr/>
        </p:nvGrpSpPr>
        <p:grpSpPr>
          <a:xfrm>
            <a:off x="1676400" y="4952992"/>
            <a:ext cx="4038600" cy="1171244"/>
            <a:chOff x="1828800" y="4952992"/>
            <a:chExt cx="4038600" cy="1171244"/>
          </a:xfrm>
          <a:solidFill>
            <a:srgbClr val="FFFFCC"/>
          </a:solidFill>
        </p:grpSpPr>
        <p:sp>
          <p:nvSpPr>
            <p:cNvPr id="26" name="Text Box 20"/>
            <p:cNvSpPr txBox="1">
              <a:spLocks noChangeArrowheads="1"/>
            </p:cNvSpPr>
            <p:nvPr/>
          </p:nvSpPr>
          <p:spPr bwMode="auto">
            <a:xfrm>
              <a:off x="1828800" y="5847249"/>
              <a:ext cx="4038600" cy="276987"/>
            </a:xfrm>
            <a:prstGeom prst="rect">
              <a:avLst/>
            </a:prstGeom>
            <a:grpFill/>
            <a:ln>
              <a:noFill/>
            </a:ln>
            <a:effectLst>
              <a:outerShdw blurRad="38100" dist="762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1429" tIns="45714" rIns="91429" bIns="45714">
              <a:spAutoFit/>
            </a:bodyPr>
            <a:lstStyle>
              <a:defPPr>
                <a:defRPr lang="en-US"/>
              </a:defPPr>
              <a:lvl1pPr>
                <a:spcBef>
                  <a:spcPct val="50000"/>
                </a:spcBef>
                <a:defRPr sz="12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rgbClr val="000000"/>
                  </a:solidFill>
                </a:rPr>
                <a:t> intersects R, G, &amp; </a:t>
              </a:r>
              <a:r>
                <a:rPr lang="en-US" dirty="0" smtClean="0">
                  <a:solidFill>
                    <a:srgbClr val="000000"/>
                  </a:solidFill>
                </a:rPr>
                <a:t>B axes </a:t>
              </a:r>
              <a:r>
                <a:rPr lang="en-US" dirty="0">
                  <a:solidFill>
                    <a:srgbClr val="000000"/>
                  </a:solidFill>
                </a:rPr>
                <a:t>at r</a:t>
              </a:r>
              <a:r>
                <a:rPr lang="en-US" baseline="-25000" dirty="0">
                  <a:solidFill>
                    <a:srgbClr val="000000"/>
                  </a:solidFill>
                </a:rPr>
                <a:t>0</a:t>
              </a:r>
              <a:r>
                <a:rPr lang="en-US" dirty="0">
                  <a:solidFill>
                    <a:srgbClr val="000000"/>
                  </a:solidFill>
                </a:rPr>
                <a:t>+g</a:t>
              </a:r>
              <a:r>
                <a:rPr lang="en-US" baseline="-25000" dirty="0">
                  <a:solidFill>
                    <a:srgbClr val="000000"/>
                  </a:solidFill>
                </a:rPr>
                <a:t>0</a:t>
              </a:r>
              <a:r>
                <a:rPr lang="en-US" dirty="0">
                  <a:solidFill>
                    <a:srgbClr val="000000"/>
                  </a:solidFill>
                </a:rPr>
                <a:t>+b</a:t>
              </a:r>
              <a:r>
                <a:rPr lang="en-US" baseline="-25000" dirty="0">
                  <a:solidFill>
                    <a:srgbClr val="000000"/>
                  </a:solidFill>
                </a:rPr>
                <a:t>0</a:t>
              </a:r>
              <a:r>
                <a:rPr lang="en-US" dirty="0">
                  <a:solidFill>
                    <a:srgbClr val="000000"/>
                  </a:solidFill>
                </a:rPr>
                <a:t>, and contains p</a:t>
              </a:r>
              <a:r>
                <a:rPr lang="en-US" baseline="-25000" dirty="0">
                  <a:solidFill>
                    <a:srgbClr val="000000"/>
                  </a:solidFill>
                </a:rPr>
                <a:t>0</a:t>
              </a:r>
              <a:r>
                <a:rPr lang="en-US" dirty="0">
                  <a:solidFill>
                    <a:srgbClr val="000000"/>
                  </a:solidFill>
                </a:rPr>
                <a:t>.</a:t>
              </a:r>
            </a:p>
          </p:txBody>
        </p:sp>
        <p:sp>
          <p:nvSpPr>
            <p:cNvPr id="27" name="Text Box 21"/>
            <p:cNvSpPr txBox="1">
              <a:spLocks noChangeArrowheads="1"/>
            </p:cNvSpPr>
            <p:nvPr/>
          </p:nvSpPr>
          <p:spPr bwMode="auto">
            <a:xfrm>
              <a:off x="1828800" y="5400121"/>
              <a:ext cx="2694432" cy="275729"/>
            </a:xfrm>
            <a:prstGeom prst="rect">
              <a:avLst/>
            </a:prstGeom>
            <a:grpFill/>
            <a:ln>
              <a:noFill/>
            </a:ln>
            <a:effectLst>
              <a:outerShdw blurRad="38100" dist="762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defPPr>
                <a:defRPr lang="en-US"/>
              </a:defPPr>
              <a:lvl1pPr>
                <a:spcBef>
                  <a:spcPct val="50000"/>
                </a:spcBef>
                <a:defRPr sz="12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rgbClr val="000000"/>
                  </a:solidFill>
                </a:rPr>
                <a:t>   lies in plane R+G+B=(r</a:t>
              </a:r>
              <a:r>
                <a:rPr lang="en-US" baseline="-25000" dirty="0">
                  <a:solidFill>
                    <a:srgbClr val="000000"/>
                  </a:solidFill>
                </a:rPr>
                <a:t>0</a:t>
              </a:r>
              <a:r>
                <a:rPr lang="en-US" dirty="0">
                  <a:solidFill>
                    <a:srgbClr val="000000"/>
                  </a:solidFill>
                </a:rPr>
                <a:t>+g</a:t>
              </a:r>
              <a:r>
                <a:rPr lang="en-US" baseline="-25000" dirty="0">
                  <a:solidFill>
                    <a:srgbClr val="000000"/>
                  </a:solidFill>
                </a:rPr>
                <a:t>0</a:t>
              </a:r>
              <a:r>
                <a:rPr lang="en-US" dirty="0">
                  <a:solidFill>
                    <a:srgbClr val="000000"/>
                  </a:solidFill>
                </a:rPr>
                <a:t>+b</a:t>
              </a:r>
              <a:r>
                <a:rPr lang="en-US" baseline="-25000" dirty="0">
                  <a:solidFill>
                    <a:srgbClr val="000000"/>
                  </a:solidFill>
                </a:rPr>
                <a:t>0</a:t>
              </a:r>
              <a:r>
                <a:rPr lang="en-US" dirty="0">
                  <a:solidFill>
                    <a:srgbClr val="000000"/>
                  </a:solidFill>
                </a:rPr>
                <a:t>),</a:t>
              </a:r>
            </a:p>
          </p:txBody>
        </p:sp>
        <p:sp>
          <p:nvSpPr>
            <p:cNvPr id="28" name="Text Box 22"/>
            <p:cNvSpPr txBox="1">
              <a:spLocks noChangeArrowheads="1"/>
            </p:cNvSpPr>
            <p:nvPr/>
          </p:nvSpPr>
          <p:spPr bwMode="auto">
            <a:xfrm>
              <a:off x="1828800" y="4952992"/>
              <a:ext cx="955929" cy="277592"/>
            </a:xfrm>
            <a:prstGeom prst="rect">
              <a:avLst/>
            </a:prstGeom>
            <a:grpFill/>
            <a:ln>
              <a:noFill/>
            </a:ln>
            <a:effectLst>
              <a:outerShdw blurRad="38100" dist="762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defPPr>
                <a:defRPr lang="en-US"/>
              </a:defPPr>
              <a:lvl1pPr>
                <a:spcBef>
                  <a:spcPct val="50000"/>
                </a:spcBef>
                <a:defRPr sz="12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rgbClr val="000000"/>
                  </a:solidFill>
                </a:rPr>
                <a:t>Triangle:</a:t>
              </a:r>
            </a:p>
          </p:txBody>
        </p:sp>
      </p:gr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be Triangle Gray Line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657600" cy="36576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45059" name="Rectangle 3"/>
          <p:cNvSpPr>
            <a:spLocks noGrp="1" noChangeArrowheads="1"/>
          </p:cNvSpPr>
          <p:nvPr>
            <p:ph type="title"/>
          </p:nvPr>
        </p:nvSpPr>
        <p:spPr>
          <a:xfrm>
            <a:off x="914400" y="1233488"/>
            <a:ext cx="7315200" cy="519112"/>
          </a:xfrm>
        </p:spPr>
        <p:txBody>
          <a:bodyPr>
            <a:spAutoFit/>
          </a:bodyPr>
          <a:lstStyle/>
          <a:p>
            <a:pPr algn="ctr"/>
            <a:r>
              <a:rPr lang="en-US" sz="2800" dirty="0" smtClean="0"/>
              <a:t>A Color Point on its Equivalue Plane</a:t>
            </a:r>
            <a:r>
              <a:rPr lang="en-US" sz="2800" baseline="30000" dirty="0" smtClean="0"/>
              <a:t>*</a:t>
            </a:r>
            <a:endParaRPr lang="en-US" sz="2800" dirty="0" smtClean="0"/>
          </a:p>
        </p:txBody>
      </p:sp>
      <p:sp>
        <p:nvSpPr>
          <p:cNvPr id="5" name="TextBox 4"/>
          <p:cNvSpPr txBox="1"/>
          <p:nvPr/>
        </p:nvSpPr>
        <p:spPr>
          <a:xfrm>
            <a:off x="304798" y="5940623"/>
            <a:ext cx="8382002" cy="307777"/>
          </a:xfrm>
          <a:prstGeom prst="rect">
            <a:avLst/>
          </a:prstGeom>
          <a:noFill/>
        </p:spPr>
        <p:txBody>
          <a:bodyPr wrap="square" rtlCol="0">
            <a:spAutoFit/>
          </a:bodyPr>
          <a:lstStyle/>
          <a:p>
            <a:r>
              <a:rPr lang="en-US" baseline="30000" dirty="0" smtClean="0"/>
              <a:t>*</a:t>
            </a:r>
            <a:r>
              <a:rPr lang="en-US" baseline="0" dirty="0" smtClean="0"/>
              <a:t>where all the colors have components r, g, &amp; b such that </a:t>
            </a:r>
            <a:r>
              <a:rPr lang="en-US" baseline="0" dirty="0" err="1" smtClean="0"/>
              <a:t>r+g+b</a:t>
            </a:r>
            <a:r>
              <a:rPr lang="en-US" baseline="0" dirty="0" smtClean="0"/>
              <a:t> = the same constant c.</a:t>
            </a:r>
          </a:p>
        </p:txBody>
      </p:sp>
      <p:cxnSp>
        <p:nvCxnSpPr>
          <p:cNvPr id="7" name="Straight Connector 6"/>
          <p:cNvCxnSpPr/>
          <p:nvPr/>
        </p:nvCxnSpPr>
        <p:spPr bwMode="auto">
          <a:xfrm>
            <a:off x="381000" y="5940623"/>
            <a:ext cx="12192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be Triangle Gray Line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657600" cy="36576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46086" name="Rectangle 3"/>
          <p:cNvSpPr>
            <a:spLocks noGrp="1" noChangeArrowheads="1"/>
          </p:cNvSpPr>
          <p:nvPr>
            <p:ph type="title"/>
          </p:nvPr>
        </p:nvSpPr>
        <p:spPr>
          <a:xfrm>
            <a:off x="381000" y="1231151"/>
            <a:ext cx="8382000" cy="523786"/>
          </a:xfrm>
        </p:spPr>
        <p:txBody>
          <a:bodyPr wrap="square">
            <a:spAutoFit/>
          </a:bodyPr>
          <a:lstStyle/>
          <a:p>
            <a:pPr algn="ctr"/>
            <a:r>
              <a:rPr lang="en-US" sz="2800" dirty="0" smtClean="0"/>
              <a:t>The Color Vector Associated with the Color Point</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be Triangle Gray Line_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657600" cy="36576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47110" name="Rectangle 3"/>
          <p:cNvSpPr>
            <a:spLocks noGrp="1" noChangeArrowheads="1"/>
          </p:cNvSpPr>
          <p:nvPr>
            <p:ph type="title"/>
          </p:nvPr>
        </p:nvSpPr>
        <p:spPr>
          <a:xfrm>
            <a:off x="381000" y="1231151"/>
            <a:ext cx="8382000" cy="523786"/>
          </a:xfrm>
        </p:spPr>
        <p:txBody>
          <a:bodyPr wrap="square">
            <a:spAutoFit/>
          </a:bodyPr>
          <a:lstStyle/>
          <a:p>
            <a:pPr algn="ctr"/>
            <a:r>
              <a:rPr lang="en-US" sz="2800" dirty="0" smtClean="0"/>
              <a:t>The Vector’s Coordinates and RGB Component Vectors</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be Triangle Gray Line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657600" cy="36576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48134" name="Rectangle 3"/>
          <p:cNvSpPr>
            <a:spLocks noGrp="1" noChangeArrowheads="1"/>
          </p:cNvSpPr>
          <p:nvPr>
            <p:ph type="title"/>
          </p:nvPr>
        </p:nvSpPr>
        <p:spPr>
          <a:xfrm>
            <a:off x="381000" y="1231151"/>
            <a:ext cx="8382000" cy="523786"/>
          </a:xfrm>
        </p:spPr>
        <p:txBody>
          <a:bodyPr wrap="square">
            <a:spAutoFit/>
          </a:bodyPr>
          <a:lstStyle/>
          <a:p>
            <a:pPr algn="ctr"/>
            <a:r>
              <a:rPr lang="en-US" sz="2800" dirty="0" smtClean="0"/>
              <a:t>The Color Cube, the Equivalue Plane, &amp; the Gray Line</a:t>
            </a:r>
            <a:r>
              <a:rPr lang="en-US" sz="2800" baseline="30000" dirty="0" smtClean="0"/>
              <a:t>*</a:t>
            </a:r>
          </a:p>
        </p:txBody>
      </p:sp>
      <p:sp>
        <p:nvSpPr>
          <p:cNvPr id="7" name="TextBox 6"/>
          <p:cNvSpPr txBox="1"/>
          <p:nvPr/>
        </p:nvSpPr>
        <p:spPr>
          <a:xfrm>
            <a:off x="304798" y="5940623"/>
            <a:ext cx="8382002" cy="307777"/>
          </a:xfrm>
          <a:prstGeom prst="rect">
            <a:avLst/>
          </a:prstGeom>
          <a:noFill/>
        </p:spPr>
        <p:txBody>
          <a:bodyPr wrap="square" rtlCol="0">
            <a:spAutoFit/>
          </a:bodyPr>
          <a:lstStyle/>
          <a:p>
            <a:r>
              <a:rPr lang="en-US" baseline="30000" dirty="0" smtClean="0"/>
              <a:t>*</a:t>
            </a:r>
            <a:r>
              <a:rPr lang="en-US" baseline="0" dirty="0" smtClean="0"/>
              <a:t>The point at which the gray line intersects equivalue plane is called the “gray point” .</a:t>
            </a:r>
          </a:p>
        </p:txBody>
      </p:sp>
      <p:cxnSp>
        <p:nvCxnSpPr>
          <p:cNvPr id="8" name="Straight Connector 7"/>
          <p:cNvCxnSpPr/>
          <p:nvPr/>
        </p:nvCxnSpPr>
        <p:spPr bwMode="auto">
          <a:xfrm>
            <a:off x="381000" y="5940623"/>
            <a:ext cx="12192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be Triangle Gray Line_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657600" cy="36576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49158" name="Rectangle 3"/>
          <p:cNvSpPr>
            <a:spLocks noGrp="1" noChangeArrowheads="1"/>
          </p:cNvSpPr>
          <p:nvPr>
            <p:ph type="title"/>
          </p:nvPr>
        </p:nvSpPr>
        <p:spPr>
          <a:xfrm>
            <a:off x="914400" y="1233488"/>
            <a:ext cx="7315200" cy="519112"/>
          </a:xfrm>
        </p:spPr>
        <p:txBody>
          <a:bodyPr>
            <a:spAutoFit/>
          </a:bodyPr>
          <a:lstStyle/>
          <a:p>
            <a:pPr algn="ctr"/>
            <a:r>
              <a:rPr lang="en-US" sz="2800" dirty="0" smtClean="0"/>
              <a:t>The Color Point and the Gray Line</a:t>
            </a:r>
            <a:r>
              <a:rPr lang="en-US" sz="2800" baseline="30000" dirty="0" smtClean="0"/>
              <a:t>*</a:t>
            </a:r>
          </a:p>
        </p:txBody>
      </p:sp>
      <p:sp>
        <p:nvSpPr>
          <p:cNvPr id="7" name="TextBox 6"/>
          <p:cNvSpPr txBox="1"/>
          <p:nvPr/>
        </p:nvSpPr>
        <p:spPr>
          <a:xfrm>
            <a:off x="304798" y="5940623"/>
            <a:ext cx="8382002" cy="307777"/>
          </a:xfrm>
          <a:prstGeom prst="rect">
            <a:avLst/>
          </a:prstGeom>
          <a:noFill/>
        </p:spPr>
        <p:txBody>
          <a:bodyPr wrap="square" rtlCol="0">
            <a:spAutoFit/>
          </a:bodyPr>
          <a:lstStyle/>
          <a:p>
            <a:r>
              <a:rPr lang="en-US" baseline="30000" dirty="0" smtClean="0"/>
              <a:t>*</a:t>
            </a:r>
            <a:r>
              <a:rPr lang="en-US" baseline="0" dirty="0" smtClean="0"/>
              <a:t>“+” marks the gray point on the equivalue plane.</a:t>
            </a:r>
          </a:p>
        </p:txBody>
      </p:sp>
      <p:cxnSp>
        <p:nvCxnSpPr>
          <p:cNvPr id="8" name="Straight Connector 7"/>
          <p:cNvCxnSpPr/>
          <p:nvPr/>
        </p:nvCxnSpPr>
        <p:spPr bwMode="auto">
          <a:xfrm>
            <a:off x="381000" y="5940623"/>
            <a:ext cx="12192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be Triangle Gray Line_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657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descr="Cube Triangle Gray Line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133600"/>
            <a:ext cx="3657600" cy="36576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50183" name="Rectangle 3"/>
          <p:cNvSpPr>
            <a:spLocks noGrp="1" noChangeArrowheads="1"/>
          </p:cNvSpPr>
          <p:nvPr>
            <p:ph type="title"/>
          </p:nvPr>
        </p:nvSpPr>
        <p:spPr>
          <a:xfrm>
            <a:off x="914400" y="1233488"/>
            <a:ext cx="7315200" cy="519112"/>
          </a:xfrm>
        </p:spPr>
        <p:txBody>
          <a:bodyPr>
            <a:spAutoFit/>
          </a:bodyPr>
          <a:lstStyle/>
          <a:p>
            <a:pPr algn="ctr"/>
            <a:r>
              <a:rPr lang="en-US" sz="2800" dirty="0" smtClean="0"/>
              <a:t>The Saturation Component</a:t>
            </a:r>
            <a:r>
              <a:rPr lang="en-US" sz="2800" baseline="30000" dirty="0" smtClean="0"/>
              <a:t>*</a:t>
            </a:r>
            <a:r>
              <a:rPr lang="en-US" sz="2800" dirty="0" smtClean="0"/>
              <a:t> of the Color Vector</a:t>
            </a:r>
          </a:p>
        </p:txBody>
      </p:sp>
      <p:sp>
        <p:nvSpPr>
          <p:cNvPr id="8" name="TextBox 7"/>
          <p:cNvSpPr txBox="1"/>
          <p:nvPr/>
        </p:nvSpPr>
        <p:spPr>
          <a:xfrm>
            <a:off x="304798" y="5940623"/>
            <a:ext cx="8382002" cy="307777"/>
          </a:xfrm>
          <a:prstGeom prst="rect">
            <a:avLst/>
          </a:prstGeom>
          <a:noFill/>
        </p:spPr>
        <p:txBody>
          <a:bodyPr wrap="square" rtlCol="0">
            <a:spAutoFit/>
          </a:bodyPr>
          <a:lstStyle/>
          <a:p>
            <a:r>
              <a:rPr lang="en-US" baseline="30000" dirty="0" smtClean="0"/>
              <a:t>*</a:t>
            </a:r>
            <a:r>
              <a:rPr lang="en-US" baseline="0" dirty="0" smtClean="0"/>
              <a:t>is a vector in the equivalue plane from the gray point to the color point; its length is the scalar saturation.</a:t>
            </a:r>
          </a:p>
        </p:txBody>
      </p:sp>
      <p:cxnSp>
        <p:nvCxnSpPr>
          <p:cNvPr id="9" name="Straight Connector 8"/>
          <p:cNvCxnSpPr/>
          <p:nvPr/>
        </p:nvCxnSpPr>
        <p:spPr bwMode="auto">
          <a:xfrm>
            <a:off x="381000" y="5940623"/>
            <a:ext cx="12192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be Triangle Gray Line_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657600" cy="36576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51206" name="Rectangle 3"/>
          <p:cNvSpPr>
            <a:spLocks noGrp="1" noChangeArrowheads="1"/>
          </p:cNvSpPr>
          <p:nvPr>
            <p:ph type="title"/>
          </p:nvPr>
        </p:nvSpPr>
        <p:spPr>
          <a:xfrm>
            <a:off x="233464" y="1231151"/>
            <a:ext cx="8677072" cy="523786"/>
          </a:xfrm>
        </p:spPr>
        <p:txBody>
          <a:bodyPr wrap="square">
            <a:spAutoFit/>
          </a:bodyPr>
          <a:lstStyle/>
          <a:p>
            <a:pPr algn="ctr"/>
            <a:r>
              <a:rPr lang="en-US" sz="2800" dirty="0" smtClean="0"/>
              <a:t>The Saturation and Value Components of the Color Vector </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be Triangle Gray Line_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657600" cy="36576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52230" name="Rectangle 3"/>
          <p:cNvSpPr>
            <a:spLocks noGrp="1" noChangeArrowheads="1"/>
          </p:cNvSpPr>
          <p:nvPr>
            <p:ph type="title"/>
          </p:nvPr>
        </p:nvSpPr>
        <p:spPr>
          <a:xfrm>
            <a:off x="371475" y="1231900"/>
            <a:ext cx="8401050" cy="522288"/>
          </a:xfrm>
        </p:spPr>
        <p:txBody>
          <a:bodyPr>
            <a:spAutoFit/>
          </a:bodyPr>
          <a:lstStyle/>
          <a:p>
            <a:pPr algn="ctr"/>
            <a:r>
              <a:rPr lang="en-US" sz="2800" dirty="0" smtClean="0"/>
              <a:t>The Hue</a:t>
            </a:r>
            <a:r>
              <a:rPr lang="en-US" sz="2800" baseline="30000" dirty="0" smtClean="0"/>
              <a:t>*</a:t>
            </a:r>
            <a:r>
              <a:rPr lang="en-US" sz="2800" dirty="0" smtClean="0"/>
              <a:t>, Saturation, and Value of the Color</a:t>
            </a:r>
          </a:p>
        </p:txBody>
      </p:sp>
      <p:sp>
        <p:nvSpPr>
          <p:cNvPr id="7" name="TextBox 6"/>
          <p:cNvSpPr txBox="1"/>
          <p:nvPr/>
        </p:nvSpPr>
        <p:spPr>
          <a:xfrm>
            <a:off x="304798" y="5940623"/>
            <a:ext cx="8458202" cy="307777"/>
          </a:xfrm>
          <a:prstGeom prst="rect">
            <a:avLst/>
          </a:prstGeom>
          <a:noFill/>
        </p:spPr>
        <p:txBody>
          <a:bodyPr wrap="square" rtlCol="0">
            <a:spAutoFit/>
          </a:bodyPr>
          <a:lstStyle/>
          <a:p>
            <a:r>
              <a:rPr lang="en-US" baseline="30000" dirty="0" smtClean="0"/>
              <a:t>*</a:t>
            </a:r>
            <a:r>
              <a:rPr lang="en-US" baseline="0" dirty="0" smtClean="0"/>
              <a:t>is the angle in the plane from the red line (in the plane from the gray point to the red axis) to the color point.</a:t>
            </a:r>
          </a:p>
        </p:txBody>
      </p:sp>
      <p:cxnSp>
        <p:nvCxnSpPr>
          <p:cNvPr id="8" name="Straight Connector 7"/>
          <p:cNvCxnSpPr/>
          <p:nvPr/>
        </p:nvCxnSpPr>
        <p:spPr bwMode="auto">
          <a:xfrm>
            <a:off x="381000" y="5940623"/>
            <a:ext cx="12192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olorCubeRGB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9219" name="Picture 3" descr="ColorCubeFaceSeq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9220" name="Rectangle 4"/>
          <p:cNvSpPr>
            <a:spLocks noGrp="1" noChangeArrowheads="1"/>
          </p:cNvSpPr>
          <p:nvPr>
            <p:ph type="title"/>
          </p:nvPr>
        </p:nvSpPr>
        <p:spPr>
          <a:xfrm>
            <a:off x="457200" y="1257300"/>
            <a:ext cx="8077200" cy="723900"/>
          </a:xfrm>
          <a:noFill/>
        </p:spPr>
        <p:txBody>
          <a:bodyPr lIns="92042" tIns="46022" rIns="92042" bIns="46022"/>
          <a:lstStyle/>
          <a:p>
            <a:r>
              <a:rPr lang="en-US" smtClean="0"/>
              <a:t>Color Cube:  Faces (inner and outer)</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7</a:t>
            </a:fld>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be Triangle Gray Line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657600" cy="36576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53254" name="Rectangle 3"/>
          <p:cNvSpPr>
            <a:spLocks noGrp="1" noChangeArrowheads="1"/>
          </p:cNvSpPr>
          <p:nvPr>
            <p:ph type="title"/>
          </p:nvPr>
        </p:nvSpPr>
        <p:spPr>
          <a:xfrm>
            <a:off x="371475" y="1231900"/>
            <a:ext cx="8401050" cy="522288"/>
          </a:xfrm>
        </p:spPr>
        <p:txBody>
          <a:bodyPr>
            <a:spAutoFit/>
          </a:bodyPr>
          <a:lstStyle/>
          <a:p>
            <a:pPr algn="ctr"/>
            <a:r>
              <a:rPr lang="en-US" sz="2800" dirty="0" smtClean="0"/>
              <a:t>The Hue and the Saturation on the Equivalue Plane</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be Triangle Gray Line_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657600" cy="3657600"/>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54278" name="Rectangle 3"/>
          <p:cNvSpPr>
            <a:spLocks noGrp="1" noChangeArrowheads="1"/>
          </p:cNvSpPr>
          <p:nvPr>
            <p:ph type="title"/>
          </p:nvPr>
        </p:nvSpPr>
        <p:spPr>
          <a:xfrm>
            <a:off x="371475" y="1231900"/>
            <a:ext cx="8401050" cy="522288"/>
          </a:xfrm>
        </p:spPr>
        <p:txBody>
          <a:bodyPr>
            <a:spAutoFit/>
          </a:bodyPr>
          <a:lstStyle/>
          <a:p>
            <a:pPr algn="ctr"/>
            <a:r>
              <a:rPr lang="en-US" sz="2800" dirty="0" smtClean="0"/>
              <a:t>The Hue, Saturation, and Value with the Gray Line</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71</a:t>
            </a:fld>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106" y="1624012"/>
            <a:ext cx="2578894" cy="2235994"/>
          </a:xfrm>
          <a:prstGeom prst="rect">
            <a:avLst/>
          </a:prstGeom>
        </p:spPr>
      </p:pic>
      <p:grpSp>
        <p:nvGrpSpPr>
          <p:cNvPr id="19" name="Group 18"/>
          <p:cNvGrpSpPr/>
          <p:nvPr/>
        </p:nvGrpSpPr>
        <p:grpSpPr>
          <a:xfrm>
            <a:off x="4572000" y="1624012"/>
            <a:ext cx="2578894" cy="2235994"/>
            <a:chOff x="4572000" y="1624012"/>
            <a:chExt cx="2578894" cy="2235994"/>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24012"/>
              <a:ext cx="2578894" cy="2235994"/>
            </a:xfrm>
            <a:prstGeom prst="rect">
              <a:avLst/>
            </a:prstGeom>
          </p:spPr>
        </p:pic>
        <p:sp>
          <p:nvSpPr>
            <p:cNvPr id="16" name="TextBox 15"/>
            <p:cNvSpPr txBox="1"/>
            <p:nvPr/>
          </p:nvSpPr>
          <p:spPr>
            <a:xfrm>
              <a:off x="5530267" y="3348335"/>
              <a:ext cx="662361" cy="461665"/>
            </a:xfrm>
            <a:prstGeom prst="rect">
              <a:avLst/>
            </a:prstGeom>
            <a:noFill/>
            <a:effectLst>
              <a:outerShdw blurRad="25400" dist="19050" dir="2700000" algn="tl" rotWithShape="0">
                <a:prstClr val="black"/>
              </a:outerShdw>
            </a:effectLst>
          </p:spPr>
          <p:txBody>
            <a:bodyPr wrap="none" rtlCol="0">
              <a:spAutoFit/>
            </a:bodyPr>
            <a:lstStyle/>
            <a:p>
              <a:r>
                <a:rPr lang="en-US" sz="2400" baseline="0" dirty="0" smtClean="0">
                  <a:latin typeface="Calibri" panose="020F0502020204030204" pitchFamily="34" charset="0"/>
                </a:rPr>
                <a:t>hue</a:t>
              </a:r>
            </a:p>
          </p:txBody>
        </p:sp>
      </p:grpSp>
      <p:grpSp>
        <p:nvGrpSpPr>
          <p:cNvPr id="20" name="Group 19"/>
          <p:cNvGrpSpPr/>
          <p:nvPr/>
        </p:nvGrpSpPr>
        <p:grpSpPr>
          <a:xfrm>
            <a:off x="4572000" y="3860006"/>
            <a:ext cx="2578894" cy="2235994"/>
            <a:chOff x="4572000" y="3860006"/>
            <a:chExt cx="2578894" cy="2235994"/>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860006"/>
              <a:ext cx="2578894" cy="2235994"/>
            </a:xfrm>
            <a:prstGeom prst="rect">
              <a:avLst/>
            </a:prstGeom>
          </p:spPr>
        </p:pic>
        <p:sp>
          <p:nvSpPr>
            <p:cNvPr id="17" name="TextBox 16"/>
            <p:cNvSpPr txBox="1"/>
            <p:nvPr/>
          </p:nvSpPr>
          <p:spPr>
            <a:xfrm>
              <a:off x="5122719" y="5558135"/>
              <a:ext cx="1477456" cy="461665"/>
            </a:xfrm>
            <a:prstGeom prst="rect">
              <a:avLst/>
            </a:prstGeom>
            <a:noFill/>
            <a:effectLst>
              <a:outerShdw blurRad="25400" dist="19050" dir="2700000" algn="tl" rotWithShape="0">
                <a:prstClr val="black"/>
              </a:outerShdw>
            </a:effectLst>
          </p:spPr>
          <p:txBody>
            <a:bodyPr wrap="none" rtlCol="0">
              <a:spAutoFit/>
            </a:bodyPr>
            <a:lstStyle/>
            <a:p>
              <a:r>
                <a:rPr lang="en-US" sz="2400" baseline="0" dirty="0" smtClean="0">
                  <a:latin typeface="Calibri" panose="020F0502020204030204" pitchFamily="34" charset="0"/>
                </a:rPr>
                <a:t>saturation</a:t>
              </a:r>
            </a:p>
          </p:txBody>
        </p:sp>
      </p:grpSp>
      <p:grpSp>
        <p:nvGrpSpPr>
          <p:cNvPr id="21" name="Group 20"/>
          <p:cNvGrpSpPr/>
          <p:nvPr/>
        </p:nvGrpSpPr>
        <p:grpSpPr>
          <a:xfrm>
            <a:off x="1993106" y="3860006"/>
            <a:ext cx="2578894" cy="2235994"/>
            <a:chOff x="1993106" y="3860006"/>
            <a:chExt cx="2578894" cy="2235994"/>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3106" y="3860006"/>
              <a:ext cx="2578894" cy="2235994"/>
            </a:xfrm>
            <a:prstGeom prst="rect">
              <a:avLst/>
            </a:prstGeom>
          </p:spPr>
        </p:pic>
        <p:sp>
          <p:nvSpPr>
            <p:cNvPr id="18" name="TextBox 17"/>
            <p:cNvSpPr txBox="1"/>
            <p:nvPr/>
          </p:nvSpPr>
          <p:spPr>
            <a:xfrm>
              <a:off x="2844516" y="5558135"/>
              <a:ext cx="876074" cy="461665"/>
            </a:xfrm>
            <a:prstGeom prst="rect">
              <a:avLst/>
            </a:prstGeom>
            <a:noFill/>
            <a:effectLst>
              <a:outerShdw blurRad="25400" dist="19050" dir="2700000" algn="tl" rotWithShape="0">
                <a:prstClr val="black"/>
              </a:outerShdw>
            </a:effectLst>
          </p:spPr>
          <p:txBody>
            <a:bodyPr wrap="none" rtlCol="0">
              <a:spAutoFit/>
            </a:bodyPr>
            <a:lstStyle/>
            <a:p>
              <a:r>
                <a:rPr lang="en-US" sz="2400" baseline="0" dirty="0" smtClean="0">
                  <a:latin typeface="Calibri" panose="020F0502020204030204" pitchFamily="34" charset="0"/>
                </a:rPr>
                <a:t>value</a:t>
              </a:r>
            </a:p>
          </p:txBody>
        </p:sp>
      </p:grpSp>
      <p:sp>
        <p:nvSpPr>
          <p:cNvPr id="22" name="TextBox 21"/>
          <p:cNvSpPr txBox="1"/>
          <p:nvPr/>
        </p:nvSpPr>
        <p:spPr>
          <a:xfrm>
            <a:off x="304800" y="2511176"/>
            <a:ext cx="1471878" cy="400110"/>
          </a:xfrm>
          <a:prstGeom prst="rect">
            <a:avLst/>
          </a:prstGeom>
          <a:solidFill>
            <a:srgbClr val="FFFFCC"/>
          </a:solidFill>
          <a:effectLst>
            <a:outerShdw blurRad="50800" dist="38100" dir="2700000" algn="tl" rotWithShape="0">
              <a:prstClr val="black">
                <a:alpha val="40000"/>
              </a:prstClr>
            </a:outerShdw>
          </a:effectLst>
        </p:spPr>
        <p:txBody>
          <a:bodyPr wrap="none" rtlCol="0">
            <a:spAutoFit/>
          </a:bodyPr>
          <a:lstStyle/>
          <a:p>
            <a:r>
              <a:rPr lang="en-US" sz="2000" baseline="0" dirty="0" err="1" smtClean="0"/>
              <a:t>r+g+b</a:t>
            </a:r>
            <a:r>
              <a:rPr lang="en-US" sz="2000" baseline="0" dirty="0" smtClean="0"/>
              <a:t> = 384</a:t>
            </a:r>
          </a:p>
        </p:txBody>
      </p:sp>
      <p:sp>
        <p:nvSpPr>
          <p:cNvPr id="24" name="TextBox 23"/>
          <p:cNvSpPr txBox="1"/>
          <p:nvPr/>
        </p:nvSpPr>
        <p:spPr>
          <a:xfrm>
            <a:off x="7315200" y="4777948"/>
            <a:ext cx="957313" cy="400110"/>
          </a:xfrm>
          <a:prstGeom prst="rect">
            <a:avLst/>
          </a:prstGeom>
          <a:solidFill>
            <a:srgbClr val="FFFF99"/>
          </a:solidFill>
          <a:effectLst>
            <a:outerShdw blurRad="50800" dist="38100" dir="2700000" algn="tl" rotWithShape="0">
              <a:prstClr val="black">
                <a:alpha val="40000"/>
              </a:prstClr>
            </a:outerShdw>
          </a:effectLst>
        </p:spPr>
        <p:txBody>
          <a:bodyPr wrap="none" rtlCol="0">
            <a:spAutoFit/>
          </a:bodyPr>
          <a:lstStyle/>
          <a:p>
            <a:r>
              <a:rPr lang="en-US" sz="2000" baseline="0" dirty="0" smtClean="0"/>
              <a:t>s</a:t>
            </a:r>
            <a:r>
              <a:rPr lang="en-US" sz="2000" baseline="0" dirty="0">
                <a:sym typeface="Symbol"/>
              </a:rPr>
              <a:t>[</a:t>
            </a:r>
            <a:r>
              <a:rPr lang="en-US" sz="2000" baseline="0" dirty="0" smtClean="0">
                <a:sym typeface="Symbol"/>
              </a:rPr>
              <a:t>0,1]</a:t>
            </a:r>
            <a:endParaRPr lang="en-US" sz="2000" baseline="0" dirty="0"/>
          </a:p>
        </p:txBody>
      </p:sp>
      <p:sp>
        <p:nvSpPr>
          <p:cNvPr id="25" name="TextBox 24"/>
          <p:cNvSpPr txBox="1"/>
          <p:nvPr/>
        </p:nvSpPr>
        <p:spPr>
          <a:xfrm>
            <a:off x="806541" y="4777948"/>
            <a:ext cx="970137" cy="400110"/>
          </a:xfrm>
          <a:prstGeom prst="rect">
            <a:avLst/>
          </a:prstGeom>
          <a:solidFill>
            <a:srgbClr val="FFFFCC"/>
          </a:solidFill>
          <a:effectLst>
            <a:outerShdw blurRad="50800" dist="38100" dir="2700000" algn="tl" rotWithShape="0">
              <a:prstClr val="black">
                <a:alpha val="40000"/>
              </a:prstClr>
            </a:outerShdw>
          </a:effectLst>
        </p:spPr>
        <p:txBody>
          <a:bodyPr wrap="none" rtlCol="0">
            <a:spAutoFit/>
          </a:bodyPr>
          <a:lstStyle/>
          <a:p>
            <a:r>
              <a:rPr lang="en-US" sz="2000" baseline="0" dirty="0" smtClean="0"/>
              <a:t>v</a:t>
            </a:r>
            <a:r>
              <a:rPr lang="en-US" sz="2000" baseline="0" dirty="0">
                <a:sym typeface="Symbol"/>
              </a:rPr>
              <a:t> </a:t>
            </a:r>
            <a:r>
              <a:rPr lang="en-US" sz="2000" baseline="0" dirty="0" smtClean="0">
                <a:sym typeface="Symbol"/>
              </a:rPr>
              <a:t>= 128</a:t>
            </a:r>
            <a:endParaRPr lang="en-US" sz="2000" baseline="0" dirty="0" smtClean="0"/>
          </a:p>
        </p:txBody>
      </p:sp>
      <p:sp>
        <p:nvSpPr>
          <p:cNvPr id="26" name="TextBox 25"/>
          <p:cNvSpPr txBox="1"/>
          <p:nvPr/>
        </p:nvSpPr>
        <p:spPr>
          <a:xfrm>
            <a:off x="7315200" y="2511176"/>
            <a:ext cx="1447800" cy="707886"/>
          </a:xfrm>
          <a:prstGeom prst="rect">
            <a:avLst/>
          </a:prstGeom>
          <a:solidFill>
            <a:srgbClr val="FFFFCC"/>
          </a:solidFill>
          <a:effectLst>
            <a:outerShdw blurRad="50800" dist="38100" dir="2700000" algn="tl" rotWithShape="0">
              <a:prstClr val="black">
                <a:alpha val="40000"/>
              </a:prstClr>
            </a:outerShdw>
          </a:effectLst>
        </p:spPr>
        <p:txBody>
          <a:bodyPr wrap="square" rtlCol="0">
            <a:spAutoFit/>
          </a:bodyPr>
          <a:lstStyle/>
          <a:p>
            <a:r>
              <a:rPr lang="en-US" sz="2000" baseline="0" dirty="0" smtClean="0"/>
              <a:t>h</a:t>
            </a:r>
            <a:r>
              <a:rPr lang="en-US" sz="2000" baseline="0" dirty="0" smtClean="0">
                <a:sym typeface="Symbol"/>
              </a:rPr>
              <a:t>(/128){0,…,255}</a:t>
            </a:r>
            <a:endParaRPr lang="en-US" sz="2000" baseline="0" dirty="0" smtClean="0"/>
          </a:p>
        </p:txBody>
      </p:sp>
      <p:sp>
        <p:nvSpPr>
          <p:cNvPr id="27" name="TextBox 26"/>
          <p:cNvSpPr txBox="1"/>
          <p:nvPr/>
        </p:nvSpPr>
        <p:spPr>
          <a:xfrm>
            <a:off x="7315200" y="4624060"/>
            <a:ext cx="1447800" cy="707886"/>
          </a:xfrm>
          <a:prstGeom prst="rect">
            <a:avLst/>
          </a:prstGeom>
          <a:solidFill>
            <a:srgbClr val="FFFFCC"/>
          </a:solidFill>
          <a:effectLst>
            <a:outerShdw blurRad="50800" dist="38100" dir="2700000" algn="tl" rotWithShape="0">
              <a:prstClr val="black">
                <a:alpha val="40000"/>
              </a:prstClr>
            </a:outerShdw>
          </a:effectLst>
        </p:spPr>
        <p:txBody>
          <a:bodyPr wrap="square" rtlCol="0">
            <a:spAutoFit/>
          </a:bodyPr>
          <a:lstStyle/>
          <a:p>
            <a:r>
              <a:rPr lang="en-US" sz="2000" baseline="0" dirty="0" smtClean="0"/>
              <a:t>s</a:t>
            </a:r>
            <a:r>
              <a:rPr lang="en-US" sz="2000" baseline="0" dirty="0" smtClean="0">
                <a:sym typeface="Symbol"/>
              </a:rPr>
              <a:t>(1/255){0,…,255}</a:t>
            </a:r>
            <a:endParaRPr lang="en-US" sz="2000" baseline="0" dirty="0" smtClean="0"/>
          </a:p>
        </p:txBody>
      </p:sp>
      <p:sp>
        <p:nvSpPr>
          <p:cNvPr id="23" name="Title 2"/>
          <p:cNvSpPr>
            <a:spLocks noGrp="1"/>
          </p:cNvSpPr>
          <p:nvPr>
            <p:ph type="title"/>
          </p:nvPr>
        </p:nvSpPr>
        <p:spPr>
          <a:xfrm>
            <a:off x="321013" y="914400"/>
            <a:ext cx="8501974" cy="723900"/>
          </a:xfrm>
        </p:spPr>
        <p:txBody>
          <a:bodyPr/>
          <a:lstStyle/>
          <a:p>
            <a:pPr algn="ctr"/>
            <a:r>
              <a:rPr lang="en-US" sz="3000" dirty="0" smtClean="0"/>
              <a:t>HSV Components of the Color Hexagon at Value 128</a:t>
            </a:r>
            <a:endParaRPr lang="en-US" sz="3000" dirty="0"/>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72</a:t>
            </a:fld>
            <a:endParaRPr lang="en-US" dirty="0"/>
          </a:p>
        </p:txBody>
      </p:sp>
    </p:spTree>
    <p:extLst>
      <p:ext uri="{BB962C8B-B14F-4D97-AF65-F5344CB8AC3E}">
        <p14:creationId xmlns:p14="http://schemas.microsoft.com/office/powerpoint/2010/main" val="41122183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19726"/>
            <a:ext cx="2583837" cy="22402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106" y="1624012"/>
            <a:ext cx="2578894" cy="2235994"/>
          </a:xfrm>
          <a:prstGeom prst="rect">
            <a:avLst/>
          </a:prstGeom>
        </p:spPr>
      </p:pic>
      <p:sp>
        <p:nvSpPr>
          <p:cNvPr id="16" name="TextBox 15"/>
          <p:cNvSpPr txBox="1"/>
          <p:nvPr/>
        </p:nvSpPr>
        <p:spPr>
          <a:xfrm>
            <a:off x="5530267" y="3348335"/>
            <a:ext cx="662361" cy="461665"/>
          </a:xfrm>
          <a:prstGeom prst="rect">
            <a:avLst/>
          </a:prstGeom>
          <a:noFill/>
          <a:effectLst>
            <a:outerShdw blurRad="25400" dist="19050" dir="2700000" algn="tl" rotWithShape="0">
              <a:prstClr val="black"/>
            </a:outerShdw>
          </a:effectLst>
        </p:spPr>
        <p:txBody>
          <a:bodyPr wrap="none" rtlCol="0">
            <a:spAutoFit/>
          </a:bodyPr>
          <a:lstStyle/>
          <a:p>
            <a:r>
              <a:rPr lang="en-US" sz="2400" baseline="0" dirty="0" smtClean="0">
                <a:latin typeface="Calibri" panose="020F0502020204030204" pitchFamily="34" charset="0"/>
              </a:rPr>
              <a:t>hue</a:t>
            </a:r>
          </a:p>
        </p:txBody>
      </p:sp>
      <p:grpSp>
        <p:nvGrpSpPr>
          <p:cNvPr id="20" name="Group 19"/>
          <p:cNvGrpSpPr/>
          <p:nvPr/>
        </p:nvGrpSpPr>
        <p:grpSpPr>
          <a:xfrm>
            <a:off x="4572000" y="3860006"/>
            <a:ext cx="2578894" cy="2235994"/>
            <a:chOff x="4572000" y="3860006"/>
            <a:chExt cx="2578894" cy="2235994"/>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860006"/>
              <a:ext cx="2578894" cy="2235994"/>
            </a:xfrm>
            <a:prstGeom prst="rect">
              <a:avLst/>
            </a:prstGeom>
          </p:spPr>
        </p:pic>
        <p:sp>
          <p:nvSpPr>
            <p:cNvPr id="17" name="TextBox 16"/>
            <p:cNvSpPr txBox="1"/>
            <p:nvPr/>
          </p:nvSpPr>
          <p:spPr>
            <a:xfrm>
              <a:off x="5122719" y="5558135"/>
              <a:ext cx="1477456" cy="461665"/>
            </a:xfrm>
            <a:prstGeom prst="rect">
              <a:avLst/>
            </a:prstGeom>
            <a:noFill/>
            <a:effectLst>
              <a:outerShdw blurRad="25400" dist="19050" dir="2700000" algn="tl" rotWithShape="0">
                <a:prstClr val="black"/>
              </a:outerShdw>
            </a:effectLst>
          </p:spPr>
          <p:txBody>
            <a:bodyPr wrap="none" rtlCol="0">
              <a:spAutoFit/>
            </a:bodyPr>
            <a:lstStyle/>
            <a:p>
              <a:r>
                <a:rPr lang="en-US" sz="2400" baseline="0" dirty="0" smtClean="0">
                  <a:latin typeface="Calibri" panose="020F0502020204030204" pitchFamily="34" charset="0"/>
                </a:rPr>
                <a:t>saturation</a:t>
              </a:r>
            </a:p>
          </p:txBody>
        </p:sp>
      </p:grpSp>
      <p:grpSp>
        <p:nvGrpSpPr>
          <p:cNvPr id="21" name="Group 20"/>
          <p:cNvGrpSpPr/>
          <p:nvPr/>
        </p:nvGrpSpPr>
        <p:grpSpPr>
          <a:xfrm>
            <a:off x="1993106" y="3860006"/>
            <a:ext cx="2578894" cy="2235994"/>
            <a:chOff x="1993106" y="3860006"/>
            <a:chExt cx="2578894" cy="2235994"/>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3106" y="3860006"/>
              <a:ext cx="2578894" cy="2235994"/>
            </a:xfrm>
            <a:prstGeom prst="rect">
              <a:avLst/>
            </a:prstGeom>
          </p:spPr>
        </p:pic>
        <p:sp>
          <p:nvSpPr>
            <p:cNvPr id="18" name="TextBox 17"/>
            <p:cNvSpPr txBox="1"/>
            <p:nvPr/>
          </p:nvSpPr>
          <p:spPr>
            <a:xfrm>
              <a:off x="2844516" y="5558135"/>
              <a:ext cx="876074" cy="461665"/>
            </a:xfrm>
            <a:prstGeom prst="rect">
              <a:avLst/>
            </a:prstGeom>
            <a:noFill/>
            <a:effectLst>
              <a:outerShdw blurRad="25400" dist="19050" dir="2700000" algn="tl" rotWithShape="0">
                <a:prstClr val="black"/>
              </a:outerShdw>
            </a:effectLst>
          </p:spPr>
          <p:txBody>
            <a:bodyPr wrap="none" rtlCol="0">
              <a:spAutoFit/>
            </a:bodyPr>
            <a:lstStyle/>
            <a:p>
              <a:r>
                <a:rPr lang="en-US" sz="2400" baseline="0" dirty="0" smtClean="0">
                  <a:latin typeface="Calibri" panose="020F0502020204030204" pitchFamily="34" charset="0"/>
                </a:rPr>
                <a:t>value</a:t>
              </a:r>
            </a:p>
          </p:txBody>
        </p:sp>
      </p:grpSp>
      <p:sp>
        <p:nvSpPr>
          <p:cNvPr id="22" name="TextBox 21"/>
          <p:cNvSpPr txBox="1"/>
          <p:nvPr/>
        </p:nvSpPr>
        <p:spPr>
          <a:xfrm>
            <a:off x="304800" y="2511176"/>
            <a:ext cx="1471878" cy="400110"/>
          </a:xfrm>
          <a:prstGeom prst="rect">
            <a:avLst/>
          </a:prstGeom>
          <a:solidFill>
            <a:srgbClr val="FFFFCC"/>
          </a:solidFill>
          <a:effectLst>
            <a:outerShdw blurRad="50800" dist="38100" dir="2700000" algn="tl" rotWithShape="0">
              <a:prstClr val="black">
                <a:alpha val="40000"/>
              </a:prstClr>
            </a:outerShdw>
          </a:effectLst>
        </p:spPr>
        <p:txBody>
          <a:bodyPr wrap="none" rtlCol="0">
            <a:spAutoFit/>
          </a:bodyPr>
          <a:lstStyle/>
          <a:p>
            <a:r>
              <a:rPr lang="en-US" sz="2000" baseline="0" dirty="0" err="1" smtClean="0"/>
              <a:t>r+g+b</a:t>
            </a:r>
            <a:r>
              <a:rPr lang="en-US" sz="2000" baseline="0" dirty="0" smtClean="0"/>
              <a:t> = 384</a:t>
            </a:r>
          </a:p>
        </p:txBody>
      </p:sp>
      <p:sp>
        <p:nvSpPr>
          <p:cNvPr id="23" name="TextBox 22"/>
          <p:cNvSpPr txBox="1"/>
          <p:nvPr/>
        </p:nvSpPr>
        <p:spPr>
          <a:xfrm>
            <a:off x="7315200" y="2511176"/>
            <a:ext cx="1127232" cy="400110"/>
          </a:xfrm>
          <a:prstGeom prst="rect">
            <a:avLst/>
          </a:prstGeom>
          <a:solidFill>
            <a:srgbClr val="FFFFCC"/>
          </a:solidFill>
          <a:effectLst>
            <a:outerShdw blurRad="50800" dist="38100" dir="2700000" algn="tl" rotWithShape="0">
              <a:prstClr val="black">
                <a:alpha val="40000"/>
              </a:prstClr>
            </a:outerShdw>
          </a:effectLst>
        </p:spPr>
        <p:txBody>
          <a:bodyPr wrap="none" rtlCol="0">
            <a:spAutoFit/>
          </a:bodyPr>
          <a:lstStyle/>
          <a:p>
            <a:r>
              <a:rPr lang="en-US" sz="2000" baseline="0" dirty="0" smtClean="0"/>
              <a:t>h</a:t>
            </a:r>
            <a:r>
              <a:rPr lang="en-US" sz="2000" baseline="0" dirty="0" smtClean="0">
                <a:sym typeface="Symbol"/>
              </a:rPr>
              <a:t>[0,2)</a:t>
            </a:r>
            <a:endParaRPr lang="en-US" sz="2000" baseline="0" dirty="0" smtClean="0"/>
          </a:p>
        </p:txBody>
      </p:sp>
      <p:sp>
        <p:nvSpPr>
          <p:cNvPr id="24" name="TextBox 23"/>
          <p:cNvSpPr txBox="1"/>
          <p:nvPr/>
        </p:nvSpPr>
        <p:spPr>
          <a:xfrm>
            <a:off x="7315200" y="4777948"/>
            <a:ext cx="957313" cy="400110"/>
          </a:xfrm>
          <a:prstGeom prst="rect">
            <a:avLst/>
          </a:prstGeom>
          <a:solidFill>
            <a:srgbClr val="FFFFCC"/>
          </a:solidFill>
          <a:effectLst>
            <a:outerShdw blurRad="50800" dist="38100" dir="2700000" algn="tl" rotWithShape="0">
              <a:prstClr val="black">
                <a:alpha val="40000"/>
              </a:prstClr>
            </a:outerShdw>
          </a:effectLst>
        </p:spPr>
        <p:txBody>
          <a:bodyPr wrap="none" rtlCol="0">
            <a:spAutoFit/>
          </a:bodyPr>
          <a:lstStyle/>
          <a:p>
            <a:r>
              <a:rPr lang="en-US" sz="2000" baseline="0" dirty="0" smtClean="0"/>
              <a:t>s</a:t>
            </a:r>
            <a:r>
              <a:rPr lang="en-US" sz="2000" baseline="0" dirty="0">
                <a:sym typeface="Symbol"/>
              </a:rPr>
              <a:t>[</a:t>
            </a:r>
            <a:r>
              <a:rPr lang="en-US" sz="2000" baseline="0" dirty="0" smtClean="0">
                <a:sym typeface="Symbol"/>
              </a:rPr>
              <a:t>0,1]</a:t>
            </a:r>
            <a:endParaRPr lang="en-US" sz="2000" baseline="0" dirty="0"/>
          </a:p>
        </p:txBody>
      </p:sp>
      <p:sp>
        <p:nvSpPr>
          <p:cNvPr id="25" name="TextBox 24"/>
          <p:cNvSpPr txBox="1"/>
          <p:nvPr/>
        </p:nvSpPr>
        <p:spPr>
          <a:xfrm>
            <a:off x="806541" y="4777948"/>
            <a:ext cx="970137" cy="400110"/>
          </a:xfrm>
          <a:prstGeom prst="rect">
            <a:avLst/>
          </a:prstGeom>
          <a:solidFill>
            <a:srgbClr val="FFFFCC"/>
          </a:solidFill>
          <a:effectLst>
            <a:outerShdw blurRad="50800" dist="38100" dir="2700000" algn="tl" rotWithShape="0">
              <a:prstClr val="black">
                <a:alpha val="40000"/>
              </a:prstClr>
            </a:outerShdw>
          </a:effectLst>
        </p:spPr>
        <p:txBody>
          <a:bodyPr wrap="none" rtlCol="0">
            <a:spAutoFit/>
          </a:bodyPr>
          <a:lstStyle/>
          <a:p>
            <a:r>
              <a:rPr lang="en-US" sz="2000" baseline="0" dirty="0" smtClean="0"/>
              <a:t>v</a:t>
            </a:r>
            <a:r>
              <a:rPr lang="en-US" sz="2000" baseline="0" dirty="0">
                <a:sym typeface="Symbol"/>
              </a:rPr>
              <a:t> </a:t>
            </a:r>
            <a:r>
              <a:rPr lang="en-US" sz="2000" baseline="0" dirty="0" smtClean="0">
                <a:sym typeface="Symbol"/>
              </a:rPr>
              <a:t>= 128</a:t>
            </a:r>
            <a:endParaRPr lang="en-US" sz="2000" baseline="0" dirty="0" smtClean="0"/>
          </a:p>
        </p:txBody>
      </p:sp>
      <p:sp>
        <p:nvSpPr>
          <p:cNvPr id="26" name="Title 2"/>
          <p:cNvSpPr>
            <a:spLocks noGrp="1"/>
          </p:cNvSpPr>
          <p:nvPr>
            <p:ph type="title"/>
          </p:nvPr>
        </p:nvSpPr>
        <p:spPr>
          <a:xfrm>
            <a:off x="58366" y="914400"/>
            <a:ext cx="9027268" cy="723900"/>
          </a:xfrm>
        </p:spPr>
        <p:txBody>
          <a:bodyPr/>
          <a:lstStyle/>
          <a:p>
            <a:pPr algn="ctr"/>
            <a:r>
              <a:rPr lang="en-US" sz="3000" dirty="0" smtClean="0"/>
              <a:t>HSV Components of the Color Hexagon at Value 128</a:t>
            </a:r>
            <a:endParaRPr lang="en-US" sz="3000" dirty="0"/>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73</a:t>
            </a:fld>
            <a:endParaRPr lang="en-US" dirty="0"/>
          </a:p>
        </p:txBody>
      </p:sp>
    </p:spTree>
    <p:extLst>
      <p:ext uri="{BB962C8B-B14F-4D97-AF65-F5344CB8AC3E}">
        <p14:creationId xmlns:p14="http://schemas.microsoft.com/office/powerpoint/2010/main" val="2705600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RGB-HSV-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2600"/>
            <a:ext cx="2493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3"/>
          <p:cNvSpPr>
            <a:spLocks noGrp="1" noChangeArrowheads="1"/>
          </p:cNvSpPr>
          <p:nvPr>
            <p:ph type="title"/>
          </p:nvPr>
        </p:nvSpPr>
        <p:spPr>
          <a:xfrm>
            <a:off x="381000" y="914400"/>
            <a:ext cx="5360988" cy="723900"/>
          </a:xfrm>
        </p:spPr>
        <p:txBody>
          <a:bodyPr/>
          <a:lstStyle/>
          <a:p>
            <a:r>
              <a:rPr lang="en-US" sz="2800" smtClean="0"/>
              <a:t>HSV Color Representation</a:t>
            </a:r>
          </a:p>
        </p:txBody>
      </p:sp>
      <p:pic>
        <p:nvPicPr>
          <p:cNvPr id="44036" name="Picture 4" descr="RGB-HSV-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752600"/>
            <a:ext cx="2493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5"/>
          <p:cNvSpPr txBox="1">
            <a:spLocks noChangeArrowheads="1"/>
          </p:cNvSpPr>
          <p:nvPr/>
        </p:nvSpPr>
        <p:spPr bwMode="auto">
          <a:xfrm>
            <a:off x="609600" y="2438400"/>
            <a:ext cx="1295400" cy="276987"/>
          </a:xfrm>
          <a:prstGeom prst="rect">
            <a:avLst/>
          </a:prstGeom>
          <a:solidFill>
            <a:srgbClr val="FFFFCC"/>
          </a:solidFill>
          <a:ln>
            <a:noFill/>
          </a:ln>
          <a:effectLst>
            <a:outerShdw blurRad="38100" dist="63500" dir="8100000" algn="ctr" rotWithShape="0">
              <a:schemeClr val="tx1">
                <a:alpha val="25000"/>
              </a:schemeClr>
            </a:outerShdw>
          </a:effectLst>
          <a:extLst/>
        </p:spPr>
        <p:txBody>
          <a:bodyPr wrap="square"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spcBef>
                <a:spcPct val="50000"/>
              </a:spcBef>
            </a:pPr>
            <a:r>
              <a:rPr lang="en-US" sz="1200" baseline="0">
                <a:solidFill>
                  <a:srgbClr val="000000"/>
                </a:solidFill>
                <a:latin typeface="Comic Sans MS" pitchFamily="66" charset="0"/>
              </a:rPr>
              <a:t>Color vector p</a:t>
            </a:r>
            <a:r>
              <a:rPr lang="en-US" sz="1200">
                <a:solidFill>
                  <a:srgbClr val="000000"/>
                </a:solidFill>
                <a:latin typeface="Comic Sans MS" pitchFamily="66" charset="0"/>
              </a:rPr>
              <a:t>0</a:t>
            </a:r>
            <a:endParaRPr lang="en-US" sz="1200" baseline="0">
              <a:solidFill>
                <a:srgbClr val="000000"/>
              </a:solidFill>
              <a:latin typeface="Comic Sans MS" pitchFamily="66" charset="0"/>
            </a:endParaRPr>
          </a:p>
        </p:txBody>
      </p:sp>
      <p:pic>
        <p:nvPicPr>
          <p:cNvPr id="44038" name="Picture 6" descr="RGB-HSV-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7238" y="1752600"/>
            <a:ext cx="2493962"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Text Box 7"/>
          <p:cNvSpPr txBox="1">
            <a:spLocks noChangeArrowheads="1"/>
          </p:cNvSpPr>
          <p:nvPr/>
        </p:nvSpPr>
        <p:spPr bwMode="auto">
          <a:xfrm>
            <a:off x="2971800" y="1905000"/>
            <a:ext cx="1066800" cy="822325"/>
          </a:xfrm>
          <a:prstGeom prst="rect">
            <a:avLst/>
          </a:prstGeom>
          <a:solidFill>
            <a:srgbClr val="FFFFCC"/>
          </a:solidFill>
          <a:ln>
            <a:noFill/>
          </a:ln>
          <a:effectLst>
            <a:outerShdw blurRad="38100" dist="63500" dir="8100000" algn="ctr" rotWithShape="0">
              <a:schemeClr val="tx1">
                <a:alpha val="25000"/>
              </a:schemeClr>
            </a:outerShdw>
          </a:effectLs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lgn="ctr">
              <a:spcBef>
                <a:spcPct val="50000"/>
              </a:spcBef>
            </a:pPr>
            <a:r>
              <a:rPr lang="en-US" sz="1200" baseline="0" dirty="0">
                <a:solidFill>
                  <a:srgbClr val="000000"/>
                </a:solidFill>
                <a:latin typeface="Comic Sans MS" pitchFamily="66" charset="0"/>
              </a:rPr>
              <a:t>+ marks the spot where R=G=B= (r</a:t>
            </a:r>
            <a:r>
              <a:rPr lang="en-US" sz="1200" dirty="0">
                <a:solidFill>
                  <a:srgbClr val="000000"/>
                </a:solidFill>
                <a:latin typeface="Comic Sans MS" pitchFamily="66" charset="0"/>
              </a:rPr>
              <a:t>0</a:t>
            </a:r>
            <a:r>
              <a:rPr lang="en-US" sz="1200" baseline="0" dirty="0">
                <a:solidFill>
                  <a:srgbClr val="000000"/>
                </a:solidFill>
                <a:latin typeface="Comic Sans MS" pitchFamily="66" charset="0"/>
              </a:rPr>
              <a:t>+g</a:t>
            </a:r>
            <a:r>
              <a:rPr lang="en-US" sz="1200" dirty="0">
                <a:solidFill>
                  <a:srgbClr val="000000"/>
                </a:solidFill>
                <a:latin typeface="Comic Sans MS" pitchFamily="66" charset="0"/>
              </a:rPr>
              <a:t>0</a:t>
            </a:r>
            <a:r>
              <a:rPr lang="en-US" sz="1200" baseline="0" dirty="0">
                <a:solidFill>
                  <a:srgbClr val="000000"/>
                </a:solidFill>
                <a:latin typeface="Comic Sans MS" pitchFamily="66" charset="0"/>
              </a:rPr>
              <a:t>+b</a:t>
            </a:r>
            <a:r>
              <a:rPr lang="en-US" sz="1200" dirty="0">
                <a:solidFill>
                  <a:srgbClr val="000000"/>
                </a:solidFill>
                <a:latin typeface="Comic Sans MS" pitchFamily="66" charset="0"/>
              </a:rPr>
              <a:t>0</a:t>
            </a:r>
            <a:r>
              <a:rPr lang="en-US" sz="1200" baseline="0" dirty="0">
                <a:solidFill>
                  <a:srgbClr val="000000"/>
                </a:solidFill>
                <a:latin typeface="Comic Sans MS" pitchFamily="66" charset="0"/>
              </a:rPr>
              <a:t>)/3</a:t>
            </a:r>
          </a:p>
        </p:txBody>
      </p:sp>
      <p:grpSp>
        <p:nvGrpSpPr>
          <p:cNvPr id="8" name="Group 7"/>
          <p:cNvGrpSpPr/>
          <p:nvPr/>
        </p:nvGrpSpPr>
        <p:grpSpPr>
          <a:xfrm>
            <a:off x="1676400" y="4952992"/>
            <a:ext cx="4038600" cy="1171244"/>
            <a:chOff x="1828800" y="4952992"/>
            <a:chExt cx="4038600" cy="1171244"/>
          </a:xfrm>
          <a:solidFill>
            <a:srgbClr val="FFFFCC"/>
          </a:solidFill>
        </p:grpSpPr>
        <p:sp>
          <p:nvSpPr>
            <p:cNvPr id="44047" name="Text Box 20"/>
            <p:cNvSpPr txBox="1">
              <a:spLocks noChangeArrowheads="1"/>
            </p:cNvSpPr>
            <p:nvPr/>
          </p:nvSpPr>
          <p:spPr bwMode="auto">
            <a:xfrm>
              <a:off x="1828800" y="5847249"/>
              <a:ext cx="4038600" cy="276987"/>
            </a:xfrm>
            <a:prstGeom prst="rect">
              <a:avLst/>
            </a:prstGeom>
            <a:grpFill/>
            <a:ln>
              <a:noFill/>
            </a:ln>
            <a:effectLst>
              <a:outerShdw blurRad="38100" dist="762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1429" tIns="45714" rIns="91429" bIns="45714">
              <a:spAutoFit/>
            </a:bodyPr>
            <a:lstStyle>
              <a:defPPr>
                <a:defRPr lang="en-US"/>
              </a:defPPr>
              <a:lvl1pPr>
                <a:spcBef>
                  <a:spcPct val="50000"/>
                </a:spcBef>
                <a:defRPr sz="12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rgbClr val="000000"/>
                  </a:solidFill>
                </a:rPr>
                <a:t> intersects R, G, &amp; </a:t>
              </a:r>
              <a:r>
                <a:rPr lang="en-US" dirty="0" smtClean="0">
                  <a:solidFill>
                    <a:srgbClr val="000000"/>
                  </a:solidFill>
                </a:rPr>
                <a:t>B axes </a:t>
              </a:r>
              <a:r>
                <a:rPr lang="en-US" dirty="0">
                  <a:solidFill>
                    <a:srgbClr val="000000"/>
                  </a:solidFill>
                </a:rPr>
                <a:t>at r</a:t>
              </a:r>
              <a:r>
                <a:rPr lang="en-US" baseline="-25000" dirty="0">
                  <a:solidFill>
                    <a:srgbClr val="000000"/>
                  </a:solidFill>
                </a:rPr>
                <a:t>0</a:t>
              </a:r>
              <a:r>
                <a:rPr lang="en-US" dirty="0">
                  <a:solidFill>
                    <a:srgbClr val="000000"/>
                  </a:solidFill>
                </a:rPr>
                <a:t>+g</a:t>
              </a:r>
              <a:r>
                <a:rPr lang="en-US" baseline="-25000" dirty="0">
                  <a:solidFill>
                    <a:srgbClr val="000000"/>
                  </a:solidFill>
                </a:rPr>
                <a:t>0</a:t>
              </a:r>
              <a:r>
                <a:rPr lang="en-US" dirty="0">
                  <a:solidFill>
                    <a:srgbClr val="000000"/>
                  </a:solidFill>
                </a:rPr>
                <a:t>+b</a:t>
              </a:r>
              <a:r>
                <a:rPr lang="en-US" baseline="-25000" dirty="0">
                  <a:solidFill>
                    <a:srgbClr val="000000"/>
                  </a:solidFill>
                </a:rPr>
                <a:t>0</a:t>
              </a:r>
              <a:r>
                <a:rPr lang="en-US" dirty="0">
                  <a:solidFill>
                    <a:srgbClr val="000000"/>
                  </a:solidFill>
                </a:rPr>
                <a:t>, and contains p</a:t>
              </a:r>
              <a:r>
                <a:rPr lang="en-US" baseline="-25000" dirty="0">
                  <a:solidFill>
                    <a:srgbClr val="000000"/>
                  </a:solidFill>
                </a:rPr>
                <a:t>0</a:t>
              </a:r>
              <a:r>
                <a:rPr lang="en-US" dirty="0">
                  <a:solidFill>
                    <a:srgbClr val="000000"/>
                  </a:solidFill>
                </a:rPr>
                <a:t>.</a:t>
              </a:r>
            </a:p>
          </p:txBody>
        </p:sp>
        <p:sp>
          <p:nvSpPr>
            <p:cNvPr id="44048" name="Text Box 21"/>
            <p:cNvSpPr txBox="1">
              <a:spLocks noChangeArrowheads="1"/>
            </p:cNvSpPr>
            <p:nvPr/>
          </p:nvSpPr>
          <p:spPr bwMode="auto">
            <a:xfrm>
              <a:off x="1828800" y="5400121"/>
              <a:ext cx="2694432" cy="275729"/>
            </a:xfrm>
            <a:prstGeom prst="rect">
              <a:avLst/>
            </a:prstGeom>
            <a:grpFill/>
            <a:ln>
              <a:noFill/>
            </a:ln>
            <a:effectLst>
              <a:outerShdw blurRad="38100" dist="762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defPPr>
                <a:defRPr lang="en-US"/>
              </a:defPPr>
              <a:lvl1pPr>
                <a:spcBef>
                  <a:spcPct val="50000"/>
                </a:spcBef>
                <a:defRPr sz="12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rgbClr val="000000"/>
                  </a:solidFill>
                </a:rPr>
                <a:t>   lies in plane R+G+B=(r</a:t>
              </a:r>
              <a:r>
                <a:rPr lang="en-US" baseline="-25000" dirty="0">
                  <a:solidFill>
                    <a:srgbClr val="000000"/>
                  </a:solidFill>
                </a:rPr>
                <a:t>0</a:t>
              </a:r>
              <a:r>
                <a:rPr lang="en-US" dirty="0">
                  <a:solidFill>
                    <a:srgbClr val="000000"/>
                  </a:solidFill>
                </a:rPr>
                <a:t>+g</a:t>
              </a:r>
              <a:r>
                <a:rPr lang="en-US" baseline="-25000" dirty="0">
                  <a:solidFill>
                    <a:srgbClr val="000000"/>
                  </a:solidFill>
                </a:rPr>
                <a:t>0</a:t>
              </a:r>
              <a:r>
                <a:rPr lang="en-US" dirty="0">
                  <a:solidFill>
                    <a:srgbClr val="000000"/>
                  </a:solidFill>
                </a:rPr>
                <a:t>+b</a:t>
              </a:r>
              <a:r>
                <a:rPr lang="en-US" baseline="-25000" dirty="0">
                  <a:solidFill>
                    <a:srgbClr val="000000"/>
                  </a:solidFill>
                </a:rPr>
                <a:t>0</a:t>
              </a:r>
              <a:r>
                <a:rPr lang="en-US" dirty="0">
                  <a:solidFill>
                    <a:srgbClr val="000000"/>
                  </a:solidFill>
                </a:rPr>
                <a:t>),</a:t>
              </a:r>
            </a:p>
          </p:txBody>
        </p:sp>
        <p:sp>
          <p:nvSpPr>
            <p:cNvPr id="44049" name="Text Box 22"/>
            <p:cNvSpPr txBox="1">
              <a:spLocks noChangeArrowheads="1"/>
            </p:cNvSpPr>
            <p:nvPr/>
          </p:nvSpPr>
          <p:spPr bwMode="auto">
            <a:xfrm>
              <a:off x="1828800" y="4952992"/>
              <a:ext cx="955929" cy="277592"/>
            </a:xfrm>
            <a:prstGeom prst="rect">
              <a:avLst/>
            </a:prstGeom>
            <a:grpFill/>
            <a:ln>
              <a:noFill/>
            </a:ln>
            <a:effectLst>
              <a:outerShdw blurRad="38100" dist="762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defPPr>
                <a:defRPr lang="en-US"/>
              </a:defPPr>
              <a:lvl1pPr>
                <a:spcBef>
                  <a:spcPct val="50000"/>
                </a:spcBef>
                <a:defRPr sz="1200"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rgbClr val="000000"/>
                  </a:solidFill>
                </a:rPr>
                <a:t>Triangle:</a:t>
              </a:r>
            </a:p>
          </p:txBody>
        </p:sp>
      </p:grpSp>
      <p:sp>
        <p:nvSpPr>
          <p:cNvPr id="44043" name="Text Box 23"/>
          <p:cNvSpPr txBox="1">
            <a:spLocks noChangeArrowheads="1"/>
          </p:cNvSpPr>
          <p:nvPr/>
        </p:nvSpPr>
        <p:spPr bwMode="auto">
          <a:xfrm>
            <a:off x="2362200" y="4191000"/>
            <a:ext cx="1219200" cy="274638"/>
          </a:xfrm>
          <a:prstGeom prst="rect">
            <a:avLst/>
          </a:prstGeom>
          <a:solidFill>
            <a:srgbClr val="FFFFCC"/>
          </a:solidFill>
          <a:ln>
            <a:noFill/>
          </a:ln>
          <a:effectLst>
            <a:outerShdw blurRad="38100" dist="76200" dir="8100000" algn="ctr" rotWithShape="0">
              <a:schemeClr val="tx1">
                <a:alpha val="25000"/>
              </a:schemeClr>
            </a:outerShdw>
          </a:effectLst>
          <a:extLst/>
        </p:spPr>
        <p:txBody>
          <a:bodyPr lIns="91429" tIns="45714" rIns="91429" bIns="4571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200" baseline="0">
                <a:solidFill>
                  <a:srgbClr val="000000"/>
                </a:solidFill>
                <a:latin typeface="Comic Sans MS" pitchFamily="66" charset="0"/>
              </a:rPr>
              <a:t>p</a:t>
            </a:r>
            <a:r>
              <a:rPr lang="en-US" sz="1200">
                <a:solidFill>
                  <a:srgbClr val="000000"/>
                </a:solidFill>
                <a:latin typeface="Comic Sans MS" pitchFamily="66" charset="0"/>
              </a:rPr>
              <a:t>0</a:t>
            </a:r>
            <a:r>
              <a:rPr lang="en-US" sz="1200" baseline="0">
                <a:solidFill>
                  <a:srgbClr val="000000"/>
                </a:solidFill>
                <a:latin typeface="Comic Sans MS" pitchFamily="66" charset="0"/>
              </a:rPr>
              <a:t> = (r</a:t>
            </a:r>
            <a:r>
              <a:rPr lang="en-US" sz="1200">
                <a:solidFill>
                  <a:srgbClr val="000000"/>
                </a:solidFill>
                <a:latin typeface="Comic Sans MS" pitchFamily="66" charset="0"/>
              </a:rPr>
              <a:t>0</a:t>
            </a:r>
            <a:r>
              <a:rPr lang="en-US" sz="1200" baseline="0">
                <a:solidFill>
                  <a:srgbClr val="000000"/>
                </a:solidFill>
                <a:latin typeface="Comic Sans MS" pitchFamily="66" charset="0"/>
              </a:rPr>
              <a:t>, g</a:t>
            </a:r>
            <a:r>
              <a:rPr lang="en-US" sz="1200">
                <a:solidFill>
                  <a:srgbClr val="000000"/>
                </a:solidFill>
                <a:latin typeface="Comic Sans MS" pitchFamily="66" charset="0"/>
              </a:rPr>
              <a:t>0</a:t>
            </a:r>
            <a:r>
              <a:rPr lang="en-US" sz="1200" baseline="0">
                <a:solidFill>
                  <a:srgbClr val="000000"/>
                </a:solidFill>
                <a:latin typeface="Comic Sans MS" pitchFamily="66" charset="0"/>
              </a:rPr>
              <a:t>, b</a:t>
            </a:r>
            <a:r>
              <a:rPr lang="en-US" sz="1200">
                <a:solidFill>
                  <a:srgbClr val="000000"/>
                </a:solidFill>
                <a:latin typeface="Comic Sans MS" pitchFamily="66" charset="0"/>
              </a:rPr>
              <a:t>0</a:t>
            </a:r>
            <a:r>
              <a:rPr lang="en-US" sz="1200" baseline="0">
                <a:solidFill>
                  <a:srgbClr val="000000"/>
                </a:solidFill>
                <a:latin typeface="Comic Sans MS" pitchFamily="66" charset="0"/>
              </a:rPr>
              <a:t>)</a:t>
            </a:r>
          </a:p>
        </p:txBody>
      </p:sp>
      <p:grpSp>
        <p:nvGrpSpPr>
          <p:cNvPr id="10" name="Group 9"/>
          <p:cNvGrpSpPr/>
          <p:nvPr/>
        </p:nvGrpSpPr>
        <p:grpSpPr>
          <a:xfrm>
            <a:off x="5867400" y="1447800"/>
            <a:ext cx="2362200" cy="762000"/>
            <a:chOff x="5867400" y="1447800"/>
            <a:chExt cx="2362200" cy="762000"/>
          </a:xfrm>
          <a:solidFill>
            <a:srgbClr val="FFFFCC"/>
          </a:solidFill>
        </p:grpSpPr>
        <p:sp>
          <p:nvSpPr>
            <p:cNvPr id="44057" name="Rectangle 10"/>
            <p:cNvSpPr>
              <a:spLocks noChangeArrowheads="1"/>
            </p:cNvSpPr>
            <p:nvPr/>
          </p:nvSpPr>
          <p:spPr bwMode="auto">
            <a:xfrm>
              <a:off x="5867400" y="1447800"/>
              <a:ext cx="2362200" cy="457200"/>
            </a:xfrm>
            <a:prstGeom prst="rect">
              <a:avLst/>
            </a:prstGeom>
            <a:grpFill/>
            <a:ln>
              <a:noFill/>
            </a:ln>
            <a:effectLst>
              <a:outerShdw blurRad="381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p>
              <a:endParaRPr lang="en-US">
                <a:solidFill>
                  <a:srgbClr val="000000"/>
                </a:solidFill>
              </a:endParaRPr>
            </a:p>
          </p:txBody>
        </p:sp>
        <p:sp>
          <p:nvSpPr>
            <p:cNvPr id="44058" name="Rectangle 11"/>
            <p:cNvSpPr>
              <a:spLocks noChangeArrowheads="1"/>
            </p:cNvSpPr>
            <p:nvPr/>
          </p:nvSpPr>
          <p:spPr bwMode="auto">
            <a:xfrm>
              <a:off x="5867400" y="1901319"/>
              <a:ext cx="1066800" cy="308481"/>
            </a:xfrm>
            <a:prstGeom prst="rect">
              <a:avLst/>
            </a:prstGeom>
            <a:grpFill/>
            <a:ln>
              <a:noFill/>
            </a:ln>
            <a:effectLst>
              <a:outerShdw blurRad="381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nchor="ctr">
              <a:noAutofit/>
            </a:bodyPr>
            <a:lstStyle/>
            <a:p>
              <a:endParaRPr lang="en-US">
                <a:solidFill>
                  <a:srgbClr val="000000"/>
                </a:solidFil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060885598"/>
                </p:ext>
              </p:extLst>
            </p:nvPr>
          </p:nvGraphicFramePr>
          <p:xfrm>
            <a:off x="5895975" y="1500188"/>
            <a:ext cx="2308225" cy="673100"/>
          </p:xfrm>
          <a:graphic>
            <a:graphicData uri="http://schemas.openxmlformats.org/presentationml/2006/ole">
              <mc:AlternateContent xmlns:mc="http://schemas.openxmlformats.org/markup-compatibility/2006">
                <mc:Choice xmlns:v="urn:schemas-microsoft-com:vml" Requires="v">
                  <p:oleObj spid="_x0000_s159186" name="Equation" r:id="rId6" imgW="1828800" imgH="533160" progId="Equation.DSMT4">
                    <p:embed/>
                  </p:oleObj>
                </mc:Choice>
                <mc:Fallback>
                  <p:oleObj name="Equation" r:id="rId6" imgW="1828800" imgH="533160" progId="Equation.DSMT4">
                    <p:embed/>
                    <p:pic>
                      <p:nvPicPr>
                        <p:cNvPr id="0" name=""/>
                        <p:cNvPicPr>
                          <a:picLocks noChangeAspect="1" noChangeArrowheads="1"/>
                        </p:cNvPicPr>
                        <p:nvPr/>
                      </p:nvPicPr>
                      <p:blipFill>
                        <a:blip r:embed="rId7"/>
                        <a:srcRect/>
                        <a:stretch>
                          <a:fillRect/>
                        </a:stretch>
                      </p:blipFill>
                      <p:spPr bwMode="auto">
                        <a:xfrm>
                          <a:off x="5895975" y="1500188"/>
                          <a:ext cx="2308225"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 name="Rectangle 14"/>
          <p:cNvSpPr>
            <a:spLocks noChangeArrowheads="1"/>
          </p:cNvSpPr>
          <p:nvPr/>
        </p:nvSpPr>
        <p:spPr bwMode="auto">
          <a:xfrm>
            <a:off x="5867400" y="4953000"/>
            <a:ext cx="990600" cy="762000"/>
          </a:xfrm>
          <a:prstGeom prst="rect">
            <a:avLst/>
          </a:prstGeom>
          <a:solidFill>
            <a:srgbClr val="FFFFCC"/>
          </a:solidFill>
          <a:ln>
            <a:noFill/>
          </a:ln>
          <a:effectLst>
            <a:outerShdw blurRad="38100" dist="63500" dir="8100000" algn="ctr" rotWithShape="0">
              <a:schemeClr val="tx1">
                <a:alpha val="25000"/>
              </a:schemeClr>
            </a:outerShdw>
          </a:effectLst>
          <a:extLst/>
        </p:spPr>
        <p:txBody>
          <a:bodyPr anchor="ctr">
            <a:noAutofit/>
          </a:bodyPr>
          <a:lstStyle/>
          <a:p>
            <a:endParaRPr lang="en-US"/>
          </a:p>
        </p:txBody>
      </p:sp>
      <p:sp>
        <p:nvSpPr>
          <p:cNvPr id="26" name="Rectangle 15"/>
          <p:cNvSpPr>
            <a:spLocks noChangeArrowheads="1"/>
          </p:cNvSpPr>
          <p:nvPr/>
        </p:nvSpPr>
        <p:spPr bwMode="auto">
          <a:xfrm>
            <a:off x="5867400" y="5715000"/>
            <a:ext cx="2590800" cy="381000"/>
          </a:xfrm>
          <a:prstGeom prst="rect">
            <a:avLst/>
          </a:prstGeom>
          <a:solidFill>
            <a:srgbClr val="FFFFCC"/>
          </a:solidFill>
          <a:ln>
            <a:noFill/>
          </a:ln>
          <a:effectLst>
            <a:outerShdw blurRad="38100" dist="63500" dir="8100000" algn="ctr" rotWithShape="0">
              <a:schemeClr val="tx1">
                <a:alpha val="25000"/>
              </a:schemeClr>
            </a:outerShdw>
          </a:effectLst>
          <a:extLst/>
        </p:spPr>
        <p:txBody>
          <a:bodyPr anchor="ctr">
            <a:spAutoFit/>
          </a:bodyPr>
          <a:lstStyle/>
          <a:p>
            <a:endParaRPr lang="en-US"/>
          </a:p>
        </p:txBody>
      </p:sp>
      <p:graphicFrame>
        <p:nvGraphicFramePr>
          <p:cNvPr id="27" name="Object 16"/>
          <p:cNvGraphicFramePr>
            <a:graphicFrameLocks noChangeAspect="1"/>
          </p:cNvGraphicFramePr>
          <p:nvPr>
            <p:extLst>
              <p:ext uri="{D42A27DB-BD31-4B8C-83A1-F6EECF244321}">
                <p14:modId xmlns:p14="http://schemas.microsoft.com/office/powerpoint/2010/main" val="842299008"/>
              </p:ext>
            </p:extLst>
          </p:nvPr>
        </p:nvGraphicFramePr>
        <p:xfrm>
          <a:off x="5867400" y="5715000"/>
          <a:ext cx="2530475" cy="350838"/>
        </p:xfrm>
        <a:graphic>
          <a:graphicData uri="http://schemas.openxmlformats.org/presentationml/2006/ole">
            <mc:AlternateContent xmlns:mc="http://schemas.openxmlformats.org/markup-compatibility/2006">
              <mc:Choice xmlns:v="urn:schemas-microsoft-com:vml" Requires="v">
                <p:oleObj spid="_x0000_s159187" name="Equation" r:id="rId8" imgW="2108160" imgH="291960" progId="Equation.DSMT4">
                  <p:embed/>
                </p:oleObj>
              </mc:Choice>
              <mc:Fallback>
                <p:oleObj name="Equation" r:id="rId8" imgW="2108160" imgH="291960" progId="Equation.DSMT4">
                  <p:embed/>
                  <p:pic>
                    <p:nvPicPr>
                      <p:cNvPr id="0" name=""/>
                      <p:cNvPicPr>
                        <a:picLocks noChangeAspect="1" noChangeArrowheads="1"/>
                      </p:cNvPicPr>
                      <p:nvPr/>
                    </p:nvPicPr>
                    <p:blipFill>
                      <a:blip r:embed="rId9"/>
                      <a:srcRect/>
                      <a:stretch>
                        <a:fillRect/>
                      </a:stretch>
                    </p:blipFill>
                    <p:spPr bwMode="auto">
                      <a:xfrm>
                        <a:off x="5867400" y="5715000"/>
                        <a:ext cx="2530475"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7"/>
          <p:cNvGraphicFramePr>
            <a:graphicFrameLocks noChangeAspect="1"/>
          </p:cNvGraphicFramePr>
          <p:nvPr>
            <p:extLst>
              <p:ext uri="{D42A27DB-BD31-4B8C-83A1-F6EECF244321}">
                <p14:modId xmlns:p14="http://schemas.microsoft.com/office/powerpoint/2010/main" val="3676443032"/>
              </p:ext>
            </p:extLst>
          </p:nvPr>
        </p:nvGraphicFramePr>
        <p:xfrm>
          <a:off x="5867400" y="5397500"/>
          <a:ext cx="682625" cy="317500"/>
        </p:xfrm>
        <a:graphic>
          <a:graphicData uri="http://schemas.openxmlformats.org/presentationml/2006/ole">
            <mc:AlternateContent xmlns:mc="http://schemas.openxmlformats.org/markup-compatibility/2006">
              <mc:Choice xmlns:v="urn:schemas-microsoft-com:vml" Requires="v">
                <p:oleObj spid="_x0000_s159188" name="Equation" r:id="rId10" imgW="545760" imgH="253800" progId="Equation.DSMT4">
                  <p:embed/>
                </p:oleObj>
              </mc:Choice>
              <mc:Fallback>
                <p:oleObj name="Equation" r:id="rId10" imgW="545760" imgH="253800" progId="Equation.DSMT4">
                  <p:embed/>
                  <p:pic>
                    <p:nvPicPr>
                      <p:cNvPr id="0" name=""/>
                      <p:cNvPicPr>
                        <a:picLocks noChangeAspect="1" noChangeArrowheads="1"/>
                      </p:cNvPicPr>
                      <p:nvPr/>
                    </p:nvPicPr>
                    <p:blipFill>
                      <a:blip r:embed="rId11"/>
                      <a:srcRect/>
                      <a:stretch>
                        <a:fillRect/>
                      </a:stretch>
                    </p:blipFill>
                    <p:spPr bwMode="auto">
                      <a:xfrm>
                        <a:off x="5867400" y="5397500"/>
                        <a:ext cx="68262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8"/>
          <p:cNvGraphicFramePr>
            <a:graphicFrameLocks noChangeAspect="1"/>
          </p:cNvGraphicFramePr>
          <p:nvPr>
            <p:extLst>
              <p:ext uri="{D42A27DB-BD31-4B8C-83A1-F6EECF244321}">
                <p14:modId xmlns:p14="http://schemas.microsoft.com/office/powerpoint/2010/main" val="3498398107"/>
              </p:ext>
            </p:extLst>
          </p:nvPr>
        </p:nvGraphicFramePr>
        <p:xfrm>
          <a:off x="5867400" y="5029200"/>
          <a:ext cx="920750" cy="317500"/>
        </p:xfrm>
        <a:graphic>
          <a:graphicData uri="http://schemas.openxmlformats.org/presentationml/2006/ole">
            <mc:AlternateContent xmlns:mc="http://schemas.openxmlformats.org/markup-compatibility/2006">
              <mc:Choice xmlns:v="urn:schemas-microsoft-com:vml" Requires="v">
                <p:oleObj spid="_x0000_s159189" name="Equation" r:id="rId12" imgW="736560" imgH="253800" progId="Equation.DSMT4">
                  <p:embed/>
                </p:oleObj>
              </mc:Choice>
              <mc:Fallback>
                <p:oleObj name="Equation" r:id="rId12" imgW="736560" imgH="253800" progId="Equation.DSMT4">
                  <p:embed/>
                  <p:pic>
                    <p:nvPicPr>
                      <p:cNvPr id="0" name=""/>
                      <p:cNvPicPr>
                        <a:picLocks noChangeAspect="1" noChangeArrowheads="1"/>
                      </p:cNvPicPr>
                      <p:nvPr/>
                    </p:nvPicPr>
                    <p:blipFill>
                      <a:blip r:embed="rId13"/>
                      <a:srcRect/>
                      <a:stretch>
                        <a:fillRect/>
                      </a:stretch>
                    </p:blipFill>
                    <p:spPr bwMode="auto">
                      <a:xfrm>
                        <a:off x="5867400" y="5029200"/>
                        <a:ext cx="92075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74</a:t>
            </a:fld>
            <a:endParaRPr lang="en-US" dirty="0"/>
          </a:p>
        </p:txBody>
      </p:sp>
    </p:spTree>
    <p:extLst>
      <p:ext uri="{BB962C8B-B14F-4D97-AF65-F5344CB8AC3E}">
        <p14:creationId xmlns:p14="http://schemas.microsoft.com/office/powerpoint/2010/main" val="40150583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1143000"/>
            <a:ext cx="7772400" cy="723900"/>
          </a:xfrm>
        </p:spPr>
        <p:txBody>
          <a:bodyPr/>
          <a:lstStyle/>
          <a:p>
            <a:r>
              <a:rPr lang="en-US" dirty="0" smtClean="0"/>
              <a:t>RGB to HSV Conversion</a:t>
            </a:r>
          </a:p>
        </p:txBody>
      </p:sp>
      <p:pic>
        <p:nvPicPr>
          <p:cNvPr id="81923" name="Picture 3" descr="RGB-HSV-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2600"/>
            <a:ext cx="2493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24" name="Object 4"/>
          <p:cNvGraphicFramePr>
            <a:graphicFrameLocks noChangeAspect="1"/>
          </p:cNvGraphicFramePr>
          <p:nvPr>
            <p:extLst>
              <p:ext uri="{D42A27DB-BD31-4B8C-83A1-F6EECF244321}">
                <p14:modId xmlns:p14="http://schemas.microsoft.com/office/powerpoint/2010/main" val="1597327523"/>
              </p:ext>
            </p:extLst>
          </p:nvPr>
        </p:nvGraphicFramePr>
        <p:xfrm>
          <a:off x="593725" y="1808163"/>
          <a:ext cx="4284663" cy="1392237"/>
        </p:xfrm>
        <a:graphic>
          <a:graphicData uri="http://schemas.openxmlformats.org/presentationml/2006/ole">
            <mc:AlternateContent xmlns:mc="http://schemas.openxmlformats.org/markup-compatibility/2006">
              <mc:Choice xmlns:v="urn:schemas-microsoft-com:vml" Requires="v">
                <p:oleObj spid="_x0000_s82820" name="Equation" r:id="rId4" imgW="2145960" imgH="698400" progId="Equation.DSMT4">
                  <p:embed/>
                </p:oleObj>
              </mc:Choice>
              <mc:Fallback>
                <p:oleObj name="Equation" r:id="rId4" imgW="2145960" imgH="698400" progId="Equation.DSMT4">
                  <p:embed/>
                  <p:pic>
                    <p:nvPicPr>
                      <p:cNvPr id="0" name="Object 4"/>
                      <p:cNvPicPr>
                        <a:picLocks noChangeAspect="1" noChangeArrowheads="1"/>
                      </p:cNvPicPr>
                      <p:nvPr/>
                    </p:nvPicPr>
                    <p:blipFill>
                      <a:blip r:embed="rId5"/>
                      <a:srcRect/>
                      <a:stretch>
                        <a:fillRect/>
                      </a:stretch>
                    </p:blipFill>
                    <p:spPr bwMode="auto">
                      <a:xfrm>
                        <a:off x="593725" y="1808163"/>
                        <a:ext cx="4284663" cy="1392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5" name="Object 5"/>
          <p:cNvGraphicFramePr>
            <a:graphicFrameLocks noChangeAspect="1"/>
          </p:cNvGraphicFramePr>
          <p:nvPr>
            <p:extLst>
              <p:ext uri="{D42A27DB-BD31-4B8C-83A1-F6EECF244321}">
                <p14:modId xmlns:p14="http://schemas.microsoft.com/office/powerpoint/2010/main" val="2380528897"/>
              </p:ext>
            </p:extLst>
          </p:nvPr>
        </p:nvGraphicFramePr>
        <p:xfrm>
          <a:off x="593725" y="3311525"/>
          <a:ext cx="5527675" cy="531812"/>
        </p:xfrm>
        <a:graphic>
          <a:graphicData uri="http://schemas.openxmlformats.org/presentationml/2006/ole">
            <mc:AlternateContent xmlns:mc="http://schemas.openxmlformats.org/markup-compatibility/2006">
              <mc:Choice xmlns:v="urn:schemas-microsoft-com:vml" Requires="v">
                <p:oleObj spid="_x0000_s82821" name="Equation" r:id="rId6" imgW="2768400" imgH="266400" progId="Equation.DSMT4">
                  <p:embed/>
                </p:oleObj>
              </mc:Choice>
              <mc:Fallback>
                <p:oleObj name="Equation" r:id="rId6" imgW="2768400" imgH="266400" progId="Equation.DSMT4">
                  <p:embed/>
                  <p:pic>
                    <p:nvPicPr>
                      <p:cNvPr id="0" name="Object 5"/>
                      <p:cNvPicPr>
                        <a:picLocks noChangeAspect="1" noChangeArrowheads="1"/>
                      </p:cNvPicPr>
                      <p:nvPr/>
                    </p:nvPicPr>
                    <p:blipFill>
                      <a:blip r:embed="rId7"/>
                      <a:srcRect/>
                      <a:stretch>
                        <a:fillRect/>
                      </a:stretch>
                    </p:blipFill>
                    <p:spPr bwMode="auto">
                      <a:xfrm>
                        <a:off x="593725" y="3311525"/>
                        <a:ext cx="552767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4"/>
          <p:cNvGrpSpPr/>
          <p:nvPr/>
        </p:nvGrpSpPr>
        <p:grpSpPr>
          <a:xfrm>
            <a:off x="593725" y="3954462"/>
            <a:ext cx="5067300" cy="1420812"/>
            <a:chOff x="593725" y="3962400"/>
            <a:chExt cx="5067300" cy="1420812"/>
          </a:xfrm>
        </p:grpSpPr>
        <p:graphicFrame>
          <p:nvGraphicFramePr>
            <p:cNvPr id="81926" name="Object 6"/>
            <p:cNvGraphicFramePr>
              <a:graphicFrameLocks noChangeAspect="1"/>
            </p:cNvGraphicFramePr>
            <p:nvPr>
              <p:extLst>
                <p:ext uri="{D42A27DB-BD31-4B8C-83A1-F6EECF244321}">
                  <p14:modId xmlns:p14="http://schemas.microsoft.com/office/powerpoint/2010/main" val="346192451"/>
                </p:ext>
              </p:extLst>
            </p:nvPr>
          </p:nvGraphicFramePr>
          <p:xfrm>
            <a:off x="4318000" y="3963988"/>
            <a:ext cx="1343025" cy="1417637"/>
          </p:xfrm>
          <a:graphic>
            <a:graphicData uri="http://schemas.openxmlformats.org/presentationml/2006/ole">
              <mc:AlternateContent xmlns:mc="http://schemas.openxmlformats.org/markup-compatibility/2006">
                <mc:Choice xmlns:v="urn:schemas-microsoft-com:vml" Requires="v">
                  <p:oleObj spid="_x0000_s82822" name="Equation" r:id="rId8" imgW="672840" imgH="711000" progId="Equation.DSMT4">
                    <p:embed/>
                  </p:oleObj>
                </mc:Choice>
                <mc:Fallback>
                  <p:oleObj name="Equation" r:id="rId8" imgW="672840" imgH="711000" progId="Equation.DSMT4">
                    <p:embed/>
                    <p:pic>
                      <p:nvPicPr>
                        <p:cNvPr id="0" name="Object 6"/>
                        <p:cNvPicPr>
                          <a:picLocks noChangeAspect="1" noChangeArrowheads="1"/>
                        </p:cNvPicPr>
                        <p:nvPr/>
                      </p:nvPicPr>
                      <p:blipFill>
                        <a:blip r:embed="rId9"/>
                        <a:srcRect/>
                        <a:stretch>
                          <a:fillRect/>
                        </a:stretch>
                      </p:blipFill>
                      <p:spPr bwMode="auto">
                        <a:xfrm>
                          <a:off x="4318000" y="3963988"/>
                          <a:ext cx="1343025" cy="141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7" name="Object 7"/>
            <p:cNvGraphicFramePr>
              <a:graphicFrameLocks noChangeAspect="1"/>
            </p:cNvGraphicFramePr>
            <p:nvPr>
              <p:extLst>
                <p:ext uri="{D42A27DB-BD31-4B8C-83A1-F6EECF244321}">
                  <p14:modId xmlns:p14="http://schemas.microsoft.com/office/powerpoint/2010/main" val="178789422"/>
                </p:ext>
              </p:extLst>
            </p:nvPr>
          </p:nvGraphicFramePr>
          <p:xfrm>
            <a:off x="593725" y="3962400"/>
            <a:ext cx="2990850" cy="1420812"/>
          </p:xfrm>
          <a:graphic>
            <a:graphicData uri="http://schemas.openxmlformats.org/presentationml/2006/ole">
              <mc:AlternateContent xmlns:mc="http://schemas.openxmlformats.org/markup-compatibility/2006">
                <mc:Choice xmlns:v="urn:schemas-microsoft-com:vml" Requires="v">
                  <p:oleObj spid="_x0000_s82823" name="Equation" r:id="rId10" imgW="1498320" imgH="711000" progId="Equation.DSMT4">
                    <p:embed/>
                  </p:oleObj>
                </mc:Choice>
                <mc:Fallback>
                  <p:oleObj name="Equation" r:id="rId10" imgW="1498320" imgH="711000" progId="Equation.DSMT4">
                    <p:embed/>
                    <p:pic>
                      <p:nvPicPr>
                        <p:cNvPr id="0" name="Object 7"/>
                        <p:cNvPicPr>
                          <a:picLocks noChangeAspect="1" noChangeArrowheads="1"/>
                        </p:cNvPicPr>
                        <p:nvPr/>
                      </p:nvPicPr>
                      <p:blipFill>
                        <a:blip r:embed="rId11"/>
                        <a:srcRect/>
                        <a:stretch>
                          <a:fillRect/>
                        </a:stretch>
                      </p:blipFill>
                      <p:spPr bwMode="auto">
                        <a:xfrm>
                          <a:off x="593725" y="3962400"/>
                          <a:ext cx="2990850" cy="1420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1928" name="Object 8"/>
          <p:cNvGraphicFramePr>
            <a:graphicFrameLocks noChangeAspect="1"/>
          </p:cNvGraphicFramePr>
          <p:nvPr>
            <p:extLst>
              <p:ext uri="{D42A27DB-BD31-4B8C-83A1-F6EECF244321}">
                <p14:modId xmlns:p14="http://schemas.microsoft.com/office/powerpoint/2010/main" val="3534432567"/>
              </p:ext>
            </p:extLst>
          </p:nvPr>
        </p:nvGraphicFramePr>
        <p:xfrm>
          <a:off x="593725" y="5486400"/>
          <a:ext cx="5629275" cy="658813"/>
        </p:xfrm>
        <a:graphic>
          <a:graphicData uri="http://schemas.openxmlformats.org/presentationml/2006/ole">
            <mc:AlternateContent xmlns:mc="http://schemas.openxmlformats.org/markup-compatibility/2006">
              <mc:Choice xmlns:v="urn:schemas-microsoft-com:vml" Requires="v">
                <p:oleObj spid="_x0000_s82824" name="Equation" r:id="rId12" imgW="2819160" imgH="330120" progId="Equation.DSMT4">
                  <p:embed/>
                </p:oleObj>
              </mc:Choice>
              <mc:Fallback>
                <p:oleObj name="Equation" r:id="rId12" imgW="2819160" imgH="330120" progId="Equation.DSMT4">
                  <p:embed/>
                  <p:pic>
                    <p:nvPicPr>
                      <p:cNvPr id="0" name="Object 8"/>
                      <p:cNvPicPr>
                        <a:picLocks noChangeAspect="1" noChangeArrowheads="1"/>
                      </p:cNvPicPr>
                      <p:nvPr/>
                    </p:nvPicPr>
                    <p:blipFill>
                      <a:blip r:embed="rId13"/>
                      <a:srcRect/>
                      <a:stretch>
                        <a:fillRect/>
                      </a:stretch>
                    </p:blipFill>
                    <p:spPr bwMode="auto">
                      <a:xfrm>
                        <a:off x="593725" y="5486400"/>
                        <a:ext cx="5629275"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30" name="TextBox 1"/>
          <p:cNvSpPr txBox="1">
            <a:spLocks noChangeArrowheads="1"/>
          </p:cNvSpPr>
          <p:nvPr/>
        </p:nvSpPr>
        <p:spPr bwMode="auto">
          <a:xfrm>
            <a:off x="6943725" y="3733800"/>
            <a:ext cx="169863" cy="233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p</a:t>
            </a:r>
            <a:r>
              <a:rPr lang="en-US" sz="1200"/>
              <a:t>0</a:t>
            </a:r>
            <a:endParaRPr lang="en-US" sz="1200" b="1" baseline="0"/>
          </a:p>
        </p:txBody>
      </p:sp>
      <p:sp>
        <p:nvSpPr>
          <p:cNvPr id="18" name="Freeform 17"/>
          <p:cNvSpPr/>
          <p:nvPr/>
        </p:nvSpPr>
        <p:spPr>
          <a:xfrm>
            <a:off x="7553325" y="3248025"/>
            <a:ext cx="242888" cy="276225"/>
          </a:xfrm>
          <a:custGeom>
            <a:avLst/>
            <a:gdLst>
              <a:gd name="connsiteX0" fmla="*/ 76200 w 242888"/>
              <a:gd name="connsiteY0" fmla="*/ 0 h 276225"/>
              <a:gd name="connsiteX1" fmla="*/ 0 w 242888"/>
              <a:gd name="connsiteY1" fmla="*/ 180975 h 276225"/>
              <a:gd name="connsiteX2" fmla="*/ 180975 w 242888"/>
              <a:gd name="connsiteY2" fmla="*/ 276225 h 276225"/>
              <a:gd name="connsiteX3" fmla="*/ 242888 w 242888"/>
              <a:gd name="connsiteY3" fmla="*/ 128588 h 276225"/>
              <a:gd name="connsiteX4" fmla="*/ 76200 w 242888"/>
              <a:gd name="connsiteY4" fmla="*/ 0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8" h="276225">
                <a:moveTo>
                  <a:pt x="76200" y="0"/>
                </a:moveTo>
                <a:lnTo>
                  <a:pt x="0" y="180975"/>
                </a:lnTo>
                <a:lnTo>
                  <a:pt x="180975" y="276225"/>
                </a:lnTo>
                <a:lnTo>
                  <a:pt x="242888" y="128588"/>
                </a:lnTo>
                <a:lnTo>
                  <a:pt x="76200"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81932" name="TextBox 15"/>
          <p:cNvSpPr txBox="1">
            <a:spLocks noChangeArrowheads="1"/>
          </p:cNvSpPr>
          <p:nvPr/>
        </p:nvSpPr>
        <p:spPr bwMode="auto">
          <a:xfrm>
            <a:off x="7566025" y="3276600"/>
            <a:ext cx="160338"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v</a:t>
            </a:r>
            <a:r>
              <a:rPr lang="en-US" sz="1200"/>
              <a:t>0</a:t>
            </a:r>
            <a:endParaRPr lang="en-US" sz="1200" b="1" baseline="0"/>
          </a:p>
        </p:txBody>
      </p:sp>
      <p:sp>
        <p:nvSpPr>
          <p:cNvPr id="19" name="Freeform 18"/>
          <p:cNvSpPr/>
          <p:nvPr/>
        </p:nvSpPr>
        <p:spPr>
          <a:xfrm>
            <a:off x="7281863" y="3590925"/>
            <a:ext cx="200025" cy="209550"/>
          </a:xfrm>
          <a:custGeom>
            <a:avLst/>
            <a:gdLst>
              <a:gd name="connsiteX0" fmla="*/ 42862 w 200025"/>
              <a:gd name="connsiteY0" fmla="*/ 0 h 209550"/>
              <a:gd name="connsiteX1" fmla="*/ 0 w 200025"/>
              <a:gd name="connsiteY1" fmla="*/ 161925 h 209550"/>
              <a:gd name="connsiteX2" fmla="*/ 200025 w 200025"/>
              <a:gd name="connsiteY2" fmla="*/ 209550 h 209550"/>
              <a:gd name="connsiteX3" fmla="*/ 180975 w 200025"/>
              <a:gd name="connsiteY3" fmla="*/ 33338 h 209550"/>
              <a:gd name="connsiteX4" fmla="*/ 42862 w 200025"/>
              <a:gd name="connsiteY4" fmla="*/ 0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9550">
                <a:moveTo>
                  <a:pt x="42862" y="0"/>
                </a:moveTo>
                <a:lnTo>
                  <a:pt x="0" y="161925"/>
                </a:lnTo>
                <a:lnTo>
                  <a:pt x="200025" y="209550"/>
                </a:lnTo>
                <a:lnTo>
                  <a:pt x="180975" y="33338"/>
                </a:lnTo>
                <a:lnTo>
                  <a:pt x="42862"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81934" name="TextBox 28"/>
          <p:cNvSpPr txBox="1">
            <a:spLocks noChangeArrowheads="1"/>
          </p:cNvSpPr>
          <p:nvPr/>
        </p:nvSpPr>
        <p:spPr bwMode="auto">
          <a:xfrm>
            <a:off x="7289800" y="3576638"/>
            <a:ext cx="1397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s</a:t>
            </a:r>
            <a:r>
              <a:rPr lang="en-US" sz="1200"/>
              <a:t>0</a:t>
            </a:r>
            <a:endParaRPr lang="en-US" sz="1200" b="1" baseline="0"/>
          </a:p>
        </p:txBody>
      </p:sp>
      <p:sp>
        <p:nvSpPr>
          <p:cNvPr id="21" name="Text Box 7"/>
          <p:cNvSpPr txBox="1">
            <a:spLocks noChangeArrowheads="1"/>
          </p:cNvSpPr>
          <p:nvPr/>
        </p:nvSpPr>
        <p:spPr bwMode="auto">
          <a:xfrm>
            <a:off x="7543800" y="2514600"/>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dirty="0"/>
              <a:t>x</a:t>
            </a:r>
          </a:p>
        </p:txBody>
      </p:sp>
      <p:sp>
        <p:nvSpPr>
          <p:cNvPr id="22" name="Text Box 10"/>
          <p:cNvSpPr txBox="1">
            <a:spLocks noChangeArrowheads="1"/>
          </p:cNvSpPr>
          <p:nvPr/>
        </p:nvSpPr>
        <p:spPr bwMode="auto">
          <a:xfrm>
            <a:off x="2057400" y="2892623"/>
            <a:ext cx="2096312" cy="307777"/>
          </a:xfrm>
          <a:prstGeom prst="rect">
            <a:avLst/>
          </a:prstGeom>
          <a:solidFill>
            <a:srgbClr val="FFFFCC"/>
          </a:solidFill>
          <a:ln w="9525">
            <a:solidFill>
              <a:srgbClr val="FFFF99"/>
            </a:solidFill>
            <a:miter lim="800000"/>
            <a:headEnd/>
            <a:tailEnd/>
          </a:ln>
          <a:effectLst>
            <a:outerShdw blurRad="50800" dist="63500" dir="13500000" algn="br" rotWithShape="0">
              <a:prstClr val="black">
                <a:alpha val="40000"/>
              </a:prst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1" baseline="0" dirty="0" smtClean="0">
                <a:latin typeface="+mj-lt"/>
              </a:rPr>
              <a:t>v</a:t>
            </a:r>
            <a:r>
              <a:rPr lang="en-US" dirty="0" smtClean="0">
                <a:latin typeface="Comic Sans MS" pitchFamily="66" charset="0"/>
              </a:rPr>
              <a:t>0</a:t>
            </a:r>
            <a:r>
              <a:rPr lang="en-US" baseline="0" dirty="0" smtClean="0">
                <a:latin typeface="Comic Sans MS" pitchFamily="66" charset="0"/>
              </a:rPr>
              <a:t>  is the value </a:t>
            </a:r>
            <a:r>
              <a:rPr lang="en-US" b="1" baseline="0" dirty="0" smtClean="0">
                <a:latin typeface="Comic Sans MS" pitchFamily="66" charset="0"/>
              </a:rPr>
              <a:t>vector</a:t>
            </a:r>
            <a:r>
              <a:rPr lang="en-US" dirty="0" smtClean="0">
                <a:latin typeface="Comic Sans MS" pitchFamily="66" charset="0"/>
              </a:rPr>
              <a:t>.</a:t>
            </a:r>
            <a:endParaRPr lang="en-US" baseline="0" dirty="0">
              <a:latin typeface="Comic Sans MS" pitchFamily="66" charset="0"/>
            </a:endParaRPr>
          </a:p>
        </p:txBody>
      </p:sp>
      <p:sp>
        <p:nvSpPr>
          <p:cNvPr id="23" name="Text Box 10"/>
          <p:cNvSpPr txBox="1">
            <a:spLocks noChangeArrowheads="1"/>
          </p:cNvSpPr>
          <p:nvPr/>
        </p:nvSpPr>
        <p:spPr bwMode="auto">
          <a:xfrm>
            <a:off x="762000" y="3896380"/>
            <a:ext cx="1447800" cy="523220"/>
          </a:xfrm>
          <a:prstGeom prst="rect">
            <a:avLst/>
          </a:prstGeom>
          <a:solidFill>
            <a:srgbClr val="FFFFCC"/>
          </a:solidFill>
          <a:ln w="9525">
            <a:solidFill>
              <a:srgbClr val="FFFF99"/>
            </a:solidFill>
            <a:miter lim="800000"/>
            <a:headEnd/>
            <a:tailEnd/>
          </a:ln>
          <a:effectLst>
            <a:outerShdw blurRad="50800" dist="63500" dir="13500000" algn="br" rotWithShape="0">
              <a:prstClr val="black">
                <a:alpha val="40000"/>
              </a:prst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i="1" baseline="0" dirty="0" smtClean="0">
                <a:latin typeface="+mj-lt"/>
              </a:rPr>
              <a:t>v</a:t>
            </a:r>
            <a:r>
              <a:rPr lang="en-US" dirty="0" smtClean="0">
                <a:latin typeface="Comic Sans MS" pitchFamily="66" charset="0"/>
              </a:rPr>
              <a:t>0</a:t>
            </a:r>
            <a:r>
              <a:rPr lang="en-US" baseline="0" dirty="0" smtClean="0">
                <a:latin typeface="Comic Sans MS" pitchFamily="66" charset="0"/>
              </a:rPr>
              <a:t>  is the </a:t>
            </a:r>
            <a:r>
              <a:rPr lang="en-US" b="1" baseline="0" dirty="0" smtClean="0">
                <a:latin typeface="Comic Sans MS" pitchFamily="66" charset="0"/>
              </a:rPr>
              <a:t>value</a:t>
            </a:r>
            <a:r>
              <a:rPr lang="en-US" baseline="0" dirty="0" smtClean="0">
                <a:latin typeface="Comic Sans MS" pitchFamily="66" charset="0"/>
              </a:rPr>
              <a:t> – a scalar</a:t>
            </a:r>
            <a:r>
              <a:rPr lang="en-US" dirty="0" smtClean="0">
                <a:latin typeface="Comic Sans MS" pitchFamily="66" charset="0"/>
              </a:rPr>
              <a:t>.</a:t>
            </a:r>
            <a:endParaRPr lang="en-US" baseline="0" dirty="0">
              <a:latin typeface="Comic Sans MS" pitchFamily="66" charset="0"/>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75</a:t>
            </a:fld>
            <a:endParaRPr lang="en-US" dirty="0"/>
          </a:p>
        </p:txBody>
      </p:sp>
      <p:grpSp>
        <p:nvGrpSpPr>
          <p:cNvPr id="6" name="Group 5"/>
          <p:cNvGrpSpPr/>
          <p:nvPr/>
        </p:nvGrpSpPr>
        <p:grpSpPr>
          <a:xfrm>
            <a:off x="7972425" y="6373813"/>
            <a:ext cx="417513" cy="357187"/>
            <a:chOff x="7972425" y="6373813"/>
            <a:chExt cx="417513" cy="357187"/>
          </a:xfrm>
        </p:grpSpPr>
        <p:sp>
          <p:nvSpPr>
            <p:cNvPr id="81938" name="Rectangle 10"/>
            <p:cNvSpPr>
              <a:spLocks noChangeArrowheads="1"/>
            </p:cNvSpPr>
            <p:nvPr/>
          </p:nvSpPr>
          <p:spPr bwMode="auto">
            <a:xfrm>
              <a:off x="7972425" y="6373813"/>
              <a:ext cx="417513" cy="3571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1939" name="Text Box 11"/>
            <p:cNvSpPr txBox="1">
              <a:spLocks noChangeArrowheads="1"/>
            </p:cNvSpPr>
            <p:nvPr/>
          </p:nvSpPr>
          <p:spPr bwMode="auto">
            <a:xfrm>
              <a:off x="8001000" y="6400800"/>
              <a:ext cx="361950" cy="304800"/>
            </a:xfrm>
            <a:prstGeom prst="rect">
              <a:avLst/>
            </a:prstGeom>
            <a:solidFill>
              <a:srgbClr val="FFCCFF"/>
            </a:solidFill>
            <a:ln>
              <a:noFill/>
            </a:ln>
            <a:effectLst>
              <a:prstShdw prst="shdw17" dist="17961" dir="2700000">
                <a:srgbClr val="997A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1">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hlinkClick r:id="rId14" action="ppaction://hlinksldjump"/>
                </a:rPr>
                <a:t>96</a:t>
              </a:r>
              <a:endParaRPr lang="en-US" baseline="0" dirty="0"/>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4"/>
          <p:cNvGraphicFramePr>
            <a:graphicFrameLocks noChangeAspect="1"/>
          </p:cNvGraphicFramePr>
          <p:nvPr>
            <p:extLst>
              <p:ext uri="{D42A27DB-BD31-4B8C-83A1-F6EECF244321}">
                <p14:modId xmlns:p14="http://schemas.microsoft.com/office/powerpoint/2010/main" val="2506578445"/>
              </p:ext>
            </p:extLst>
          </p:nvPr>
        </p:nvGraphicFramePr>
        <p:xfrm>
          <a:off x="593725" y="1808163"/>
          <a:ext cx="4284663" cy="1392237"/>
        </p:xfrm>
        <a:graphic>
          <a:graphicData uri="http://schemas.openxmlformats.org/presentationml/2006/ole">
            <mc:AlternateContent xmlns:mc="http://schemas.openxmlformats.org/markup-compatibility/2006">
              <mc:Choice xmlns:v="urn:schemas-microsoft-com:vml" Requires="v">
                <p:oleObj spid="_x0000_s151423" name="Equation" r:id="rId3" imgW="2145960" imgH="698400" progId="Equation.DSMT4">
                  <p:embed/>
                </p:oleObj>
              </mc:Choice>
              <mc:Fallback>
                <p:oleObj name="Equation" r:id="rId3" imgW="2145960" imgH="698400" progId="Equation.DSMT4">
                  <p:embed/>
                  <p:pic>
                    <p:nvPicPr>
                      <p:cNvPr id="0" name=""/>
                      <p:cNvPicPr>
                        <a:picLocks noChangeAspect="1" noChangeArrowheads="1"/>
                      </p:cNvPicPr>
                      <p:nvPr/>
                    </p:nvPicPr>
                    <p:blipFill>
                      <a:blip r:embed="rId4"/>
                      <a:srcRect/>
                      <a:stretch>
                        <a:fillRect/>
                      </a:stretch>
                    </p:blipFill>
                    <p:spPr bwMode="auto">
                      <a:xfrm>
                        <a:off x="593725" y="1808163"/>
                        <a:ext cx="4284663" cy="1392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5"/>
          <p:cNvGraphicFramePr>
            <a:graphicFrameLocks noChangeAspect="1"/>
          </p:cNvGraphicFramePr>
          <p:nvPr>
            <p:extLst>
              <p:ext uri="{D42A27DB-BD31-4B8C-83A1-F6EECF244321}">
                <p14:modId xmlns:p14="http://schemas.microsoft.com/office/powerpoint/2010/main" val="3363537665"/>
              </p:ext>
            </p:extLst>
          </p:nvPr>
        </p:nvGraphicFramePr>
        <p:xfrm>
          <a:off x="593725" y="3311525"/>
          <a:ext cx="5527675" cy="531812"/>
        </p:xfrm>
        <a:graphic>
          <a:graphicData uri="http://schemas.openxmlformats.org/presentationml/2006/ole">
            <mc:AlternateContent xmlns:mc="http://schemas.openxmlformats.org/markup-compatibility/2006">
              <mc:Choice xmlns:v="urn:schemas-microsoft-com:vml" Requires="v">
                <p:oleObj spid="_x0000_s151424" name="Equation" r:id="rId5" imgW="2768400" imgH="266400" progId="Equation.DSMT4">
                  <p:embed/>
                </p:oleObj>
              </mc:Choice>
              <mc:Fallback>
                <p:oleObj name="Equation" r:id="rId5" imgW="2768400" imgH="266400" progId="Equation.DSMT4">
                  <p:embed/>
                  <p:pic>
                    <p:nvPicPr>
                      <p:cNvPr id="0" name=""/>
                      <p:cNvPicPr>
                        <a:picLocks noChangeAspect="1" noChangeArrowheads="1"/>
                      </p:cNvPicPr>
                      <p:nvPr/>
                    </p:nvPicPr>
                    <p:blipFill>
                      <a:blip r:embed="rId6"/>
                      <a:srcRect/>
                      <a:stretch>
                        <a:fillRect/>
                      </a:stretch>
                    </p:blipFill>
                    <p:spPr bwMode="auto">
                      <a:xfrm>
                        <a:off x="593725" y="3311525"/>
                        <a:ext cx="552767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 name="Group 27"/>
          <p:cNvGrpSpPr/>
          <p:nvPr/>
        </p:nvGrpSpPr>
        <p:grpSpPr>
          <a:xfrm>
            <a:off x="593725" y="3954462"/>
            <a:ext cx="5067300" cy="1420812"/>
            <a:chOff x="593725" y="3962400"/>
            <a:chExt cx="5067300" cy="1420812"/>
          </a:xfrm>
        </p:grpSpPr>
        <p:graphicFrame>
          <p:nvGraphicFramePr>
            <p:cNvPr id="29" name="Object 6"/>
            <p:cNvGraphicFramePr>
              <a:graphicFrameLocks noChangeAspect="1"/>
            </p:cNvGraphicFramePr>
            <p:nvPr>
              <p:extLst>
                <p:ext uri="{D42A27DB-BD31-4B8C-83A1-F6EECF244321}">
                  <p14:modId xmlns:p14="http://schemas.microsoft.com/office/powerpoint/2010/main" val="3861073289"/>
                </p:ext>
              </p:extLst>
            </p:nvPr>
          </p:nvGraphicFramePr>
          <p:xfrm>
            <a:off x="4318000" y="3963988"/>
            <a:ext cx="1343025" cy="1417637"/>
          </p:xfrm>
          <a:graphic>
            <a:graphicData uri="http://schemas.openxmlformats.org/presentationml/2006/ole">
              <mc:AlternateContent xmlns:mc="http://schemas.openxmlformats.org/markup-compatibility/2006">
                <mc:Choice xmlns:v="urn:schemas-microsoft-com:vml" Requires="v">
                  <p:oleObj spid="_x0000_s151425" name="Equation" r:id="rId7" imgW="672840" imgH="711000" progId="Equation.DSMT4">
                    <p:embed/>
                  </p:oleObj>
                </mc:Choice>
                <mc:Fallback>
                  <p:oleObj name="Equation" r:id="rId7" imgW="672840" imgH="711000" progId="Equation.DSMT4">
                    <p:embed/>
                    <p:pic>
                      <p:nvPicPr>
                        <p:cNvPr id="0" name=""/>
                        <p:cNvPicPr>
                          <a:picLocks noChangeAspect="1" noChangeArrowheads="1"/>
                        </p:cNvPicPr>
                        <p:nvPr/>
                      </p:nvPicPr>
                      <p:blipFill>
                        <a:blip r:embed="rId8"/>
                        <a:srcRect/>
                        <a:stretch>
                          <a:fillRect/>
                        </a:stretch>
                      </p:blipFill>
                      <p:spPr bwMode="auto">
                        <a:xfrm>
                          <a:off x="4318000" y="3963988"/>
                          <a:ext cx="1343025" cy="1417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7"/>
            <p:cNvGraphicFramePr>
              <a:graphicFrameLocks noChangeAspect="1"/>
            </p:cNvGraphicFramePr>
            <p:nvPr>
              <p:extLst>
                <p:ext uri="{D42A27DB-BD31-4B8C-83A1-F6EECF244321}">
                  <p14:modId xmlns:p14="http://schemas.microsoft.com/office/powerpoint/2010/main" val="3215183476"/>
                </p:ext>
              </p:extLst>
            </p:nvPr>
          </p:nvGraphicFramePr>
          <p:xfrm>
            <a:off x="593725" y="3962400"/>
            <a:ext cx="2990850" cy="1420812"/>
          </p:xfrm>
          <a:graphic>
            <a:graphicData uri="http://schemas.openxmlformats.org/presentationml/2006/ole">
              <mc:AlternateContent xmlns:mc="http://schemas.openxmlformats.org/markup-compatibility/2006">
                <mc:Choice xmlns:v="urn:schemas-microsoft-com:vml" Requires="v">
                  <p:oleObj spid="_x0000_s151426" name="Equation" r:id="rId9" imgW="1498320" imgH="711000" progId="Equation.DSMT4">
                    <p:embed/>
                  </p:oleObj>
                </mc:Choice>
                <mc:Fallback>
                  <p:oleObj name="Equation" r:id="rId9" imgW="1498320" imgH="711000" progId="Equation.DSMT4">
                    <p:embed/>
                    <p:pic>
                      <p:nvPicPr>
                        <p:cNvPr id="0" name=""/>
                        <p:cNvPicPr>
                          <a:picLocks noChangeAspect="1" noChangeArrowheads="1"/>
                        </p:cNvPicPr>
                        <p:nvPr/>
                      </p:nvPicPr>
                      <p:blipFill>
                        <a:blip r:embed="rId10"/>
                        <a:srcRect/>
                        <a:stretch>
                          <a:fillRect/>
                        </a:stretch>
                      </p:blipFill>
                      <p:spPr bwMode="auto">
                        <a:xfrm>
                          <a:off x="593725" y="3962400"/>
                          <a:ext cx="2990850" cy="1420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1" name="Object 8"/>
          <p:cNvGraphicFramePr>
            <a:graphicFrameLocks noChangeAspect="1"/>
          </p:cNvGraphicFramePr>
          <p:nvPr>
            <p:extLst>
              <p:ext uri="{D42A27DB-BD31-4B8C-83A1-F6EECF244321}">
                <p14:modId xmlns:p14="http://schemas.microsoft.com/office/powerpoint/2010/main" val="3829086653"/>
              </p:ext>
            </p:extLst>
          </p:nvPr>
        </p:nvGraphicFramePr>
        <p:xfrm>
          <a:off x="593725" y="5486400"/>
          <a:ext cx="5629275" cy="658813"/>
        </p:xfrm>
        <a:graphic>
          <a:graphicData uri="http://schemas.openxmlformats.org/presentationml/2006/ole">
            <mc:AlternateContent xmlns:mc="http://schemas.openxmlformats.org/markup-compatibility/2006">
              <mc:Choice xmlns:v="urn:schemas-microsoft-com:vml" Requires="v">
                <p:oleObj spid="_x0000_s151427" name="Equation" r:id="rId11" imgW="2819160" imgH="330120" progId="Equation.DSMT4">
                  <p:embed/>
                </p:oleObj>
              </mc:Choice>
              <mc:Fallback>
                <p:oleObj name="Equation" r:id="rId11" imgW="2819160" imgH="330120" progId="Equation.DSMT4">
                  <p:embed/>
                  <p:pic>
                    <p:nvPicPr>
                      <p:cNvPr id="0" name=""/>
                      <p:cNvPicPr>
                        <a:picLocks noChangeAspect="1" noChangeArrowheads="1"/>
                      </p:cNvPicPr>
                      <p:nvPr/>
                    </p:nvPicPr>
                    <p:blipFill>
                      <a:blip r:embed="rId12"/>
                      <a:srcRect/>
                      <a:stretch>
                        <a:fillRect/>
                      </a:stretch>
                    </p:blipFill>
                    <p:spPr bwMode="auto">
                      <a:xfrm>
                        <a:off x="593725" y="5486400"/>
                        <a:ext cx="5629275"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22" name="Rectangle 2"/>
          <p:cNvSpPr>
            <a:spLocks noGrp="1" noChangeArrowheads="1"/>
          </p:cNvSpPr>
          <p:nvPr>
            <p:ph type="title"/>
          </p:nvPr>
        </p:nvSpPr>
        <p:spPr>
          <a:xfrm>
            <a:off x="457200" y="1143000"/>
            <a:ext cx="7772400" cy="723900"/>
          </a:xfrm>
        </p:spPr>
        <p:txBody>
          <a:bodyPr/>
          <a:lstStyle/>
          <a:p>
            <a:r>
              <a:rPr lang="en-US" dirty="0" smtClean="0"/>
              <a:t>RGB to HSV Conversion</a:t>
            </a:r>
          </a:p>
        </p:txBody>
      </p:sp>
      <p:pic>
        <p:nvPicPr>
          <p:cNvPr id="81923" name="Picture 3" descr="RGB-HSV-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4600" y="1752600"/>
            <a:ext cx="2493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29" name="Group 9"/>
          <p:cNvGrpSpPr>
            <a:grpSpLocks/>
          </p:cNvGrpSpPr>
          <p:nvPr/>
        </p:nvGrpSpPr>
        <p:grpSpPr bwMode="auto">
          <a:xfrm>
            <a:off x="7972425" y="6373813"/>
            <a:ext cx="417513" cy="357187"/>
            <a:chOff x="5022" y="4015"/>
            <a:chExt cx="263" cy="225"/>
          </a:xfrm>
        </p:grpSpPr>
        <p:sp>
          <p:nvSpPr>
            <p:cNvPr id="81938" name="Rectangle 10"/>
            <p:cNvSpPr>
              <a:spLocks noChangeArrowheads="1"/>
            </p:cNvSpPr>
            <p:nvPr/>
          </p:nvSpPr>
          <p:spPr bwMode="auto">
            <a:xfrm>
              <a:off x="5022" y="4015"/>
              <a:ext cx="263" cy="2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1939" name="Text Box 11"/>
            <p:cNvSpPr txBox="1">
              <a:spLocks noChangeArrowheads="1"/>
            </p:cNvSpPr>
            <p:nvPr/>
          </p:nvSpPr>
          <p:spPr bwMode="auto">
            <a:xfrm>
              <a:off x="5040" y="4032"/>
              <a:ext cx="228" cy="192"/>
            </a:xfrm>
            <a:prstGeom prst="rect">
              <a:avLst/>
            </a:prstGeom>
            <a:solidFill>
              <a:srgbClr val="FFCCFF"/>
            </a:solidFill>
            <a:ln>
              <a:noFill/>
            </a:ln>
            <a:effectLst>
              <a:prstShdw prst="shdw17" dist="17961" dir="2700000">
                <a:srgbClr val="997A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1">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hlinkClick r:id="rId14" action="ppaction://hlinksldjump"/>
                </a:rPr>
                <a:t>96</a:t>
              </a:r>
              <a:endParaRPr lang="en-US" baseline="0" dirty="0"/>
            </a:p>
          </p:txBody>
        </p:sp>
      </p:grpSp>
      <p:sp>
        <p:nvSpPr>
          <p:cNvPr id="81930" name="TextBox 1"/>
          <p:cNvSpPr txBox="1">
            <a:spLocks noChangeArrowheads="1"/>
          </p:cNvSpPr>
          <p:nvPr/>
        </p:nvSpPr>
        <p:spPr bwMode="auto">
          <a:xfrm>
            <a:off x="6943725" y="3733800"/>
            <a:ext cx="169863" cy="233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p</a:t>
            </a:r>
            <a:r>
              <a:rPr lang="en-US" sz="1200"/>
              <a:t>0</a:t>
            </a:r>
            <a:endParaRPr lang="en-US" sz="1200" b="1" baseline="0"/>
          </a:p>
        </p:txBody>
      </p:sp>
      <p:sp>
        <p:nvSpPr>
          <p:cNvPr id="18" name="Freeform 17"/>
          <p:cNvSpPr/>
          <p:nvPr/>
        </p:nvSpPr>
        <p:spPr>
          <a:xfrm>
            <a:off x="7553325" y="3248025"/>
            <a:ext cx="242888" cy="276225"/>
          </a:xfrm>
          <a:custGeom>
            <a:avLst/>
            <a:gdLst>
              <a:gd name="connsiteX0" fmla="*/ 76200 w 242888"/>
              <a:gd name="connsiteY0" fmla="*/ 0 h 276225"/>
              <a:gd name="connsiteX1" fmla="*/ 0 w 242888"/>
              <a:gd name="connsiteY1" fmla="*/ 180975 h 276225"/>
              <a:gd name="connsiteX2" fmla="*/ 180975 w 242888"/>
              <a:gd name="connsiteY2" fmla="*/ 276225 h 276225"/>
              <a:gd name="connsiteX3" fmla="*/ 242888 w 242888"/>
              <a:gd name="connsiteY3" fmla="*/ 128588 h 276225"/>
              <a:gd name="connsiteX4" fmla="*/ 76200 w 242888"/>
              <a:gd name="connsiteY4" fmla="*/ 0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8" h="276225">
                <a:moveTo>
                  <a:pt x="76200" y="0"/>
                </a:moveTo>
                <a:lnTo>
                  <a:pt x="0" y="180975"/>
                </a:lnTo>
                <a:lnTo>
                  <a:pt x="180975" y="276225"/>
                </a:lnTo>
                <a:lnTo>
                  <a:pt x="242888" y="128588"/>
                </a:lnTo>
                <a:lnTo>
                  <a:pt x="76200"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81932" name="TextBox 15"/>
          <p:cNvSpPr txBox="1">
            <a:spLocks noChangeArrowheads="1"/>
          </p:cNvSpPr>
          <p:nvPr/>
        </p:nvSpPr>
        <p:spPr bwMode="auto">
          <a:xfrm>
            <a:off x="7566025" y="3276600"/>
            <a:ext cx="160338"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v</a:t>
            </a:r>
            <a:r>
              <a:rPr lang="en-US" sz="1200"/>
              <a:t>0</a:t>
            </a:r>
            <a:endParaRPr lang="en-US" sz="1200" b="1" baseline="0"/>
          </a:p>
        </p:txBody>
      </p:sp>
      <p:sp>
        <p:nvSpPr>
          <p:cNvPr id="19" name="Freeform 18"/>
          <p:cNvSpPr/>
          <p:nvPr/>
        </p:nvSpPr>
        <p:spPr>
          <a:xfrm>
            <a:off x="7281863" y="3590925"/>
            <a:ext cx="200025" cy="209550"/>
          </a:xfrm>
          <a:custGeom>
            <a:avLst/>
            <a:gdLst>
              <a:gd name="connsiteX0" fmla="*/ 42862 w 200025"/>
              <a:gd name="connsiteY0" fmla="*/ 0 h 209550"/>
              <a:gd name="connsiteX1" fmla="*/ 0 w 200025"/>
              <a:gd name="connsiteY1" fmla="*/ 161925 h 209550"/>
              <a:gd name="connsiteX2" fmla="*/ 200025 w 200025"/>
              <a:gd name="connsiteY2" fmla="*/ 209550 h 209550"/>
              <a:gd name="connsiteX3" fmla="*/ 180975 w 200025"/>
              <a:gd name="connsiteY3" fmla="*/ 33338 h 209550"/>
              <a:gd name="connsiteX4" fmla="*/ 42862 w 200025"/>
              <a:gd name="connsiteY4" fmla="*/ 0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9550">
                <a:moveTo>
                  <a:pt x="42862" y="0"/>
                </a:moveTo>
                <a:lnTo>
                  <a:pt x="0" y="161925"/>
                </a:lnTo>
                <a:lnTo>
                  <a:pt x="200025" y="209550"/>
                </a:lnTo>
                <a:lnTo>
                  <a:pt x="180975" y="33338"/>
                </a:lnTo>
                <a:lnTo>
                  <a:pt x="42862"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81934" name="TextBox 28"/>
          <p:cNvSpPr txBox="1">
            <a:spLocks noChangeArrowheads="1"/>
          </p:cNvSpPr>
          <p:nvPr/>
        </p:nvSpPr>
        <p:spPr bwMode="auto">
          <a:xfrm>
            <a:off x="7289800" y="3576638"/>
            <a:ext cx="1397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s</a:t>
            </a:r>
            <a:r>
              <a:rPr lang="en-US" sz="1200"/>
              <a:t>0</a:t>
            </a:r>
            <a:endParaRPr lang="en-US" sz="1200" b="1" baseline="0"/>
          </a:p>
        </p:txBody>
      </p:sp>
      <p:sp>
        <p:nvSpPr>
          <p:cNvPr id="20" name="Text Box 9"/>
          <p:cNvSpPr txBox="1">
            <a:spLocks noChangeArrowheads="1"/>
          </p:cNvSpPr>
          <p:nvPr/>
        </p:nvSpPr>
        <p:spPr bwMode="auto">
          <a:xfrm>
            <a:off x="304800" y="2743200"/>
            <a:ext cx="2209800" cy="739775"/>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40000"/>
              </a:schemeClr>
            </a:outerShdw>
          </a:effec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a:latin typeface="Comic Sans MS" pitchFamily="66" charset="0"/>
              </a:rPr>
              <a:t>c/3</a:t>
            </a:r>
            <a:r>
              <a:rPr lang="en-US" baseline="0" dirty="0">
                <a:latin typeface="Comic Sans MS" pitchFamily="66" charset="0"/>
                <a:cs typeface="Times New Roman" pitchFamily="18" charset="0"/>
              </a:rPr>
              <a:t> </a:t>
            </a:r>
            <a:r>
              <a:rPr lang="en-US" baseline="0" dirty="0">
                <a:latin typeface="Comic Sans MS" pitchFamily="66" charset="0"/>
              </a:rPr>
              <a:t>is the usual value-image intensity (the average of </a:t>
            </a:r>
            <a:r>
              <a:rPr lang="en-US" i="1" baseline="0" dirty="0">
                <a:latin typeface="Comic Sans MS" pitchFamily="66" charset="0"/>
              </a:rPr>
              <a:t>r</a:t>
            </a:r>
            <a:r>
              <a:rPr lang="en-US" baseline="0" dirty="0">
                <a:latin typeface="Comic Sans MS" pitchFamily="66" charset="0"/>
              </a:rPr>
              <a:t>, </a:t>
            </a:r>
            <a:r>
              <a:rPr lang="en-US" i="1" baseline="0" dirty="0">
                <a:latin typeface="Comic Sans MS" pitchFamily="66" charset="0"/>
              </a:rPr>
              <a:t>g</a:t>
            </a:r>
            <a:r>
              <a:rPr lang="en-US" baseline="0" dirty="0">
                <a:latin typeface="Comic Sans MS" pitchFamily="66" charset="0"/>
              </a:rPr>
              <a:t>, &amp; </a:t>
            </a:r>
            <a:r>
              <a:rPr lang="en-US" i="1" baseline="0" dirty="0">
                <a:latin typeface="Comic Sans MS" pitchFamily="66" charset="0"/>
              </a:rPr>
              <a:t>b</a:t>
            </a:r>
            <a:r>
              <a:rPr lang="en-US" baseline="0" dirty="0" smtClean="0">
                <a:latin typeface="Comic Sans MS" pitchFamily="66" charset="0"/>
              </a:rPr>
              <a:t>), </a:t>
            </a:r>
            <a:r>
              <a:rPr lang="en-US" baseline="0" dirty="0">
                <a:latin typeface="Comic Sans MS" pitchFamily="66" charset="0"/>
              </a:rPr>
              <a:t>…</a:t>
            </a:r>
          </a:p>
        </p:txBody>
      </p:sp>
      <p:sp>
        <p:nvSpPr>
          <p:cNvPr id="21" name="Text Box 10"/>
          <p:cNvSpPr txBox="1">
            <a:spLocks noChangeArrowheads="1"/>
          </p:cNvSpPr>
          <p:nvPr/>
        </p:nvSpPr>
        <p:spPr bwMode="auto">
          <a:xfrm>
            <a:off x="3106366" y="3909536"/>
            <a:ext cx="1465634" cy="738664"/>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40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a:latin typeface="Comic Sans MS" pitchFamily="66" charset="0"/>
              </a:rPr>
              <a:t>… </a:t>
            </a:r>
            <a:r>
              <a:rPr lang="en-US" i="1" baseline="0" dirty="0">
                <a:latin typeface="Comic Sans MS" pitchFamily="66" charset="0"/>
              </a:rPr>
              <a:t>c</a:t>
            </a:r>
            <a:r>
              <a:rPr lang="en-US" baseline="0" dirty="0">
                <a:latin typeface="Comic Sans MS" pitchFamily="66" charset="0"/>
              </a:rPr>
              <a:t> √3/3 is the length of the value </a:t>
            </a:r>
            <a:r>
              <a:rPr lang="en-US" baseline="0" dirty="0" smtClean="0">
                <a:latin typeface="Comic Sans MS" pitchFamily="66" charset="0"/>
              </a:rPr>
              <a:t>vector,…</a:t>
            </a:r>
            <a:endParaRPr lang="en-US" baseline="0" dirty="0">
              <a:latin typeface="Comic Sans MS" pitchFamily="66" charset="0"/>
            </a:endParaRPr>
          </a:p>
        </p:txBody>
      </p:sp>
      <p:sp>
        <p:nvSpPr>
          <p:cNvPr id="26" name="Text Box 7"/>
          <p:cNvSpPr txBox="1">
            <a:spLocks noChangeArrowheads="1"/>
          </p:cNvSpPr>
          <p:nvPr/>
        </p:nvSpPr>
        <p:spPr bwMode="auto">
          <a:xfrm>
            <a:off x="7543800" y="2514600"/>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dirty="0"/>
              <a:t>x</a:t>
            </a:r>
          </a:p>
        </p:txBody>
      </p:sp>
      <p:sp>
        <p:nvSpPr>
          <p:cNvPr id="23" name="Text Box 9"/>
          <p:cNvSpPr txBox="1">
            <a:spLocks noChangeArrowheads="1"/>
          </p:cNvSpPr>
          <p:nvPr/>
        </p:nvSpPr>
        <p:spPr bwMode="auto">
          <a:xfrm>
            <a:off x="4114800" y="2246293"/>
            <a:ext cx="2133600" cy="954107"/>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40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smtClean="0">
                <a:latin typeface="Comic Sans MS" pitchFamily="66" charset="0"/>
              </a:rPr>
              <a:t>… so there is ambiguity in the definition of </a:t>
            </a:r>
            <a:r>
              <a:rPr lang="en-US" i="1" baseline="0" dirty="0" smtClean="0">
                <a:latin typeface="Comic Sans MS" pitchFamily="66" charset="0"/>
              </a:rPr>
              <a:t>v</a:t>
            </a:r>
            <a:r>
              <a:rPr lang="en-US" dirty="0" smtClean="0">
                <a:latin typeface="Comic Sans MS" pitchFamily="66" charset="0"/>
              </a:rPr>
              <a:t>0</a:t>
            </a:r>
            <a:r>
              <a:rPr lang="en-US" baseline="0" dirty="0" smtClean="0">
                <a:latin typeface="Comic Sans MS" pitchFamily="66" charset="0"/>
              </a:rPr>
              <a:t>. Its interpretation is contextual.</a:t>
            </a:r>
            <a:endParaRPr lang="en-US" baseline="0" dirty="0">
              <a:latin typeface="Comic Sans MS" pitchFamily="66" charset="0"/>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76</a:t>
            </a:fld>
            <a:endParaRPr lang="en-US" dirty="0"/>
          </a:p>
        </p:txBody>
      </p:sp>
    </p:spTree>
    <p:extLst>
      <p:ext uri="{BB962C8B-B14F-4D97-AF65-F5344CB8AC3E}">
        <p14:creationId xmlns:p14="http://schemas.microsoft.com/office/powerpoint/2010/main" val="27930698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1143000"/>
            <a:ext cx="7772400" cy="723900"/>
          </a:xfrm>
        </p:spPr>
        <p:txBody>
          <a:bodyPr/>
          <a:lstStyle/>
          <a:p>
            <a:r>
              <a:rPr lang="en-US" dirty="0" smtClean="0"/>
              <a:t>RGB to HSV Conversion</a:t>
            </a:r>
          </a:p>
        </p:txBody>
      </p:sp>
      <p:grpSp>
        <p:nvGrpSpPr>
          <p:cNvPr id="83974" name="Group 3"/>
          <p:cNvGrpSpPr>
            <a:grpSpLocks/>
          </p:cNvGrpSpPr>
          <p:nvPr/>
        </p:nvGrpSpPr>
        <p:grpSpPr bwMode="auto">
          <a:xfrm>
            <a:off x="6324600" y="1752600"/>
            <a:ext cx="2493963" cy="3657600"/>
            <a:chOff x="6324600" y="1752600"/>
            <a:chExt cx="2493963" cy="3657600"/>
          </a:xfrm>
        </p:grpSpPr>
        <p:grpSp>
          <p:nvGrpSpPr>
            <p:cNvPr id="83981" name="Group 2"/>
            <p:cNvGrpSpPr>
              <a:grpSpLocks/>
            </p:cNvGrpSpPr>
            <p:nvPr/>
          </p:nvGrpSpPr>
          <p:grpSpPr bwMode="auto">
            <a:xfrm>
              <a:off x="6324600" y="1752600"/>
              <a:ext cx="2493963" cy="3657600"/>
              <a:chOff x="6324600" y="1752600"/>
              <a:chExt cx="2493963" cy="3657600"/>
            </a:xfrm>
          </p:grpSpPr>
          <p:pic>
            <p:nvPicPr>
              <p:cNvPr id="83983" name="Picture 3" descr="RGB-HSV-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2600"/>
                <a:ext cx="2493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4" name="TextBox 21"/>
              <p:cNvSpPr txBox="1">
                <a:spLocks noChangeArrowheads="1"/>
              </p:cNvSpPr>
              <p:nvPr/>
            </p:nvSpPr>
            <p:spPr bwMode="auto">
              <a:xfrm>
                <a:off x="6943726" y="3733800"/>
                <a:ext cx="169149" cy="2339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p</a:t>
                </a:r>
                <a:r>
                  <a:rPr lang="en-US" sz="1200"/>
                  <a:t>0</a:t>
                </a:r>
                <a:endParaRPr lang="en-US" sz="1200" b="1" baseline="0"/>
              </a:p>
            </p:txBody>
          </p:sp>
          <p:sp>
            <p:nvSpPr>
              <p:cNvPr id="23" name="Freeform 22"/>
              <p:cNvSpPr/>
              <p:nvPr/>
            </p:nvSpPr>
            <p:spPr>
              <a:xfrm>
                <a:off x="7553325" y="3248025"/>
                <a:ext cx="242888" cy="276225"/>
              </a:xfrm>
              <a:custGeom>
                <a:avLst/>
                <a:gdLst>
                  <a:gd name="connsiteX0" fmla="*/ 76200 w 242888"/>
                  <a:gd name="connsiteY0" fmla="*/ 0 h 276225"/>
                  <a:gd name="connsiteX1" fmla="*/ 0 w 242888"/>
                  <a:gd name="connsiteY1" fmla="*/ 180975 h 276225"/>
                  <a:gd name="connsiteX2" fmla="*/ 180975 w 242888"/>
                  <a:gd name="connsiteY2" fmla="*/ 276225 h 276225"/>
                  <a:gd name="connsiteX3" fmla="*/ 242888 w 242888"/>
                  <a:gd name="connsiteY3" fmla="*/ 128588 h 276225"/>
                  <a:gd name="connsiteX4" fmla="*/ 76200 w 242888"/>
                  <a:gd name="connsiteY4" fmla="*/ 0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8" h="276225">
                    <a:moveTo>
                      <a:pt x="76200" y="0"/>
                    </a:moveTo>
                    <a:lnTo>
                      <a:pt x="0" y="180975"/>
                    </a:lnTo>
                    <a:lnTo>
                      <a:pt x="180975" y="276225"/>
                    </a:lnTo>
                    <a:lnTo>
                      <a:pt x="242888" y="128588"/>
                    </a:lnTo>
                    <a:lnTo>
                      <a:pt x="76200"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83986" name="TextBox 23"/>
              <p:cNvSpPr txBox="1">
                <a:spLocks noChangeArrowheads="1"/>
              </p:cNvSpPr>
              <p:nvPr/>
            </p:nvSpPr>
            <p:spPr bwMode="auto">
              <a:xfrm>
                <a:off x="7566750" y="3276600"/>
                <a:ext cx="159531"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v</a:t>
                </a:r>
                <a:r>
                  <a:rPr lang="en-US" sz="1200"/>
                  <a:t>0</a:t>
                </a:r>
                <a:endParaRPr lang="en-US" sz="1200" b="1" baseline="0"/>
              </a:p>
            </p:txBody>
          </p:sp>
          <p:sp>
            <p:nvSpPr>
              <p:cNvPr id="25" name="Freeform 24"/>
              <p:cNvSpPr/>
              <p:nvPr/>
            </p:nvSpPr>
            <p:spPr>
              <a:xfrm>
                <a:off x="7281863" y="3590925"/>
                <a:ext cx="200025" cy="209550"/>
              </a:xfrm>
              <a:custGeom>
                <a:avLst/>
                <a:gdLst>
                  <a:gd name="connsiteX0" fmla="*/ 42862 w 200025"/>
                  <a:gd name="connsiteY0" fmla="*/ 0 h 209550"/>
                  <a:gd name="connsiteX1" fmla="*/ 0 w 200025"/>
                  <a:gd name="connsiteY1" fmla="*/ 161925 h 209550"/>
                  <a:gd name="connsiteX2" fmla="*/ 200025 w 200025"/>
                  <a:gd name="connsiteY2" fmla="*/ 209550 h 209550"/>
                  <a:gd name="connsiteX3" fmla="*/ 180975 w 200025"/>
                  <a:gd name="connsiteY3" fmla="*/ 33338 h 209550"/>
                  <a:gd name="connsiteX4" fmla="*/ 42862 w 200025"/>
                  <a:gd name="connsiteY4" fmla="*/ 0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9550">
                    <a:moveTo>
                      <a:pt x="42862" y="0"/>
                    </a:moveTo>
                    <a:lnTo>
                      <a:pt x="0" y="161925"/>
                    </a:lnTo>
                    <a:lnTo>
                      <a:pt x="200025" y="209550"/>
                    </a:lnTo>
                    <a:lnTo>
                      <a:pt x="180975" y="33338"/>
                    </a:lnTo>
                    <a:lnTo>
                      <a:pt x="42862"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83988" name="TextBox 25"/>
              <p:cNvSpPr txBox="1">
                <a:spLocks noChangeArrowheads="1"/>
              </p:cNvSpPr>
              <p:nvPr/>
            </p:nvSpPr>
            <p:spPr bwMode="auto">
              <a:xfrm>
                <a:off x="7289201" y="3576090"/>
                <a:ext cx="140295"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s</a:t>
                </a:r>
                <a:r>
                  <a:rPr lang="en-US" sz="1200"/>
                  <a:t>0</a:t>
                </a:r>
                <a:endParaRPr lang="en-US" sz="1200" b="1" baseline="0"/>
              </a:p>
            </p:txBody>
          </p:sp>
        </p:grpSp>
        <p:sp>
          <p:nvSpPr>
            <p:cNvPr id="83982" name="Text Box 7"/>
            <p:cNvSpPr txBox="1">
              <a:spLocks noChangeArrowheads="1"/>
            </p:cNvSpPr>
            <p:nvPr/>
          </p:nvSpPr>
          <p:spPr bwMode="auto">
            <a:xfrm>
              <a:off x="7543800" y="2514600"/>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dirty="0"/>
                <a:t>x</a:t>
              </a:r>
            </a:p>
          </p:txBody>
        </p:sp>
      </p:grpSp>
      <p:graphicFrame>
        <p:nvGraphicFramePr>
          <p:cNvPr id="7" name="Object 6"/>
          <p:cNvGraphicFramePr>
            <a:graphicFrameLocks noChangeAspect="1"/>
          </p:cNvGraphicFramePr>
          <p:nvPr>
            <p:extLst>
              <p:ext uri="{D42A27DB-BD31-4B8C-83A1-F6EECF244321}">
                <p14:modId xmlns:p14="http://schemas.microsoft.com/office/powerpoint/2010/main" val="3932654190"/>
              </p:ext>
            </p:extLst>
          </p:nvPr>
        </p:nvGraphicFramePr>
        <p:xfrm>
          <a:off x="7791480" y="4991460"/>
          <a:ext cx="895320" cy="799740"/>
        </p:xfrm>
        <a:graphic>
          <a:graphicData uri="http://schemas.openxmlformats.org/presentationml/2006/ole">
            <mc:AlternateContent xmlns:mc="http://schemas.openxmlformats.org/markup-compatibility/2006">
              <mc:Choice xmlns:v="urn:schemas-microsoft-com:vml" Requires="v">
                <p:oleObj spid="_x0000_s84677" name="Equation" r:id="rId4" imgW="596880" imgH="533160" progId="Equation.DSMT4">
                  <p:embed/>
                </p:oleObj>
              </mc:Choice>
              <mc:Fallback>
                <p:oleObj name="Equation" r:id="rId4" imgW="596880" imgH="53316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1480" y="4991460"/>
                        <a:ext cx="895320" cy="7997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4"/>
          <p:cNvGrpSpPr/>
          <p:nvPr/>
        </p:nvGrpSpPr>
        <p:grpSpPr>
          <a:xfrm>
            <a:off x="698500" y="1979613"/>
            <a:ext cx="5616575" cy="1222200"/>
            <a:chOff x="1012825" y="1979613"/>
            <a:chExt cx="5616575" cy="1222200"/>
          </a:xfrm>
        </p:grpSpPr>
        <p:graphicFrame>
          <p:nvGraphicFramePr>
            <p:cNvPr id="83972" name="Object 5"/>
            <p:cNvGraphicFramePr>
              <a:graphicFrameLocks noChangeAspect="1"/>
            </p:cNvGraphicFramePr>
            <p:nvPr>
              <p:extLst>
                <p:ext uri="{D42A27DB-BD31-4B8C-83A1-F6EECF244321}">
                  <p14:modId xmlns:p14="http://schemas.microsoft.com/office/powerpoint/2010/main" val="1457318924"/>
                </p:ext>
              </p:extLst>
            </p:nvPr>
          </p:nvGraphicFramePr>
          <p:xfrm>
            <a:off x="1012825" y="1979613"/>
            <a:ext cx="3622500" cy="1222200"/>
          </p:xfrm>
          <a:graphic>
            <a:graphicData uri="http://schemas.openxmlformats.org/presentationml/2006/ole">
              <mc:AlternateContent xmlns:mc="http://schemas.openxmlformats.org/markup-compatibility/2006">
                <mc:Choice xmlns:v="urn:schemas-microsoft-com:vml" Requires="v">
                  <p:oleObj spid="_x0000_s84678" name="Equation" r:id="rId6" imgW="2070000" imgH="698400" progId="Equation.DSMT4">
                    <p:embed/>
                  </p:oleObj>
                </mc:Choice>
                <mc:Fallback>
                  <p:oleObj name="Equation" r:id="rId6" imgW="2070000" imgH="698400" progId="Equation.DSMT4">
                    <p:embed/>
                    <p:pic>
                      <p:nvPicPr>
                        <p:cNvPr id="0" name="Object 5"/>
                        <p:cNvPicPr>
                          <a:picLocks noChangeAspect="1" noChangeArrowheads="1"/>
                        </p:cNvPicPr>
                        <p:nvPr/>
                      </p:nvPicPr>
                      <p:blipFill>
                        <a:blip r:embed="rId7"/>
                        <a:srcRect/>
                        <a:stretch>
                          <a:fillRect/>
                        </a:stretch>
                      </p:blipFill>
                      <p:spPr bwMode="auto">
                        <a:xfrm>
                          <a:off x="1012825" y="1979613"/>
                          <a:ext cx="3622500" cy="122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0"/>
            <p:cNvSpPr txBox="1">
              <a:spLocks noChangeArrowheads="1"/>
            </p:cNvSpPr>
            <p:nvPr/>
          </p:nvSpPr>
          <p:spPr bwMode="auto">
            <a:xfrm>
              <a:off x="5105400" y="2307987"/>
              <a:ext cx="1524000" cy="738664"/>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40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smtClean="0">
                  <a:latin typeface="Comic Sans MS" pitchFamily="66" charset="0"/>
                </a:rPr>
                <a:t>is the red line, </a:t>
              </a:r>
              <a:r>
                <a:rPr lang="en-US" b="1" baseline="0" dirty="0" smtClean="0">
                  <a:latin typeface="Comic Sans MS" pitchFamily="66" charset="0"/>
                </a:rPr>
                <a:t>x</a:t>
              </a:r>
              <a:r>
                <a:rPr lang="en-US" baseline="0" dirty="0" smtClean="0">
                  <a:latin typeface="Comic Sans MS" pitchFamily="66" charset="0"/>
                </a:rPr>
                <a:t>, for </a:t>
              </a:r>
              <a:r>
                <a:rPr lang="en-US" b="1" baseline="0" dirty="0" smtClean="0">
                  <a:latin typeface="Comic Sans MS" pitchFamily="66" charset="0"/>
                </a:rPr>
                <a:t>all</a:t>
              </a:r>
              <a:r>
                <a:rPr lang="en-US" baseline="0" dirty="0" smtClean="0">
                  <a:latin typeface="Comic Sans MS" pitchFamily="66" charset="0"/>
                </a:rPr>
                <a:t> colors with value, </a:t>
              </a:r>
              <a:r>
                <a:rPr lang="en-US" b="1" baseline="0" dirty="0" smtClean="0">
                  <a:latin typeface="Comic Sans MS" pitchFamily="66" charset="0"/>
                </a:rPr>
                <a:t>v</a:t>
              </a:r>
              <a:r>
                <a:rPr lang="en-US" dirty="0" smtClean="0">
                  <a:latin typeface="Comic Sans MS" pitchFamily="66" charset="0"/>
                </a:rPr>
                <a:t>0.</a:t>
              </a:r>
              <a:endParaRPr lang="en-US" baseline="0" dirty="0">
                <a:latin typeface="Comic Sans MS" pitchFamily="66" charset="0"/>
              </a:endParaRPr>
            </a:p>
          </p:txBody>
        </p:sp>
      </p:grpSp>
      <p:grpSp>
        <p:nvGrpSpPr>
          <p:cNvPr id="6" name="Group 5"/>
          <p:cNvGrpSpPr/>
          <p:nvPr/>
        </p:nvGrpSpPr>
        <p:grpSpPr>
          <a:xfrm>
            <a:off x="698500" y="3482269"/>
            <a:ext cx="4791075" cy="1244250"/>
            <a:chOff x="1076325" y="3413125"/>
            <a:chExt cx="4791075" cy="1244250"/>
          </a:xfrm>
        </p:grpSpPr>
        <p:graphicFrame>
          <p:nvGraphicFramePr>
            <p:cNvPr id="22" name="Object 6"/>
            <p:cNvGraphicFramePr>
              <a:graphicFrameLocks noChangeAspect="1"/>
            </p:cNvGraphicFramePr>
            <p:nvPr>
              <p:extLst>
                <p:ext uri="{D42A27DB-BD31-4B8C-83A1-F6EECF244321}">
                  <p14:modId xmlns:p14="http://schemas.microsoft.com/office/powerpoint/2010/main" val="1703777759"/>
                </p:ext>
              </p:extLst>
            </p:nvPr>
          </p:nvGraphicFramePr>
          <p:xfrm>
            <a:off x="1076325" y="3413125"/>
            <a:ext cx="2644740" cy="1244250"/>
          </p:xfrm>
          <a:graphic>
            <a:graphicData uri="http://schemas.openxmlformats.org/presentationml/2006/ole">
              <mc:AlternateContent xmlns:mc="http://schemas.openxmlformats.org/markup-compatibility/2006">
                <mc:Choice xmlns:v="urn:schemas-microsoft-com:vml" Requires="v">
                  <p:oleObj spid="_x0000_s84679" name="Equation" r:id="rId8" imgW="1511280" imgH="711000" progId="Equation.DSMT4">
                    <p:embed/>
                  </p:oleObj>
                </mc:Choice>
                <mc:Fallback>
                  <p:oleObj name="Equation" r:id="rId8" imgW="1511280" imgH="711000" progId="Equation.DSMT4">
                    <p:embed/>
                    <p:pic>
                      <p:nvPicPr>
                        <p:cNvPr id="0" name=""/>
                        <p:cNvPicPr>
                          <a:picLocks noChangeAspect="1" noChangeArrowheads="1"/>
                        </p:cNvPicPr>
                        <p:nvPr/>
                      </p:nvPicPr>
                      <p:blipFill>
                        <a:blip r:embed="rId9"/>
                        <a:srcRect/>
                        <a:stretch>
                          <a:fillRect/>
                        </a:stretch>
                      </p:blipFill>
                      <p:spPr bwMode="auto">
                        <a:xfrm>
                          <a:off x="1076325" y="3413125"/>
                          <a:ext cx="2644740" cy="124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10"/>
            <p:cNvSpPr txBox="1">
              <a:spLocks noChangeArrowheads="1"/>
            </p:cNvSpPr>
            <p:nvPr/>
          </p:nvSpPr>
          <p:spPr bwMode="auto">
            <a:xfrm>
              <a:off x="4267200" y="3751818"/>
              <a:ext cx="1600200" cy="738664"/>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40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smtClean="0">
                  <a:latin typeface="Comic Sans MS" pitchFamily="66" charset="0"/>
                </a:rPr>
                <a:t>is the saturation vector, </a:t>
              </a:r>
              <a:r>
                <a:rPr lang="en-US" b="1" baseline="0" dirty="0" smtClean="0">
                  <a:latin typeface="Comic Sans MS" pitchFamily="66" charset="0"/>
                </a:rPr>
                <a:t>s</a:t>
              </a:r>
              <a:r>
                <a:rPr lang="en-US" dirty="0" smtClean="0">
                  <a:latin typeface="Comic Sans MS" pitchFamily="66" charset="0"/>
                </a:rPr>
                <a:t>0</a:t>
              </a:r>
              <a:r>
                <a:rPr lang="en-US" b="1" baseline="0" dirty="0" smtClean="0">
                  <a:latin typeface="Comic Sans MS" pitchFamily="66" charset="0"/>
                </a:rPr>
                <a:t>, </a:t>
              </a:r>
              <a:r>
                <a:rPr lang="en-US" baseline="0" dirty="0" smtClean="0">
                  <a:latin typeface="Comic Sans MS" pitchFamily="66" charset="0"/>
                </a:rPr>
                <a:t>for color </a:t>
              </a:r>
              <a:r>
                <a:rPr lang="en-US" b="1" baseline="0" dirty="0" smtClean="0">
                  <a:latin typeface="Comic Sans MS" pitchFamily="66" charset="0"/>
                </a:rPr>
                <a:t>p</a:t>
              </a:r>
              <a:r>
                <a:rPr lang="en-US" dirty="0" smtClean="0">
                  <a:latin typeface="Comic Sans MS" pitchFamily="66" charset="0"/>
                </a:rPr>
                <a:t>0.</a:t>
              </a:r>
              <a:endParaRPr lang="en-US" baseline="0" dirty="0">
                <a:latin typeface="Comic Sans MS" pitchFamily="66" charset="0"/>
              </a:endParaRPr>
            </a:p>
          </p:txBody>
        </p:sp>
      </p:grpSp>
      <p:grpSp>
        <p:nvGrpSpPr>
          <p:cNvPr id="8" name="Group 7"/>
          <p:cNvGrpSpPr/>
          <p:nvPr/>
        </p:nvGrpSpPr>
        <p:grpSpPr>
          <a:xfrm>
            <a:off x="698500" y="5006975"/>
            <a:ext cx="5880100" cy="888930"/>
            <a:chOff x="911225" y="5006975"/>
            <a:chExt cx="5880100" cy="888930"/>
          </a:xfrm>
        </p:grpSpPr>
        <p:graphicFrame>
          <p:nvGraphicFramePr>
            <p:cNvPr id="83971" name="Object 4"/>
            <p:cNvGraphicFramePr>
              <a:graphicFrameLocks noChangeAspect="1"/>
            </p:cNvGraphicFramePr>
            <p:nvPr>
              <p:extLst>
                <p:ext uri="{D42A27DB-BD31-4B8C-83A1-F6EECF244321}">
                  <p14:modId xmlns:p14="http://schemas.microsoft.com/office/powerpoint/2010/main" val="852574188"/>
                </p:ext>
              </p:extLst>
            </p:nvPr>
          </p:nvGraphicFramePr>
          <p:xfrm>
            <a:off x="911225" y="5006975"/>
            <a:ext cx="3644550" cy="888930"/>
          </p:xfrm>
          <a:graphic>
            <a:graphicData uri="http://schemas.openxmlformats.org/presentationml/2006/ole">
              <mc:AlternateContent xmlns:mc="http://schemas.openxmlformats.org/markup-compatibility/2006">
                <mc:Choice xmlns:v="urn:schemas-microsoft-com:vml" Requires="v">
                  <p:oleObj spid="_x0000_s84680" name="Equation" r:id="rId10" imgW="2082600" imgH="507960" progId="Equation.DSMT4">
                    <p:embed/>
                  </p:oleObj>
                </mc:Choice>
                <mc:Fallback>
                  <p:oleObj name="Equation" r:id="rId10" imgW="2082600" imgH="507960" progId="Equation.DSMT4">
                    <p:embed/>
                    <p:pic>
                      <p:nvPicPr>
                        <p:cNvPr id="0" name="Object 4"/>
                        <p:cNvPicPr>
                          <a:picLocks noChangeAspect="1" noChangeArrowheads="1"/>
                        </p:cNvPicPr>
                        <p:nvPr/>
                      </p:nvPicPr>
                      <p:blipFill>
                        <a:blip r:embed="rId11"/>
                        <a:srcRect/>
                        <a:stretch>
                          <a:fillRect/>
                        </a:stretch>
                      </p:blipFill>
                      <p:spPr bwMode="auto">
                        <a:xfrm>
                          <a:off x="911225" y="5006975"/>
                          <a:ext cx="3644550" cy="888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10"/>
            <p:cNvSpPr txBox="1">
              <a:spLocks noChangeArrowheads="1"/>
            </p:cNvSpPr>
            <p:nvPr/>
          </p:nvSpPr>
          <p:spPr bwMode="auto">
            <a:xfrm>
              <a:off x="5191125" y="5251777"/>
              <a:ext cx="1600200" cy="523220"/>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40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smtClean="0">
                  <a:latin typeface="Comic Sans MS" pitchFamily="66" charset="0"/>
                </a:rPr>
                <a:t>is the hue angle, </a:t>
              </a:r>
              <a:r>
                <a:rPr lang="en-US" i="1" baseline="0" dirty="0" smtClean="0">
                  <a:latin typeface="Comic Sans MS" pitchFamily="66" charset="0"/>
                </a:rPr>
                <a:t>h</a:t>
              </a:r>
              <a:r>
                <a:rPr lang="en-US" sz="400" i="1" dirty="0" smtClean="0">
                  <a:latin typeface="Comic Sans MS" pitchFamily="66" charset="0"/>
                </a:rPr>
                <a:t> </a:t>
              </a:r>
              <a:r>
                <a:rPr lang="en-US" dirty="0" smtClean="0">
                  <a:latin typeface="Comic Sans MS" pitchFamily="66" charset="0"/>
                </a:rPr>
                <a:t>0</a:t>
              </a:r>
              <a:r>
                <a:rPr lang="en-US" b="1" baseline="0" dirty="0" smtClean="0">
                  <a:latin typeface="Comic Sans MS" pitchFamily="66" charset="0"/>
                </a:rPr>
                <a:t>,</a:t>
              </a:r>
              <a:r>
                <a:rPr lang="en-US" sz="600" b="1" baseline="0" dirty="0" smtClean="0">
                  <a:latin typeface="Comic Sans MS" pitchFamily="66" charset="0"/>
                </a:rPr>
                <a:t> </a:t>
              </a:r>
              <a:r>
                <a:rPr lang="en-US" baseline="0" dirty="0" smtClean="0">
                  <a:latin typeface="Comic Sans MS" pitchFamily="66" charset="0"/>
                </a:rPr>
                <a:t>for color </a:t>
              </a:r>
              <a:r>
                <a:rPr lang="en-US" b="1" baseline="0" dirty="0" smtClean="0">
                  <a:latin typeface="Comic Sans MS" pitchFamily="66" charset="0"/>
                </a:rPr>
                <a:t>p</a:t>
              </a:r>
              <a:r>
                <a:rPr lang="en-US" dirty="0" smtClean="0">
                  <a:latin typeface="Comic Sans MS" pitchFamily="66" charset="0"/>
                </a:rPr>
                <a:t>0.</a:t>
              </a:r>
              <a:endParaRPr lang="en-US" baseline="0" dirty="0">
                <a:latin typeface="Comic Sans MS" pitchFamily="66" charset="0"/>
              </a:endParaRPr>
            </a:p>
          </p:txBody>
        </p:sp>
      </p:gr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77</a:t>
            </a:fld>
            <a:endParaRPr lang="en-US" dirty="0"/>
          </a:p>
        </p:txBody>
      </p:sp>
      <p:grpSp>
        <p:nvGrpSpPr>
          <p:cNvPr id="83975" name="Group 11"/>
          <p:cNvGrpSpPr>
            <a:grpSpLocks/>
          </p:cNvGrpSpPr>
          <p:nvPr/>
        </p:nvGrpSpPr>
        <p:grpSpPr bwMode="auto">
          <a:xfrm>
            <a:off x="7972425" y="6373813"/>
            <a:ext cx="417513" cy="357187"/>
            <a:chOff x="5022" y="4015"/>
            <a:chExt cx="263" cy="225"/>
          </a:xfrm>
        </p:grpSpPr>
        <p:sp>
          <p:nvSpPr>
            <p:cNvPr id="83979" name="Rectangle 9"/>
            <p:cNvSpPr>
              <a:spLocks noChangeArrowheads="1"/>
            </p:cNvSpPr>
            <p:nvPr/>
          </p:nvSpPr>
          <p:spPr bwMode="auto">
            <a:xfrm>
              <a:off x="5022" y="4015"/>
              <a:ext cx="263" cy="2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83980" name="Text Box 8"/>
            <p:cNvSpPr txBox="1">
              <a:spLocks noChangeArrowheads="1"/>
            </p:cNvSpPr>
            <p:nvPr/>
          </p:nvSpPr>
          <p:spPr bwMode="auto">
            <a:xfrm>
              <a:off x="5040" y="4032"/>
              <a:ext cx="228" cy="192"/>
            </a:xfrm>
            <a:prstGeom prst="rect">
              <a:avLst/>
            </a:prstGeom>
            <a:solidFill>
              <a:srgbClr val="FFCCFF"/>
            </a:solidFill>
            <a:ln>
              <a:noFill/>
            </a:ln>
            <a:effectLst>
              <a:prstShdw prst="shdw17" dist="17961" dir="2700000">
                <a:srgbClr val="997A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1">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hlinkClick r:id="rId12" action="ppaction://hlinksldjump"/>
                </a:rPr>
                <a:t>88</a:t>
              </a:r>
              <a:endParaRPr lang="en-US" baseline="0" dirty="0"/>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17232" r="18094"/>
          <a:stretch/>
        </p:blipFill>
        <p:spPr>
          <a:xfrm>
            <a:off x="5863305" y="1033302"/>
            <a:ext cx="2895600" cy="5045825"/>
          </a:xfrm>
          <a:prstGeom prst="rect">
            <a:avLst/>
          </a:prstGeom>
        </p:spPr>
      </p:pic>
      <p:sp>
        <p:nvSpPr>
          <p:cNvPr id="83970" name="Rectangle 2"/>
          <p:cNvSpPr>
            <a:spLocks noGrp="1" noChangeArrowheads="1"/>
          </p:cNvSpPr>
          <p:nvPr>
            <p:ph type="title"/>
          </p:nvPr>
        </p:nvSpPr>
        <p:spPr>
          <a:xfrm>
            <a:off x="304800" y="1143000"/>
            <a:ext cx="7772400" cy="723900"/>
          </a:xfrm>
        </p:spPr>
        <p:txBody>
          <a:bodyPr/>
          <a:lstStyle/>
          <a:p>
            <a:r>
              <a:rPr lang="en-US" dirty="0" smtClean="0"/>
              <a:t>RGB to HSV Conversion: The Red Line</a:t>
            </a:r>
          </a:p>
        </p:txBody>
      </p:sp>
      <p:graphicFrame>
        <p:nvGraphicFramePr>
          <p:cNvPr id="83972" name="Object 5"/>
          <p:cNvGraphicFramePr>
            <a:graphicFrameLocks noChangeAspect="1"/>
          </p:cNvGraphicFramePr>
          <p:nvPr>
            <p:extLst>
              <p:ext uri="{D42A27DB-BD31-4B8C-83A1-F6EECF244321}">
                <p14:modId xmlns:p14="http://schemas.microsoft.com/office/powerpoint/2010/main" val="3681450855"/>
              </p:ext>
            </p:extLst>
          </p:nvPr>
        </p:nvGraphicFramePr>
        <p:xfrm>
          <a:off x="1063625" y="2176532"/>
          <a:ext cx="4029075" cy="1395412"/>
        </p:xfrm>
        <a:graphic>
          <a:graphicData uri="http://schemas.openxmlformats.org/presentationml/2006/ole">
            <mc:AlternateContent xmlns:mc="http://schemas.openxmlformats.org/markup-compatibility/2006">
              <mc:Choice xmlns:v="urn:schemas-microsoft-com:vml" Requires="v">
                <p:oleObj spid="_x0000_s155791" name="Equation" r:id="rId4" imgW="2019240" imgH="698400" progId="Equation.DSMT4">
                  <p:embed/>
                </p:oleObj>
              </mc:Choice>
              <mc:Fallback>
                <p:oleObj name="Equation" r:id="rId4" imgW="2019240" imgH="698400" progId="Equation.DSMT4">
                  <p:embed/>
                  <p:pic>
                    <p:nvPicPr>
                      <p:cNvPr id="0" name=""/>
                      <p:cNvPicPr>
                        <a:picLocks noChangeAspect="1" noChangeArrowheads="1"/>
                      </p:cNvPicPr>
                      <p:nvPr/>
                    </p:nvPicPr>
                    <p:blipFill>
                      <a:blip r:embed="rId5"/>
                      <a:srcRect/>
                      <a:stretch>
                        <a:fillRect/>
                      </a:stretch>
                    </p:blipFill>
                    <p:spPr bwMode="auto">
                      <a:xfrm>
                        <a:off x="1063625" y="2176532"/>
                        <a:ext cx="4029075" cy="1395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4"/>
          <p:cNvSpPr txBox="1"/>
          <p:nvPr/>
        </p:nvSpPr>
        <p:spPr>
          <a:xfrm>
            <a:off x="457200" y="3881576"/>
            <a:ext cx="5257800" cy="1528624"/>
          </a:xfrm>
          <a:prstGeom prst="rect">
            <a:avLst/>
          </a:prstGeom>
          <a:noFill/>
        </p:spPr>
        <p:txBody>
          <a:bodyPr wrap="square" rtlCol="0">
            <a:spAutoFit/>
          </a:bodyPr>
          <a:lstStyle/>
          <a:p>
            <a:pPr>
              <a:lnSpc>
                <a:spcPts val="2800"/>
              </a:lnSpc>
            </a:pPr>
            <a:r>
              <a:rPr lang="en-US" sz="2000" baseline="0" dirty="0" smtClean="0">
                <a:latin typeface="+mn-lt"/>
              </a:rPr>
              <a:t>Note that: </a:t>
            </a:r>
          </a:p>
          <a:p>
            <a:pPr marL="457200" indent="-457200">
              <a:lnSpc>
                <a:spcPts val="2800"/>
              </a:lnSpc>
              <a:buAutoNum type="arabicParenBoth"/>
            </a:pPr>
            <a:r>
              <a:rPr lang="en-US" sz="2000" baseline="0" dirty="0" smtClean="0">
                <a:latin typeface="+mn-lt"/>
              </a:rPr>
              <a:t>for </a:t>
            </a:r>
            <a:r>
              <a:rPr lang="en-US" sz="2000" i="1" baseline="0" dirty="0" smtClean="0">
                <a:latin typeface="+mj-lt"/>
              </a:rPr>
              <a:t>c</a:t>
            </a:r>
            <a:r>
              <a:rPr lang="en-US" sz="2000" baseline="0" dirty="0" smtClean="0">
                <a:latin typeface="+mj-lt"/>
              </a:rPr>
              <a:t> &gt; 85</a:t>
            </a:r>
            <a:r>
              <a:rPr lang="en-US" sz="2000" baseline="0" dirty="0" smtClean="0">
                <a:latin typeface="+mn-lt"/>
              </a:rPr>
              <a:t>, the red line (vector) </a:t>
            </a:r>
            <a:r>
              <a:rPr lang="en-US" sz="2000" b="1" baseline="0" dirty="0" smtClean="0">
                <a:latin typeface="+mj-lt"/>
              </a:rPr>
              <a:t>x</a:t>
            </a:r>
            <a:r>
              <a:rPr lang="en-US" sz="2000" baseline="0" dirty="0" smtClean="0">
                <a:latin typeface="+mn-lt"/>
              </a:rPr>
              <a:t> extends beyond the color cube, and</a:t>
            </a:r>
          </a:p>
          <a:p>
            <a:pPr marL="457200" indent="-457200">
              <a:lnSpc>
                <a:spcPts val="2800"/>
              </a:lnSpc>
              <a:buAutoNum type="arabicParenBoth"/>
            </a:pPr>
            <a:r>
              <a:rPr lang="en-US" sz="2000" baseline="0" dirty="0" smtClean="0">
                <a:latin typeface="+mn-lt"/>
              </a:rPr>
              <a:t>vector </a:t>
            </a:r>
            <a:r>
              <a:rPr lang="en-US" sz="2000" b="1" baseline="0" dirty="0" smtClean="0">
                <a:latin typeface="+mj-lt"/>
              </a:rPr>
              <a:t>x</a:t>
            </a:r>
            <a:r>
              <a:rPr lang="en-US" sz="2000" baseline="0" dirty="0" smtClean="0">
                <a:latin typeface="+mj-lt"/>
              </a:rPr>
              <a:t> = 0</a:t>
            </a:r>
            <a:r>
              <a:rPr lang="en-US" sz="2000" baseline="0" dirty="0" smtClean="0">
                <a:latin typeface="+mn-lt"/>
              </a:rPr>
              <a:t> if and only if </a:t>
            </a:r>
            <a:r>
              <a:rPr lang="en-US" sz="2000" i="1" baseline="0" dirty="0" smtClean="0">
                <a:latin typeface="+mj-lt"/>
              </a:rPr>
              <a:t>c</a:t>
            </a:r>
            <a:r>
              <a:rPr lang="en-US" sz="2000" baseline="0" dirty="0" smtClean="0">
                <a:latin typeface="+mj-lt"/>
              </a:rPr>
              <a:t> = 0</a:t>
            </a:r>
            <a:r>
              <a:rPr lang="en-US" sz="2000" baseline="0" dirty="0" smtClean="0">
                <a:latin typeface="+mn-lt"/>
              </a:rPr>
              <a:t>.</a:t>
            </a:r>
            <a:endParaRPr lang="en-US" sz="2000" baseline="0" dirty="0">
              <a:latin typeface="+mn-lt"/>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78</a:t>
            </a:fld>
            <a:endParaRPr lang="en-US" dirty="0"/>
          </a:p>
        </p:txBody>
      </p:sp>
    </p:spTree>
    <p:extLst>
      <p:ext uri="{BB962C8B-B14F-4D97-AF65-F5344CB8AC3E}">
        <p14:creationId xmlns:p14="http://schemas.microsoft.com/office/powerpoint/2010/main" val="1329355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15"/>
          <p:cNvGrpSpPr>
            <a:grpSpLocks/>
          </p:cNvGrpSpPr>
          <p:nvPr/>
        </p:nvGrpSpPr>
        <p:grpSpPr bwMode="auto">
          <a:xfrm>
            <a:off x="6324600" y="1752600"/>
            <a:ext cx="2493963" cy="3657600"/>
            <a:chOff x="6324600" y="1752600"/>
            <a:chExt cx="2493963" cy="3657600"/>
          </a:xfrm>
        </p:grpSpPr>
        <p:grpSp>
          <p:nvGrpSpPr>
            <p:cNvPr id="85006" name="Group 16"/>
            <p:cNvGrpSpPr>
              <a:grpSpLocks/>
            </p:cNvGrpSpPr>
            <p:nvPr/>
          </p:nvGrpSpPr>
          <p:grpSpPr bwMode="auto">
            <a:xfrm>
              <a:off x="6324600" y="1752600"/>
              <a:ext cx="2493963" cy="3657600"/>
              <a:chOff x="6324600" y="1752600"/>
              <a:chExt cx="2493963" cy="3657600"/>
            </a:xfrm>
          </p:grpSpPr>
          <p:pic>
            <p:nvPicPr>
              <p:cNvPr id="85008" name="Picture 3" descr="RGB-HSV-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2600"/>
                <a:ext cx="2493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9" name="TextBox 19"/>
              <p:cNvSpPr txBox="1">
                <a:spLocks noChangeArrowheads="1"/>
              </p:cNvSpPr>
              <p:nvPr/>
            </p:nvSpPr>
            <p:spPr bwMode="auto">
              <a:xfrm>
                <a:off x="6943726" y="3733800"/>
                <a:ext cx="169149" cy="2339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p</a:t>
                </a:r>
                <a:r>
                  <a:rPr lang="en-US" sz="1200"/>
                  <a:t>0</a:t>
                </a:r>
                <a:endParaRPr lang="en-US" sz="1200" b="1" baseline="0"/>
              </a:p>
            </p:txBody>
          </p:sp>
          <p:sp>
            <p:nvSpPr>
              <p:cNvPr id="21" name="Freeform 20"/>
              <p:cNvSpPr/>
              <p:nvPr/>
            </p:nvSpPr>
            <p:spPr>
              <a:xfrm>
                <a:off x="7553325" y="3248025"/>
                <a:ext cx="242888" cy="276225"/>
              </a:xfrm>
              <a:custGeom>
                <a:avLst/>
                <a:gdLst>
                  <a:gd name="connsiteX0" fmla="*/ 76200 w 242888"/>
                  <a:gd name="connsiteY0" fmla="*/ 0 h 276225"/>
                  <a:gd name="connsiteX1" fmla="*/ 0 w 242888"/>
                  <a:gd name="connsiteY1" fmla="*/ 180975 h 276225"/>
                  <a:gd name="connsiteX2" fmla="*/ 180975 w 242888"/>
                  <a:gd name="connsiteY2" fmla="*/ 276225 h 276225"/>
                  <a:gd name="connsiteX3" fmla="*/ 242888 w 242888"/>
                  <a:gd name="connsiteY3" fmla="*/ 128588 h 276225"/>
                  <a:gd name="connsiteX4" fmla="*/ 76200 w 242888"/>
                  <a:gd name="connsiteY4" fmla="*/ 0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8" h="276225">
                    <a:moveTo>
                      <a:pt x="76200" y="0"/>
                    </a:moveTo>
                    <a:lnTo>
                      <a:pt x="0" y="180975"/>
                    </a:lnTo>
                    <a:lnTo>
                      <a:pt x="180975" y="276225"/>
                    </a:lnTo>
                    <a:lnTo>
                      <a:pt x="242888" y="128588"/>
                    </a:lnTo>
                    <a:lnTo>
                      <a:pt x="76200"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85011" name="TextBox 21"/>
              <p:cNvSpPr txBox="1">
                <a:spLocks noChangeArrowheads="1"/>
              </p:cNvSpPr>
              <p:nvPr/>
            </p:nvSpPr>
            <p:spPr bwMode="auto">
              <a:xfrm>
                <a:off x="7566750" y="3276600"/>
                <a:ext cx="159531"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v</a:t>
                </a:r>
                <a:r>
                  <a:rPr lang="en-US" sz="1200"/>
                  <a:t>0</a:t>
                </a:r>
                <a:endParaRPr lang="en-US" sz="1200" b="1" baseline="0"/>
              </a:p>
            </p:txBody>
          </p:sp>
          <p:sp>
            <p:nvSpPr>
              <p:cNvPr id="23" name="Freeform 22"/>
              <p:cNvSpPr/>
              <p:nvPr/>
            </p:nvSpPr>
            <p:spPr>
              <a:xfrm>
                <a:off x="7281863" y="3590925"/>
                <a:ext cx="200025" cy="209550"/>
              </a:xfrm>
              <a:custGeom>
                <a:avLst/>
                <a:gdLst>
                  <a:gd name="connsiteX0" fmla="*/ 42862 w 200025"/>
                  <a:gd name="connsiteY0" fmla="*/ 0 h 209550"/>
                  <a:gd name="connsiteX1" fmla="*/ 0 w 200025"/>
                  <a:gd name="connsiteY1" fmla="*/ 161925 h 209550"/>
                  <a:gd name="connsiteX2" fmla="*/ 200025 w 200025"/>
                  <a:gd name="connsiteY2" fmla="*/ 209550 h 209550"/>
                  <a:gd name="connsiteX3" fmla="*/ 180975 w 200025"/>
                  <a:gd name="connsiteY3" fmla="*/ 33338 h 209550"/>
                  <a:gd name="connsiteX4" fmla="*/ 42862 w 200025"/>
                  <a:gd name="connsiteY4" fmla="*/ 0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9550">
                    <a:moveTo>
                      <a:pt x="42862" y="0"/>
                    </a:moveTo>
                    <a:lnTo>
                      <a:pt x="0" y="161925"/>
                    </a:lnTo>
                    <a:lnTo>
                      <a:pt x="200025" y="209550"/>
                    </a:lnTo>
                    <a:lnTo>
                      <a:pt x="180975" y="33338"/>
                    </a:lnTo>
                    <a:lnTo>
                      <a:pt x="42862"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85013" name="TextBox 23"/>
              <p:cNvSpPr txBox="1">
                <a:spLocks noChangeArrowheads="1"/>
              </p:cNvSpPr>
              <p:nvPr/>
            </p:nvSpPr>
            <p:spPr bwMode="auto">
              <a:xfrm>
                <a:off x="7289201" y="3576090"/>
                <a:ext cx="140295"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s</a:t>
                </a:r>
                <a:r>
                  <a:rPr lang="en-US" sz="1200"/>
                  <a:t>0</a:t>
                </a:r>
                <a:endParaRPr lang="en-US" sz="1200" b="1" baseline="0"/>
              </a:p>
            </p:txBody>
          </p:sp>
        </p:grpSp>
        <p:sp>
          <p:nvSpPr>
            <p:cNvPr id="85007" name="Text Box 7"/>
            <p:cNvSpPr txBox="1">
              <a:spLocks noChangeArrowheads="1"/>
            </p:cNvSpPr>
            <p:nvPr/>
          </p:nvSpPr>
          <p:spPr bwMode="auto">
            <a:xfrm>
              <a:off x="7543800" y="2514600"/>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x</a:t>
              </a:r>
            </a:p>
          </p:txBody>
        </p:sp>
      </p:grpSp>
      <p:sp>
        <p:nvSpPr>
          <p:cNvPr id="84995" name="Rectangle 2"/>
          <p:cNvSpPr>
            <a:spLocks noGrp="1" noChangeArrowheads="1"/>
          </p:cNvSpPr>
          <p:nvPr>
            <p:ph type="title"/>
          </p:nvPr>
        </p:nvSpPr>
        <p:spPr>
          <a:xfrm>
            <a:off x="457200" y="1143000"/>
            <a:ext cx="7772400" cy="723900"/>
          </a:xfrm>
        </p:spPr>
        <p:txBody>
          <a:bodyPr/>
          <a:lstStyle/>
          <a:p>
            <a:r>
              <a:rPr lang="en-US" dirty="0" smtClean="0"/>
              <a:t>RGB to HSV Conversion</a:t>
            </a:r>
          </a:p>
        </p:txBody>
      </p:sp>
      <p:graphicFrame>
        <p:nvGraphicFramePr>
          <p:cNvPr id="84996" name="Object 4"/>
          <p:cNvGraphicFramePr>
            <a:graphicFrameLocks noChangeAspect="1"/>
          </p:cNvGraphicFramePr>
          <p:nvPr>
            <p:extLst>
              <p:ext uri="{D42A27DB-BD31-4B8C-83A1-F6EECF244321}">
                <p14:modId xmlns:p14="http://schemas.microsoft.com/office/powerpoint/2010/main" val="1297051577"/>
              </p:ext>
            </p:extLst>
          </p:nvPr>
        </p:nvGraphicFramePr>
        <p:xfrm>
          <a:off x="822325" y="4651375"/>
          <a:ext cx="2814638" cy="962025"/>
        </p:xfrm>
        <a:graphic>
          <a:graphicData uri="http://schemas.openxmlformats.org/presentationml/2006/ole">
            <mc:AlternateContent xmlns:mc="http://schemas.openxmlformats.org/markup-compatibility/2006">
              <mc:Choice xmlns:v="urn:schemas-microsoft-com:vml" Requires="v">
                <p:oleObj spid="_x0000_s85649" name="Equation" r:id="rId4" imgW="1409400" imgH="482400" progId="Equation.DSMT4">
                  <p:embed/>
                </p:oleObj>
              </mc:Choice>
              <mc:Fallback>
                <p:oleObj name="Equation" r:id="rId4" imgW="1409400" imgH="482400" progId="Equation.DSMT4">
                  <p:embed/>
                  <p:pic>
                    <p:nvPicPr>
                      <p:cNvPr id="0" name="Object 4"/>
                      <p:cNvPicPr>
                        <a:picLocks noChangeAspect="1" noChangeArrowheads="1"/>
                      </p:cNvPicPr>
                      <p:nvPr/>
                    </p:nvPicPr>
                    <p:blipFill>
                      <a:blip r:embed="rId5"/>
                      <a:srcRect/>
                      <a:stretch>
                        <a:fillRect/>
                      </a:stretch>
                    </p:blipFill>
                    <p:spPr bwMode="auto">
                      <a:xfrm>
                        <a:off x="822325" y="4651375"/>
                        <a:ext cx="2814638"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997" name="Object 6"/>
          <p:cNvGraphicFramePr>
            <a:graphicFrameLocks noChangeAspect="1"/>
          </p:cNvGraphicFramePr>
          <p:nvPr>
            <p:extLst>
              <p:ext uri="{D42A27DB-BD31-4B8C-83A1-F6EECF244321}">
                <p14:modId xmlns:p14="http://schemas.microsoft.com/office/powerpoint/2010/main" val="1789038587"/>
              </p:ext>
            </p:extLst>
          </p:nvPr>
        </p:nvGraphicFramePr>
        <p:xfrm>
          <a:off x="822325" y="2363788"/>
          <a:ext cx="1116012" cy="455612"/>
        </p:xfrm>
        <a:graphic>
          <a:graphicData uri="http://schemas.openxmlformats.org/presentationml/2006/ole">
            <mc:AlternateContent xmlns:mc="http://schemas.openxmlformats.org/markup-compatibility/2006">
              <mc:Choice xmlns:v="urn:schemas-microsoft-com:vml" Requires="v">
                <p:oleObj spid="_x0000_s85650" name="Equation" r:id="rId6" imgW="558720" imgH="228600" progId="Equation.DSMT4">
                  <p:embed/>
                </p:oleObj>
              </mc:Choice>
              <mc:Fallback>
                <p:oleObj name="Equation" r:id="rId6" imgW="558720" imgH="228600" progId="Equation.DSMT4">
                  <p:embed/>
                  <p:pic>
                    <p:nvPicPr>
                      <p:cNvPr id="0" name="Object 6"/>
                      <p:cNvPicPr>
                        <a:picLocks noChangeAspect="1" noChangeArrowheads="1"/>
                      </p:cNvPicPr>
                      <p:nvPr/>
                    </p:nvPicPr>
                    <p:blipFill>
                      <a:blip r:embed="rId7"/>
                      <a:srcRect/>
                      <a:stretch>
                        <a:fillRect/>
                      </a:stretch>
                    </p:blipFill>
                    <p:spPr bwMode="auto">
                      <a:xfrm>
                        <a:off x="822325" y="2363788"/>
                        <a:ext cx="11160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998" name="Object 7"/>
          <p:cNvGraphicFramePr>
            <a:graphicFrameLocks noChangeAspect="1"/>
          </p:cNvGraphicFramePr>
          <p:nvPr>
            <p:extLst>
              <p:ext uri="{D42A27DB-BD31-4B8C-83A1-F6EECF244321}">
                <p14:modId xmlns:p14="http://schemas.microsoft.com/office/powerpoint/2010/main" val="2691340625"/>
              </p:ext>
            </p:extLst>
          </p:nvPr>
        </p:nvGraphicFramePr>
        <p:xfrm>
          <a:off x="822325" y="3457575"/>
          <a:ext cx="4892675" cy="658813"/>
        </p:xfrm>
        <a:graphic>
          <a:graphicData uri="http://schemas.openxmlformats.org/presentationml/2006/ole">
            <mc:AlternateContent xmlns:mc="http://schemas.openxmlformats.org/markup-compatibility/2006">
              <mc:Choice xmlns:v="urn:schemas-microsoft-com:vml" Requires="v">
                <p:oleObj spid="_x0000_s85651" name="Equation" r:id="rId8" imgW="2450880" imgH="330120" progId="Equation.DSMT4">
                  <p:embed/>
                </p:oleObj>
              </mc:Choice>
              <mc:Fallback>
                <p:oleObj name="Equation" r:id="rId8" imgW="2450880" imgH="330120" progId="Equation.DSMT4">
                  <p:embed/>
                  <p:pic>
                    <p:nvPicPr>
                      <p:cNvPr id="0" name="Object 7"/>
                      <p:cNvPicPr>
                        <a:picLocks noChangeAspect="1" noChangeArrowheads="1"/>
                      </p:cNvPicPr>
                      <p:nvPr/>
                    </p:nvPicPr>
                    <p:blipFill>
                      <a:blip r:embed="rId9"/>
                      <a:srcRect/>
                      <a:stretch>
                        <a:fillRect/>
                      </a:stretch>
                    </p:blipFill>
                    <p:spPr bwMode="auto">
                      <a:xfrm>
                        <a:off x="822325" y="3457575"/>
                        <a:ext cx="4892675"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999" name="Text Box 8"/>
          <p:cNvSpPr txBox="1">
            <a:spLocks noChangeArrowheads="1"/>
          </p:cNvSpPr>
          <p:nvPr/>
        </p:nvSpPr>
        <p:spPr bwMode="auto">
          <a:xfrm>
            <a:off x="457200" y="1905000"/>
            <a:ext cx="14652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dirty="0"/>
              <a:t>In summary,</a:t>
            </a:r>
          </a:p>
        </p:txBody>
      </p:sp>
      <p:sp>
        <p:nvSpPr>
          <p:cNvPr id="85000" name="Text Box 9"/>
          <p:cNvSpPr txBox="1">
            <a:spLocks noChangeArrowheads="1"/>
          </p:cNvSpPr>
          <p:nvPr/>
        </p:nvSpPr>
        <p:spPr bwMode="auto">
          <a:xfrm>
            <a:off x="457200" y="2955925"/>
            <a:ext cx="6324600"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dirty="0"/>
              <a:t>where  </a:t>
            </a:r>
            <a:r>
              <a:rPr lang="en-US" sz="2000" i="1" baseline="0" dirty="0"/>
              <a:t>c</a:t>
            </a:r>
            <a:r>
              <a:rPr lang="en-US" sz="2000" baseline="0" dirty="0"/>
              <a:t> = </a:t>
            </a:r>
            <a:r>
              <a:rPr lang="en-US" sz="2000" i="1" baseline="0" dirty="0"/>
              <a:t>r</a:t>
            </a:r>
            <a:r>
              <a:rPr lang="en-US" sz="2000" i="1" dirty="0"/>
              <a:t>0</a:t>
            </a:r>
            <a:r>
              <a:rPr lang="en-US" sz="2000" i="1" baseline="0" dirty="0"/>
              <a:t> </a:t>
            </a:r>
            <a:r>
              <a:rPr lang="en-US" sz="2000" baseline="0" dirty="0"/>
              <a:t>+ </a:t>
            </a:r>
            <a:r>
              <a:rPr lang="en-US" sz="2000" i="1" baseline="0" dirty="0"/>
              <a:t>g</a:t>
            </a:r>
            <a:r>
              <a:rPr lang="en-US" sz="2000" i="1" dirty="0"/>
              <a:t>0</a:t>
            </a:r>
            <a:r>
              <a:rPr lang="en-US" sz="2000" i="1" baseline="0" dirty="0"/>
              <a:t> </a:t>
            </a:r>
            <a:r>
              <a:rPr lang="en-US" sz="2000" baseline="0" dirty="0"/>
              <a:t>+ </a:t>
            </a:r>
            <a:r>
              <a:rPr lang="en-US" sz="2000" i="1" baseline="0" dirty="0" smtClean="0"/>
              <a:t>b</a:t>
            </a:r>
            <a:r>
              <a:rPr lang="en-US" sz="2000" i="1" dirty="0" smtClean="0"/>
              <a:t>0 </a:t>
            </a:r>
            <a:r>
              <a:rPr lang="en-US" sz="2000" baseline="0" dirty="0" smtClean="0"/>
              <a:t>, the sum of the components of </a:t>
            </a:r>
            <a:r>
              <a:rPr lang="en-US" sz="2000" b="1" baseline="0" dirty="0" smtClean="0"/>
              <a:t>p</a:t>
            </a:r>
            <a:r>
              <a:rPr lang="en-US" sz="2000" dirty="0" smtClean="0"/>
              <a:t>0</a:t>
            </a:r>
            <a:r>
              <a:rPr lang="en-US" sz="2000" baseline="0" dirty="0" smtClean="0"/>
              <a:t>.</a:t>
            </a:r>
            <a:endParaRPr lang="en-US" sz="2000" baseline="0" dirty="0"/>
          </a:p>
        </p:txBody>
      </p:sp>
      <p:sp>
        <p:nvSpPr>
          <p:cNvPr id="85001" name="Text Box 10"/>
          <p:cNvSpPr txBox="1">
            <a:spLocks noChangeArrowheads="1"/>
          </p:cNvSpPr>
          <p:nvPr/>
        </p:nvSpPr>
        <p:spPr bwMode="auto">
          <a:xfrm>
            <a:off x="457200" y="4244975"/>
            <a:ext cx="5508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t>and</a:t>
            </a:r>
          </a:p>
        </p:txBody>
      </p:sp>
      <p:sp>
        <p:nvSpPr>
          <p:cNvPr id="85002" name="Text Box 11"/>
          <p:cNvSpPr txBox="1">
            <a:spLocks noChangeArrowheads="1"/>
          </p:cNvSpPr>
          <p:nvPr/>
        </p:nvSpPr>
        <p:spPr bwMode="auto">
          <a:xfrm>
            <a:off x="3581400" y="5155049"/>
            <a:ext cx="3370700" cy="954107"/>
          </a:xfrm>
          <a:prstGeom prst="rect">
            <a:avLst/>
          </a:prstGeom>
          <a:solidFill>
            <a:srgbClr val="FFFFCC"/>
          </a:solidFill>
          <a:ln w="9525">
            <a:solidFill>
              <a:srgbClr val="FFFF99"/>
            </a:solidFill>
            <a:miter lim="800000"/>
            <a:headEnd/>
            <a:tailEnd/>
          </a:ln>
          <a:effectLst>
            <a:outerShdw blurRad="38100" dist="63500" dir="13500000" algn="ctr" rotWithShape="0">
              <a:schemeClr val="tx1">
                <a:alpha val="30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smtClean="0">
                <a:latin typeface="Comic Sans MS" pitchFamily="66" charset="0"/>
              </a:rPr>
              <a:t>The dot product of (</a:t>
            </a:r>
            <a:r>
              <a:rPr lang="en-US" baseline="0" dirty="0" err="1" smtClean="0">
                <a:latin typeface="Comic Sans MS" pitchFamily="66" charset="0"/>
              </a:rPr>
              <a:t>i</a:t>
            </a:r>
            <a:r>
              <a:rPr lang="en-US" baseline="0" dirty="0" smtClean="0">
                <a:latin typeface="Comic Sans MS" pitchFamily="66" charset="0"/>
              </a:rPr>
              <a:t>) the unit vector in the saturation direction and (ii) the unit vector in the direction of the red line is the cosine of the hue.</a:t>
            </a:r>
            <a:endParaRPr lang="el-GR" baseline="0" dirty="0">
              <a:latin typeface="Comic Sans MS" pitchFamily="66" charset="0"/>
            </a:endParaRPr>
          </a:p>
        </p:txBody>
      </p:sp>
      <p:sp>
        <p:nvSpPr>
          <p:cNvPr id="24" name="Text Box 11"/>
          <p:cNvSpPr txBox="1">
            <a:spLocks noChangeArrowheads="1"/>
          </p:cNvSpPr>
          <p:nvPr/>
        </p:nvSpPr>
        <p:spPr bwMode="auto">
          <a:xfrm>
            <a:off x="3505200" y="4144436"/>
            <a:ext cx="3124200" cy="523220"/>
          </a:xfrm>
          <a:prstGeom prst="rect">
            <a:avLst/>
          </a:prstGeom>
          <a:solidFill>
            <a:srgbClr val="FFFFCC"/>
          </a:solidFill>
          <a:ln w="9525">
            <a:solidFill>
              <a:srgbClr val="FFFF99"/>
            </a:solidFill>
            <a:miter lim="800000"/>
            <a:headEnd/>
            <a:tailEnd/>
          </a:ln>
          <a:effectLst>
            <a:outerShdw blurRad="38100" dist="63500" dir="13500000" algn="ctr" rotWithShape="0">
              <a:schemeClr val="tx1">
                <a:alpha val="30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smtClean="0">
                <a:latin typeface="Comic Sans MS" pitchFamily="66" charset="0"/>
              </a:rPr>
              <a:t>The scalar saturation, s</a:t>
            </a:r>
            <a:r>
              <a:rPr lang="en-US" dirty="0" smtClean="0">
                <a:latin typeface="Comic Sans MS" pitchFamily="66" charset="0"/>
              </a:rPr>
              <a:t>0</a:t>
            </a:r>
            <a:r>
              <a:rPr lang="en-US" baseline="0" dirty="0" smtClean="0">
                <a:latin typeface="Comic Sans MS" pitchFamily="66" charset="0"/>
              </a:rPr>
              <a:t>, is the length of the saturation vector, </a:t>
            </a:r>
            <a:r>
              <a:rPr lang="en-US" b="1" baseline="0" dirty="0" smtClean="0">
                <a:latin typeface="Comic Sans MS" pitchFamily="66" charset="0"/>
              </a:rPr>
              <a:t>s</a:t>
            </a:r>
            <a:r>
              <a:rPr lang="en-US" dirty="0" smtClean="0">
                <a:latin typeface="Comic Sans MS" pitchFamily="66" charset="0"/>
              </a:rPr>
              <a:t>0</a:t>
            </a:r>
            <a:r>
              <a:rPr lang="en-US" baseline="0" dirty="0" smtClean="0">
                <a:latin typeface="Comic Sans MS" pitchFamily="66" charset="0"/>
              </a:rPr>
              <a:t>.</a:t>
            </a:r>
            <a:endParaRPr lang="el-GR" baseline="0" dirty="0">
              <a:latin typeface="Comic Sans MS" pitchFamily="66" charset="0"/>
            </a:endParaRPr>
          </a:p>
        </p:txBody>
      </p:sp>
      <p:sp>
        <p:nvSpPr>
          <p:cNvPr id="25" name="Text Box 11"/>
          <p:cNvSpPr txBox="1">
            <a:spLocks noChangeArrowheads="1"/>
          </p:cNvSpPr>
          <p:nvPr/>
        </p:nvSpPr>
        <p:spPr bwMode="auto">
          <a:xfrm>
            <a:off x="2286000" y="2323740"/>
            <a:ext cx="2971800" cy="523220"/>
          </a:xfrm>
          <a:prstGeom prst="rect">
            <a:avLst/>
          </a:prstGeom>
          <a:solidFill>
            <a:srgbClr val="FFFFCC"/>
          </a:solidFill>
          <a:ln w="9525">
            <a:solidFill>
              <a:srgbClr val="FFFF99"/>
            </a:solidFill>
            <a:miter lim="800000"/>
            <a:headEnd/>
            <a:tailEnd/>
          </a:ln>
          <a:effectLst>
            <a:outerShdw blurRad="38100" dist="63500" dir="13500000" algn="ctr" rotWithShape="0">
              <a:schemeClr val="tx1">
                <a:alpha val="30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smtClean="0">
                <a:latin typeface="Comic Sans MS" pitchFamily="66" charset="0"/>
              </a:rPr>
              <a:t>The value is the average of the r, g, &amp; b intensities of the color.</a:t>
            </a:r>
            <a:endParaRPr lang="el-GR" baseline="0" dirty="0">
              <a:latin typeface="Comic Sans MS" pitchFamily="66"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932654190"/>
              </p:ext>
            </p:extLst>
          </p:nvPr>
        </p:nvGraphicFramePr>
        <p:xfrm>
          <a:off x="7791450" y="4991100"/>
          <a:ext cx="895350" cy="800100"/>
        </p:xfrm>
        <a:graphic>
          <a:graphicData uri="http://schemas.openxmlformats.org/presentationml/2006/ole">
            <mc:AlternateContent xmlns:mc="http://schemas.openxmlformats.org/markup-compatibility/2006">
              <mc:Choice xmlns:v="urn:schemas-microsoft-com:vml" Requires="v">
                <p:oleObj spid="_x0000_s85652" name="Equation" r:id="rId10" imgW="596641" imgH="533169" progId="Equation.DSMT4">
                  <p:embed/>
                </p:oleObj>
              </mc:Choice>
              <mc:Fallback>
                <p:oleObj name="Equation" r:id="rId10" imgW="596641" imgH="533169"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91450" y="4991100"/>
                        <a:ext cx="89535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79</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olorCubeFaceSeq_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0243" name="Picture 3" descr="ColorCubeFaceSeq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0244" name="Rectangle 4"/>
          <p:cNvSpPr>
            <a:spLocks noGrp="1" noChangeArrowheads="1"/>
          </p:cNvSpPr>
          <p:nvPr>
            <p:ph type="title"/>
          </p:nvPr>
        </p:nvSpPr>
        <p:spPr>
          <a:xfrm>
            <a:off x="457200" y="1257300"/>
            <a:ext cx="8077200" cy="723900"/>
          </a:xfrm>
          <a:noFill/>
        </p:spPr>
        <p:txBody>
          <a:bodyPr lIns="92042" tIns="46022" rIns="92042" bIns="46022"/>
          <a:lstStyle/>
          <a:p>
            <a:r>
              <a:rPr lang="en-US" smtClean="0"/>
              <a:t>Color Cube:  Faces (inner and outer)</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8</a:t>
            </a:fld>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15"/>
          <p:cNvGrpSpPr>
            <a:grpSpLocks/>
          </p:cNvGrpSpPr>
          <p:nvPr/>
        </p:nvGrpSpPr>
        <p:grpSpPr bwMode="auto">
          <a:xfrm>
            <a:off x="6324600" y="1752600"/>
            <a:ext cx="2493963" cy="3657600"/>
            <a:chOff x="6324600" y="1752600"/>
            <a:chExt cx="2493963" cy="3657600"/>
          </a:xfrm>
        </p:grpSpPr>
        <p:grpSp>
          <p:nvGrpSpPr>
            <p:cNvPr id="86031" name="Group 16"/>
            <p:cNvGrpSpPr>
              <a:grpSpLocks/>
            </p:cNvGrpSpPr>
            <p:nvPr/>
          </p:nvGrpSpPr>
          <p:grpSpPr bwMode="auto">
            <a:xfrm>
              <a:off x="6324600" y="1752600"/>
              <a:ext cx="2493963" cy="3657600"/>
              <a:chOff x="6324600" y="1752600"/>
              <a:chExt cx="2493963" cy="3657600"/>
            </a:xfrm>
          </p:grpSpPr>
          <p:pic>
            <p:nvPicPr>
              <p:cNvPr id="86033" name="Picture 3" descr="RGB-HSV-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2600"/>
                <a:ext cx="2493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4" name="TextBox 19"/>
              <p:cNvSpPr txBox="1">
                <a:spLocks noChangeArrowheads="1"/>
              </p:cNvSpPr>
              <p:nvPr/>
            </p:nvSpPr>
            <p:spPr bwMode="auto">
              <a:xfrm>
                <a:off x="6943726" y="3733800"/>
                <a:ext cx="169149" cy="2339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p</a:t>
                </a:r>
                <a:r>
                  <a:rPr lang="en-US" sz="1200"/>
                  <a:t>0</a:t>
                </a:r>
                <a:endParaRPr lang="en-US" sz="1200" b="1" baseline="0"/>
              </a:p>
            </p:txBody>
          </p:sp>
          <p:sp>
            <p:nvSpPr>
              <p:cNvPr id="21" name="Freeform 20"/>
              <p:cNvSpPr/>
              <p:nvPr/>
            </p:nvSpPr>
            <p:spPr>
              <a:xfrm>
                <a:off x="7553325" y="3248025"/>
                <a:ext cx="242888" cy="276225"/>
              </a:xfrm>
              <a:custGeom>
                <a:avLst/>
                <a:gdLst>
                  <a:gd name="connsiteX0" fmla="*/ 76200 w 242888"/>
                  <a:gd name="connsiteY0" fmla="*/ 0 h 276225"/>
                  <a:gd name="connsiteX1" fmla="*/ 0 w 242888"/>
                  <a:gd name="connsiteY1" fmla="*/ 180975 h 276225"/>
                  <a:gd name="connsiteX2" fmla="*/ 180975 w 242888"/>
                  <a:gd name="connsiteY2" fmla="*/ 276225 h 276225"/>
                  <a:gd name="connsiteX3" fmla="*/ 242888 w 242888"/>
                  <a:gd name="connsiteY3" fmla="*/ 128588 h 276225"/>
                  <a:gd name="connsiteX4" fmla="*/ 76200 w 242888"/>
                  <a:gd name="connsiteY4" fmla="*/ 0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8" h="276225">
                    <a:moveTo>
                      <a:pt x="76200" y="0"/>
                    </a:moveTo>
                    <a:lnTo>
                      <a:pt x="0" y="180975"/>
                    </a:lnTo>
                    <a:lnTo>
                      <a:pt x="180975" y="276225"/>
                    </a:lnTo>
                    <a:lnTo>
                      <a:pt x="242888" y="128588"/>
                    </a:lnTo>
                    <a:lnTo>
                      <a:pt x="76200"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86036" name="TextBox 21"/>
              <p:cNvSpPr txBox="1">
                <a:spLocks noChangeArrowheads="1"/>
              </p:cNvSpPr>
              <p:nvPr/>
            </p:nvSpPr>
            <p:spPr bwMode="auto">
              <a:xfrm>
                <a:off x="7566750" y="3276600"/>
                <a:ext cx="159531"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v</a:t>
                </a:r>
                <a:r>
                  <a:rPr lang="en-US" sz="1200"/>
                  <a:t>0</a:t>
                </a:r>
                <a:endParaRPr lang="en-US" sz="1200" b="1" baseline="0"/>
              </a:p>
            </p:txBody>
          </p:sp>
          <p:sp>
            <p:nvSpPr>
              <p:cNvPr id="23" name="Freeform 22"/>
              <p:cNvSpPr/>
              <p:nvPr/>
            </p:nvSpPr>
            <p:spPr>
              <a:xfrm>
                <a:off x="7281863" y="3590925"/>
                <a:ext cx="200025" cy="209550"/>
              </a:xfrm>
              <a:custGeom>
                <a:avLst/>
                <a:gdLst>
                  <a:gd name="connsiteX0" fmla="*/ 42862 w 200025"/>
                  <a:gd name="connsiteY0" fmla="*/ 0 h 209550"/>
                  <a:gd name="connsiteX1" fmla="*/ 0 w 200025"/>
                  <a:gd name="connsiteY1" fmla="*/ 161925 h 209550"/>
                  <a:gd name="connsiteX2" fmla="*/ 200025 w 200025"/>
                  <a:gd name="connsiteY2" fmla="*/ 209550 h 209550"/>
                  <a:gd name="connsiteX3" fmla="*/ 180975 w 200025"/>
                  <a:gd name="connsiteY3" fmla="*/ 33338 h 209550"/>
                  <a:gd name="connsiteX4" fmla="*/ 42862 w 200025"/>
                  <a:gd name="connsiteY4" fmla="*/ 0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9550">
                    <a:moveTo>
                      <a:pt x="42862" y="0"/>
                    </a:moveTo>
                    <a:lnTo>
                      <a:pt x="0" y="161925"/>
                    </a:lnTo>
                    <a:lnTo>
                      <a:pt x="200025" y="209550"/>
                    </a:lnTo>
                    <a:lnTo>
                      <a:pt x="180975" y="33338"/>
                    </a:lnTo>
                    <a:lnTo>
                      <a:pt x="42862"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86038" name="TextBox 23"/>
              <p:cNvSpPr txBox="1">
                <a:spLocks noChangeArrowheads="1"/>
              </p:cNvSpPr>
              <p:nvPr/>
            </p:nvSpPr>
            <p:spPr bwMode="auto">
              <a:xfrm>
                <a:off x="7289201" y="3576090"/>
                <a:ext cx="140295"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s</a:t>
                </a:r>
                <a:r>
                  <a:rPr lang="en-US" sz="1200"/>
                  <a:t>0</a:t>
                </a:r>
                <a:endParaRPr lang="en-US" sz="1200" b="1" baseline="0"/>
              </a:p>
            </p:txBody>
          </p:sp>
        </p:grpSp>
        <p:sp>
          <p:nvSpPr>
            <p:cNvPr id="86032" name="Text Box 7"/>
            <p:cNvSpPr txBox="1">
              <a:spLocks noChangeArrowheads="1"/>
            </p:cNvSpPr>
            <p:nvPr/>
          </p:nvSpPr>
          <p:spPr bwMode="auto">
            <a:xfrm>
              <a:off x="7543800" y="2514600"/>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x</a:t>
              </a:r>
            </a:p>
          </p:txBody>
        </p:sp>
      </p:grpSp>
      <p:sp>
        <p:nvSpPr>
          <p:cNvPr id="86019" name="Text Box 8"/>
          <p:cNvSpPr txBox="1">
            <a:spLocks noChangeArrowheads="1"/>
          </p:cNvSpPr>
          <p:nvPr/>
        </p:nvSpPr>
        <p:spPr bwMode="auto">
          <a:xfrm>
            <a:off x="457200" y="5193848"/>
            <a:ext cx="4343400"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t>which has length  </a:t>
            </a:r>
          </a:p>
        </p:txBody>
      </p:sp>
      <p:sp>
        <p:nvSpPr>
          <p:cNvPr id="86020" name="Rectangle 2"/>
          <p:cNvSpPr>
            <a:spLocks noGrp="1" noChangeArrowheads="1"/>
          </p:cNvSpPr>
          <p:nvPr>
            <p:ph type="title"/>
          </p:nvPr>
        </p:nvSpPr>
        <p:spPr>
          <a:xfrm>
            <a:off x="457200" y="952500"/>
            <a:ext cx="7772400" cy="723900"/>
          </a:xfrm>
        </p:spPr>
        <p:txBody>
          <a:bodyPr/>
          <a:lstStyle/>
          <a:p>
            <a:r>
              <a:rPr lang="en-US" sz="3600" dirty="0" smtClean="0"/>
              <a:t>Normalizing the Saturation</a:t>
            </a:r>
          </a:p>
        </p:txBody>
      </p:sp>
      <p:graphicFrame>
        <p:nvGraphicFramePr>
          <p:cNvPr id="86021" name="Object 7"/>
          <p:cNvGraphicFramePr>
            <a:graphicFrameLocks noChangeAspect="1"/>
          </p:cNvGraphicFramePr>
          <p:nvPr>
            <p:extLst>
              <p:ext uri="{D42A27DB-BD31-4B8C-83A1-F6EECF244321}">
                <p14:modId xmlns:p14="http://schemas.microsoft.com/office/powerpoint/2010/main" val="2777211842"/>
              </p:ext>
            </p:extLst>
          </p:nvPr>
        </p:nvGraphicFramePr>
        <p:xfrm>
          <a:off x="1168400" y="2068513"/>
          <a:ext cx="4289425" cy="577850"/>
        </p:xfrm>
        <a:graphic>
          <a:graphicData uri="http://schemas.openxmlformats.org/presentationml/2006/ole">
            <mc:AlternateContent xmlns:mc="http://schemas.openxmlformats.org/markup-compatibility/2006">
              <mc:Choice xmlns:v="urn:schemas-microsoft-com:vml" Requires="v">
                <p:oleObj spid="_x0000_s86827" name="Equation" r:id="rId4" imgW="2450880" imgH="330120" progId="Equation.DSMT4">
                  <p:embed/>
                </p:oleObj>
              </mc:Choice>
              <mc:Fallback>
                <p:oleObj name="Equation" r:id="rId4" imgW="2450880" imgH="330120" progId="Equation.DSMT4">
                  <p:embed/>
                  <p:pic>
                    <p:nvPicPr>
                      <p:cNvPr id="0" name="Object 7"/>
                      <p:cNvPicPr>
                        <a:picLocks noChangeAspect="1" noChangeArrowheads="1"/>
                      </p:cNvPicPr>
                      <p:nvPr/>
                    </p:nvPicPr>
                    <p:blipFill>
                      <a:blip r:embed="rId5"/>
                      <a:srcRect/>
                      <a:stretch>
                        <a:fillRect/>
                      </a:stretch>
                    </p:blipFill>
                    <p:spPr bwMode="auto">
                      <a:xfrm>
                        <a:off x="1168400" y="2068513"/>
                        <a:ext cx="4289425"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2" name="Text Box 8"/>
          <p:cNvSpPr txBox="1">
            <a:spLocks noChangeArrowheads="1"/>
          </p:cNvSpPr>
          <p:nvPr/>
        </p:nvSpPr>
        <p:spPr bwMode="auto">
          <a:xfrm>
            <a:off x="457200" y="1676400"/>
            <a:ext cx="6580188"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dirty="0"/>
              <a:t>The scalar saturation,</a:t>
            </a:r>
          </a:p>
        </p:txBody>
      </p:sp>
      <p:sp>
        <p:nvSpPr>
          <p:cNvPr id="323594" name="Text Box 10"/>
          <p:cNvSpPr txBox="1">
            <a:spLocks noChangeArrowheads="1"/>
          </p:cNvSpPr>
          <p:nvPr/>
        </p:nvSpPr>
        <p:spPr bwMode="auto">
          <a:xfrm>
            <a:off x="457200" y="2669493"/>
            <a:ext cx="5791200" cy="2031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sz="1800" baseline="0" dirty="0"/>
              <a:t>usually is normalized to lie between 0 and 1.  </a:t>
            </a:r>
            <a:r>
              <a:rPr lang="en-US" sz="1800" baseline="0" dirty="0" smtClean="0"/>
              <a:t>There are a number of possible ways to do this. One is to use the </a:t>
            </a:r>
            <a:r>
              <a:rPr lang="en-US" sz="1800" baseline="0" dirty="0"/>
              <a:t>largest possible length of a saturation vector in the color cube.  That vector lies in the triangle with vertices  [</a:t>
            </a:r>
            <a:r>
              <a:rPr lang="en-US" sz="1800" i="1" baseline="0" dirty="0"/>
              <a:t>r</a:t>
            </a:r>
            <a:r>
              <a:rPr lang="en-US" sz="1800" baseline="0" dirty="0"/>
              <a:t>  </a:t>
            </a:r>
            <a:r>
              <a:rPr lang="en-US" sz="1800" i="1" baseline="0" dirty="0"/>
              <a:t>g</a:t>
            </a:r>
            <a:r>
              <a:rPr lang="en-US" sz="1800" baseline="0" dirty="0"/>
              <a:t>  </a:t>
            </a:r>
            <a:r>
              <a:rPr lang="en-US" sz="1800" i="1" baseline="0" dirty="0"/>
              <a:t>b</a:t>
            </a:r>
            <a:r>
              <a:rPr lang="en-US" sz="1800" baseline="0" dirty="0"/>
              <a:t>]</a:t>
            </a:r>
            <a:r>
              <a:rPr lang="en-US" sz="1800" baseline="30000" dirty="0">
                <a:latin typeface="Arial" pitchFamily="34" charset="0"/>
                <a:cs typeface="Arial" pitchFamily="34" charset="0"/>
              </a:rPr>
              <a:t>T</a:t>
            </a:r>
            <a:r>
              <a:rPr lang="en-US" sz="1800" baseline="0" dirty="0"/>
              <a:t>  = [255  0  0]</a:t>
            </a:r>
            <a:r>
              <a:rPr lang="en-US" sz="1800" baseline="30000" dirty="0">
                <a:latin typeface="Arial" pitchFamily="34" charset="0"/>
                <a:cs typeface="Arial" pitchFamily="34" charset="0"/>
              </a:rPr>
              <a:t> T</a:t>
            </a:r>
            <a:r>
              <a:rPr lang="en-US" sz="1800" baseline="0" dirty="0"/>
              <a:t>, [0  255  0]</a:t>
            </a:r>
            <a:r>
              <a:rPr lang="en-US" sz="1800" baseline="30000" dirty="0">
                <a:latin typeface="Arial" pitchFamily="34" charset="0"/>
                <a:cs typeface="Arial" pitchFamily="34" charset="0"/>
              </a:rPr>
              <a:t> T</a:t>
            </a:r>
            <a:r>
              <a:rPr lang="en-US" sz="1800" baseline="0" dirty="0"/>
              <a:t>, and [0  0  255]</a:t>
            </a:r>
            <a:r>
              <a:rPr lang="en-US" sz="1800" baseline="30000" dirty="0">
                <a:latin typeface="Arial" pitchFamily="34" charset="0"/>
                <a:cs typeface="Arial" pitchFamily="34" charset="0"/>
              </a:rPr>
              <a:t> T</a:t>
            </a:r>
            <a:r>
              <a:rPr lang="en-US" sz="1800" baseline="0" dirty="0">
                <a:latin typeface="+mj-lt"/>
                <a:cs typeface="Arial" pitchFamily="34" charset="0"/>
              </a:rPr>
              <a:t>.  There are 3 such </a:t>
            </a:r>
            <a:r>
              <a:rPr lang="en-US" sz="1800" baseline="0" dirty="0" smtClean="0">
                <a:latin typeface="+mj-lt"/>
                <a:cs typeface="Arial" pitchFamily="34" charset="0"/>
              </a:rPr>
              <a:t>vectors, from the gray point to pure red, pure green, or pure blue.  The red one </a:t>
            </a:r>
            <a:r>
              <a:rPr lang="en-US" sz="1800" baseline="0" dirty="0">
                <a:latin typeface="+mj-lt"/>
                <a:cs typeface="Arial" pitchFamily="34" charset="0"/>
              </a:rPr>
              <a:t>is</a:t>
            </a:r>
            <a:endParaRPr lang="en-US" sz="1800" baseline="0" dirty="0"/>
          </a:p>
        </p:txBody>
      </p:sp>
      <p:graphicFrame>
        <p:nvGraphicFramePr>
          <p:cNvPr id="86024" name="Object 4"/>
          <p:cNvGraphicFramePr>
            <a:graphicFrameLocks noChangeAspect="1"/>
          </p:cNvGraphicFramePr>
          <p:nvPr>
            <p:extLst>
              <p:ext uri="{D42A27DB-BD31-4B8C-83A1-F6EECF244321}">
                <p14:modId xmlns:p14="http://schemas.microsoft.com/office/powerpoint/2010/main" val="460261072"/>
              </p:ext>
            </p:extLst>
          </p:nvPr>
        </p:nvGraphicFramePr>
        <p:xfrm>
          <a:off x="2266950" y="5181600"/>
          <a:ext cx="2305050" cy="381000"/>
        </p:xfrm>
        <a:graphic>
          <a:graphicData uri="http://schemas.openxmlformats.org/presentationml/2006/ole">
            <mc:AlternateContent xmlns:mc="http://schemas.openxmlformats.org/markup-compatibility/2006">
              <mc:Choice xmlns:v="urn:schemas-microsoft-com:vml" Requires="v">
                <p:oleObj spid="_x0000_s86828" name="Equation" r:id="rId6" imgW="1536033" imgH="253890" progId="Equation.DSMT4">
                  <p:embed/>
                </p:oleObj>
              </mc:Choice>
              <mc:Fallback>
                <p:oleObj name="Equation" r:id="rId6" imgW="1536033" imgH="25389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6950" y="5181600"/>
                        <a:ext cx="23050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5" name="Object 5"/>
          <p:cNvGraphicFramePr>
            <a:graphicFrameLocks noChangeAspect="1"/>
          </p:cNvGraphicFramePr>
          <p:nvPr>
            <p:extLst>
              <p:ext uri="{D42A27DB-BD31-4B8C-83A1-F6EECF244321}">
                <p14:modId xmlns:p14="http://schemas.microsoft.com/office/powerpoint/2010/main" val="878424146"/>
              </p:ext>
            </p:extLst>
          </p:nvPr>
        </p:nvGraphicFramePr>
        <p:xfrm>
          <a:off x="533400" y="4724400"/>
          <a:ext cx="5924550" cy="400050"/>
        </p:xfrm>
        <a:graphic>
          <a:graphicData uri="http://schemas.openxmlformats.org/presentationml/2006/ole">
            <mc:AlternateContent xmlns:mc="http://schemas.openxmlformats.org/markup-compatibility/2006">
              <mc:Choice xmlns:v="urn:schemas-microsoft-com:vml" Requires="v">
                <p:oleObj spid="_x0000_s86829" name="Equation" r:id="rId8" imgW="3949560" imgH="266400" progId="Equation.DSMT4">
                  <p:embed/>
                </p:oleObj>
              </mc:Choice>
              <mc:Fallback>
                <p:oleObj name="Equation" r:id="rId8" imgW="3949560" imgH="266400" progId="Equation.DSMT4">
                  <p:embed/>
                  <p:pic>
                    <p:nvPicPr>
                      <p:cNvPr id="0" name="Object 5"/>
                      <p:cNvPicPr>
                        <a:picLocks noChangeAspect="1" noChangeArrowheads="1"/>
                      </p:cNvPicPr>
                      <p:nvPr/>
                    </p:nvPicPr>
                    <p:blipFill>
                      <a:blip r:embed="rId9"/>
                      <a:srcRect/>
                      <a:stretch>
                        <a:fillRect/>
                      </a:stretch>
                    </p:blipFill>
                    <p:spPr bwMode="auto">
                      <a:xfrm>
                        <a:off x="533400" y="4724400"/>
                        <a:ext cx="592455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6" name="Text Box 8"/>
          <p:cNvSpPr txBox="1">
            <a:spLocks noChangeArrowheads="1"/>
          </p:cNvSpPr>
          <p:nvPr/>
        </p:nvSpPr>
        <p:spPr bwMode="auto">
          <a:xfrm>
            <a:off x="457200" y="5619750"/>
            <a:ext cx="4343400"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dirty="0"/>
              <a:t>Therefore, </a:t>
            </a:r>
            <a:r>
              <a:rPr lang="en-US" sz="1800" i="1" baseline="0" dirty="0"/>
              <a:t>s</a:t>
            </a:r>
            <a:r>
              <a:rPr lang="en-US" sz="1800" dirty="0"/>
              <a:t>0</a:t>
            </a:r>
            <a:r>
              <a:rPr lang="en-US" sz="1800" baseline="0" dirty="0"/>
              <a:t> </a:t>
            </a:r>
            <a:r>
              <a:rPr lang="en-US" sz="1800" baseline="0" dirty="0" smtClean="0"/>
              <a:t>can be </a:t>
            </a:r>
            <a:r>
              <a:rPr lang="en-US" sz="1800" baseline="0" dirty="0"/>
              <a:t>replaced by              . </a:t>
            </a:r>
          </a:p>
        </p:txBody>
      </p:sp>
      <p:graphicFrame>
        <p:nvGraphicFramePr>
          <p:cNvPr id="86027" name="Object 28"/>
          <p:cNvGraphicFramePr>
            <a:graphicFrameLocks noChangeAspect="1"/>
          </p:cNvGraphicFramePr>
          <p:nvPr>
            <p:extLst>
              <p:ext uri="{D42A27DB-BD31-4B8C-83A1-F6EECF244321}">
                <p14:modId xmlns:p14="http://schemas.microsoft.com/office/powerpoint/2010/main" val="1286239272"/>
              </p:ext>
            </p:extLst>
          </p:nvPr>
        </p:nvGraphicFramePr>
        <p:xfrm>
          <a:off x="3498850" y="5619750"/>
          <a:ext cx="844550" cy="400050"/>
        </p:xfrm>
        <a:graphic>
          <a:graphicData uri="http://schemas.openxmlformats.org/presentationml/2006/ole">
            <mc:AlternateContent xmlns:mc="http://schemas.openxmlformats.org/markup-compatibility/2006">
              <mc:Choice xmlns:v="urn:schemas-microsoft-com:vml" Requires="v">
                <p:oleObj spid="_x0000_s86830" name="Equation" r:id="rId10" imgW="482391" imgH="228501" progId="Equation.DSMT4">
                  <p:embed/>
                </p:oleObj>
              </mc:Choice>
              <mc:Fallback>
                <p:oleObj name="Equation" r:id="rId10" imgW="482391" imgH="228501" progId="Equation.DSMT4">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8850" y="5619750"/>
                        <a:ext cx="84455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65498927"/>
              </p:ext>
            </p:extLst>
          </p:nvPr>
        </p:nvGraphicFramePr>
        <p:xfrm>
          <a:off x="6570663" y="1919288"/>
          <a:ext cx="746125" cy="666750"/>
        </p:xfrm>
        <a:graphic>
          <a:graphicData uri="http://schemas.openxmlformats.org/presentationml/2006/ole">
            <mc:AlternateContent xmlns:mc="http://schemas.openxmlformats.org/markup-compatibility/2006">
              <mc:Choice xmlns:v="urn:schemas-microsoft-com:vml" Requires="v">
                <p:oleObj spid="_x0000_s86831" name="Equation" r:id="rId12" imgW="596880" imgH="533160" progId="Equation.DSMT4">
                  <p:embed/>
                </p:oleObj>
              </mc:Choice>
              <mc:Fallback>
                <p:oleObj name="Equation" r:id="rId12" imgW="596880" imgH="533160"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0663" y="1919288"/>
                        <a:ext cx="7461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1"/>
          <p:cNvSpPr txBox="1">
            <a:spLocks noChangeArrowheads="1"/>
          </p:cNvSpPr>
          <p:nvPr/>
        </p:nvSpPr>
        <p:spPr bwMode="auto">
          <a:xfrm>
            <a:off x="6186488" y="5435362"/>
            <a:ext cx="2424112" cy="738664"/>
          </a:xfrm>
          <a:prstGeom prst="rect">
            <a:avLst/>
          </a:prstGeom>
          <a:solidFill>
            <a:srgbClr val="FFFFCC"/>
          </a:solidFill>
          <a:ln w="9525">
            <a:solidFill>
              <a:srgbClr val="FFFF99"/>
            </a:solidFill>
            <a:miter lim="800000"/>
            <a:headEnd/>
            <a:tailEnd/>
          </a:ln>
          <a:effectLst>
            <a:outerShdw blurRad="38100" dist="63500" dir="135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smtClean="0">
                <a:latin typeface="Comic Sans MS" pitchFamily="66" charset="0"/>
              </a:rPr>
              <a:t>See other approaches to normalizing the saturation on slides </a:t>
            </a:r>
            <a:r>
              <a:rPr lang="en-US" baseline="0" dirty="0" err="1" smtClean="0">
                <a:latin typeface="Comic Sans MS" pitchFamily="66" charset="0"/>
              </a:rPr>
              <a:t>nnn</a:t>
            </a:r>
            <a:endParaRPr lang="el-GR" baseline="0" dirty="0">
              <a:latin typeface="Comic Sans MS" pitchFamily="66" charset="0"/>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80</a:t>
            </a:fld>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04900"/>
            <a:ext cx="8458200" cy="723900"/>
          </a:xfrm>
        </p:spPr>
        <p:txBody>
          <a:bodyPr/>
          <a:lstStyle/>
          <a:p>
            <a:r>
              <a:rPr lang="en-US" sz="3600" dirty="0" smtClean="0"/>
              <a:t>Other Steps to Include in RGB</a:t>
            </a:r>
            <a:r>
              <a:rPr lang="en-US" sz="3600" dirty="0" smtClean="0">
                <a:latin typeface="Times New Roman"/>
                <a:cs typeface="Times New Roman"/>
                <a:sym typeface="Symbol"/>
              </a:rPr>
              <a:t></a:t>
            </a:r>
            <a:r>
              <a:rPr lang="en-US" sz="3600" dirty="0" smtClean="0">
                <a:latin typeface="Times New Roman"/>
                <a:cs typeface="Times New Roman"/>
              </a:rPr>
              <a:t>HSV</a:t>
            </a:r>
            <a:endParaRPr lang="en-US" sz="3600" dirty="0"/>
          </a:p>
        </p:txBody>
      </p:sp>
      <p:sp>
        <p:nvSpPr>
          <p:cNvPr id="9" name="TextBox 8"/>
          <p:cNvSpPr txBox="1"/>
          <p:nvPr/>
        </p:nvSpPr>
        <p:spPr>
          <a:xfrm>
            <a:off x="304800" y="1905000"/>
            <a:ext cx="8229600" cy="830997"/>
          </a:xfrm>
          <a:prstGeom prst="rect">
            <a:avLst/>
          </a:prstGeom>
          <a:noFill/>
        </p:spPr>
        <p:txBody>
          <a:bodyPr wrap="square" rtlCol="0">
            <a:spAutoFit/>
          </a:bodyPr>
          <a:lstStyle/>
          <a:p>
            <a:r>
              <a:rPr lang="en-US" sz="1600" baseline="0" dirty="0" smtClean="0">
                <a:latin typeface="+mn-lt"/>
              </a:rPr>
              <a:t>There are a few places in the algorithm where computation can be problematic. These include division by zero, exceeding limits due to round-off errors, and values returned by library functions that are inconsistent with </a:t>
            </a:r>
            <a:r>
              <a:rPr lang="en-US" sz="1600" baseline="0" dirty="0">
                <a:latin typeface="+mn-lt"/>
              </a:rPr>
              <a:t>the </a:t>
            </a:r>
            <a:r>
              <a:rPr lang="en-US" sz="1600" baseline="0" dirty="0" smtClean="0">
                <a:latin typeface="+mn-lt"/>
              </a:rPr>
              <a:t>RGB</a:t>
            </a:r>
            <a:r>
              <a:rPr lang="en-US" sz="1600" baseline="0" dirty="0" smtClean="0">
                <a:latin typeface="+mn-lt"/>
                <a:sym typeface="Symbol"/>
              </a:rPr>
              <a:t></a:t>
            </a:r>
            <a:r>
              <a:rPr lang="en-US" sz="1600" baseline="0" dirty="0" smtClean="0">
                <a:latin typeface="+mn-lt"/>
              </a:rPr>
              <a:t>HSV algorithm.</a:t>
            </a:r>
            <a:endParaRPr lang="en-US" sz="1600" baseline="0" dirty="0">
              <a:latin typeface="+mn-lt"/>
            </a:endParaRPr>
          </a:p>
        </p:txBody>
      </p:sp>
      <p:sp>
        <p:nvSpPr>
          <p:cNvPr id="10" name="TextBox 9"/>
          <p:cNvSpPr txBox="1"/>
          <p:nvPr/>
        </p:nvSpPr>
        <p:spPr>
          <a:xfrm>
            <a:off x="304800" y="2888397"/>
            <a:ext cx="8229600" cy="830997"/>
          </a:xfrm>
          <a:prstGeom prst="rect">
            <a:avLst/>
          </a:prstGeom>
          <a:noFill/>
        </p:spPr>
        <p:txBody>
          <a:bodyPr wrap="square" rtlCol="0">
            <a:spAutoFit/>
          </a:bodyPr>
          <a:lstStyle/>
          <a:p>
            <a:r>
              <a:rPr lang="en-US" sz="1600" baseline="0" dirty="0" smtClean="0">
                <a:latin typeface="+mn-lt"/>
              </a:rPr>
              <a:t>Recall that the hue calculation for color, </a:t>
            </a:r>
            <a:r>
              <a:rPr lang="en-US" sz="1600" b="1" baseline="0" dirty="0" smtClean="0">
                <a:latin typeface="+mj-lt"/>
              </a:rPr>
              <a:t>p</a:t>
            </a:r>
            <a:r>
              <a:rPr lang="en-US" sz="1600" b="1" baseline="0" dirty="0" smtClean="0">
                <a:latin typeface="+mn-lt"/>
              </a:rPr>
              <a:t>,</a:t>
            </a:r>
            <a:r>
              <a:rPr lang="en-US" sz="1600" baseline="0" dirty="0" smtClean="0">
                <a:latin typeface="+mn-lt"/>
              </a:rPr>
              <a:t> requires division by the product of the length of the red vector, </a:t>
            </a:r>
            <a:r>
              <a:rPr lang="en-US" sz="1600" b="1" baseline="0" dirty="0" smtClean="0">
                <a:latin typeface="+mj-lt"/>
              </a:rPr>
              <a:t>x</a:t>
            </a:r>
            <a:r>
              <a:rPr lang="en-US" sz="1600" baseline="0" dirty="0" smtClean="0">
                <a:latin typeface="+mj-lt"/>
              </a:rPr>
              <a:t>(</a:t>
            </a:r>
            <a:r>
              <a:rPr lang="en-US" sz="1600" b="1" baseline="0" dirty="0" smtClean="0">
                <a:latin typeface="+mj-lt"/>
              </a:rPr>
              <a:t>p</a:t>
            </a:r>
            <a:r>
              <a:rPr lang="en-US" sz="1600" baseline="0" dirty="0" smtClean="0">
                <a:latin typeface="+mj-lt"/>
              </a:rPr>
              <a:t>)</a:t>
            </a:r>
            <a:r>
              <a:rPr lang="en-US" sz="1600" baseline="0" dirty="0" smtClean="0">
                <a:latin typeface="+mn-lt"/>
              </a:rPr>
              <a:t>, and the length of the saturation vector, </a:t>
            </a:r>
            <a:r>
              <a:rPr lang="en-US" sz="1600" b="1" baseline="0" dirty="0" smtClean="0">
                <a:latin typeface="+mj-lt"/>
              </a:rPr>
              <a:t>s</a:t>
            </a:r>
            <a:r>
              <a:rPr lang="en-US" sz="1600" baseline="0" dirty="0" smtClean="0">
                <a:latin typeface="+mj-lt"/>
              </a:rPr>
              <a:t>(</a:t>
            </a:r>
            <a:r>
              <a:rPr lang="en-US" sz="1600" b="1" baseline="0" dirty="0" smtClean="0">
                <a:latin typeface="+mj-lt"/>
              </a:rPr>
              <a:t>p</a:t>
            </a:r>
            <a:r>
              <a:rPr lang="en-US" sz="1600" baseline="0" dirty="0" smtClean="0">
                <a:latin typeface="+mj-lt"/>
              </a:rPr>
              <a:t>)</a:t>
            </a:r>
            <a:r>
              <a:rPr lang="en-US" sz="1600" baseline="0" dirty="0" smtClean="0">
                <a:latin typeface="+mn-lt"/>
              </a:rPr>
              <a:t>. If either of these is </a:t>
            </a:r>
            <a:r>
              <a:rPr lang="en-US" sz="1600" baseline="0" dirty="0" smtClean="0">
                <a:latin typeface="+mj-lt"/>
              </a:rPr>
              <a:t>0</a:t>
            </a:r>
            <a:r>
              <a:rPr lang="en-US" sz="1600" baseline="0" dirty="0" smtClean="0">
                <a:latin typeface="+mn-lt"/>
              </a:rPr>
              <a:t>, then the argument could be undefined. Matlab returns </a:t>
            </a:r>
            <a:r>
              <a:rPr lang="en-US" sz="1600" baseline="0" dirty="0" err="1" smtClean="0">
                <a:latin typeface="Courier New" panose="02070309020205020404" pitchFamily="49" charset="0"/>
                <a:cs typeface="Courier New" panose="02070309020205020404" pitchFamily="49" charset="0"/>
              </a:rPr>
              <a:t>NaN</a:t>
            </a:r>
            <a:r>
              <a:rPr lang="en-US" sz="1600" baseline="0" dirty="0" smtClean="0">
                <a:latin typeface="+mn-lt"/>
              </a:rPr>
              <a:t> for </a:t>
            </a:r>
            <a:r>
              <a:rPr lang="en-US" sz="1600" baseline="0" dirty="0" err="1" smtClean="0">
                <a:latin typeface="Courier New" panose="02070309020205020404" pitchFamily="49" charset="0"/>
                <a:cs typeface="Courier New" panose="02070309020205020404" pitchFamily="49" charset="0"/>
              </a:rPr>
              <a:t>acos</a:t>
            </a:r>
            <a:r>
              <a:rPr lang="en-US" sz="1600" baseline="0" dirty="0" smtClean="0">
                <a:latin typeface="Courier New" panose="02070309020205020404" pitchFamily="49" charset="0"/>
                <a:cs typeface="Courier New" panose="02070309020205020404" pitchFamily="49" charset="0"/>
              </a:rPr>
              <a:t>(0/0)</a:t>
            </a:r>
            <a:r>
              <a:rPr lang="en-US" sz="1600" baseline="0" dirty="0" smtClean="0">
                <a:latin typeface="+mn-lt"/>
                <a:cs typeface="Courier New" panose="02070309020205020404" pitchFamily="49" charset="0"/>
              </a:rPr>
              <a:t>.</a:t>
            </a:r>
            <a:endParaRPr lang="en-US" sz="1600" baseline="0" dirty="0">
              <a:latin typeface="Courier New" panose="02070309020205020404" pitchFamily="49" charset="0"/>
              <a:cs typeface="Courier New" panose="02070309020205020404" pitchFamily="49"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240141211"/>
              </p:ext>
            </p:extLst>
          </p:nvPr>
        </p:nvGraphicFramePr>
        <p:xfrm>
          <a:off x="968375" y="3838575"/>
          <a:ext cx="3217863" cy="962025"/>
        </p:xfrm>
        <a:graphic>
          <a:graphicData uri="http://schemas.openxmlformats.org/presentationml/2006/ole">
            <mc:AlternateContent xmlns:mc="http://schemas.openxmlformats.org/markup-compatibility/2006">
              <mc:Choice xmlns:v="urn:schemas-microsoft-com:vml" Requires="v">
                <p:oleObj spid="_x0000_s156821" name="Equation" r:id="rId3" imgW="1612800" imgH="482400" progId="Equation.DSMT4">
                  <p:embed/>
                </p:oleObj>
              </mc:Choice>
              <mc:Fallback>
                <p:oleObj name="Equation" r:id="rId3" imgW="1612800" imgH="482400" progId="Equation.DSMT4">
                  <p:embed/>
                  <p:pic>
                    <p:nvPicPr>
                      <p:cNvPr id="0" name="Object 4"/>
                      <p:cNvPicPr>
                        <a:picLocks noChangeAspect="1" noChangeArrowheads="1"/>
                      </p:cNvPicPr>
                      <p:nvPr/>
                    </p:nvPicPr>
                    <p:blipFill>
                      <a:blip r:embed="rId4"/>
                      <a:srcRect/>
                      <a:stretch>
                        <a:fillRect/>
                      </a:stretch>
                    </p:blipFill>
                    <p:spPr bwMode="auto">
                      <a:xfrm>
                        <a:off x="968375" y="3838575"/>
                        <a:ext cx="3217863"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Box 11"/>
          <p:cNvSpPr txBox="1"/>
          <p:nvPr/>
        </p:nvSpPr>
        <p:spPr>
          <a:xfrm>
            <a:off x="304800" y="4898648"/>
            <a:ext cx="8229600" cy="1138773"/>
          </a:xfrm>
          <a:prstGeom prst="rect">
            <a:avLst/>
          </a:prstGeom>
          <a:noFill/>
        </p:spPr>
        <p:txBody>
          <a:bodyPr wrap="square" rtlCol="0">
            <a:spAutoFit/>
          </a:bodyPr>
          <a:lstStyle/>
          <a:p>
            <a:r>
              <a:rPr lang="en-US" sz="1800" b="1" baseline="0" dirty="0" smtClean="0">
                <a:latin typeface="+mj-lt"/>
              </a:rPr>
              <a:t>s</a:t>
            </a:r>
            <a:r>
              <a:rPr lang="en-US" sz="1600" baseline="0" dirty="0" smtClean="0">
                <a:latin typeface="+mn-lt"/>
              </a:rPr>
              <a:t> is the zero vector whenever </a:t>
            </a:r>
            <a:r>
              <a:rPr lang="en-US" sz="1600" b="1" baseline="0" dirty="0" smtClean="0"/>
              <a:t>p</a:t>
            </a:r>
            <a:r>
              <a:rPr lang="en-US" sz="1600" baseline="0" dirty="0" smtClean="0">
                <a:latin typeface="+mn-lt"/>
              </a:rPr>
              <a:t> is</a:t>
            </a:r>
            <a:r>
              <a:rPr lang="en-US" sz="1600" baseline="0" dirty="0">
                <a:latin typeface="+mn-lt"/>
              </a:rPr>
              <a:t> </a:t>
            </a:r>
            <a:r>
              <a:rPr lang="en-US" sz="1600" baseline="0" dirty="0" smtClean="0">
                <a:latin typeface="+mn-lt"/>
              </a:rPr>
              <a:t>a gray level (all its components are equal). Vector </a:t>
            </a:r>
            <a:r>
              <a:rPr lang="en-US" sz="1600" b="1" baseline="0" dirty="0" smtClean="0"/>
              <a:t>x</a:t>
            </a:r>
            <a:r>
              <a:rPr lang="en-US" baseline="0" dirty="0" smtClean="0"/>
              <a:t> </a:t>
            </a:r>
            <a:r>
              <a:rPr lang="en-US" sz="1600" baseline="0" dirty="0" smtClean="0"/>
              <a:t>= </a:t>
            </a:r>
            <a:r>
              <a:rPr lang="en-US" sz="1600" b="1" baseline="0" dirty="0" smtClean="0"/>
              <a:t>0</a:t>
            </a:r>
            <a:r>
              <a:rPr lang="en-US" sz="1600" baseline="0" dirty="0" smtClean="0"/>
              <a:t> </a:t>
            </a:r>
            <a:r>
              <a:rPr lang="en-US" sz="1600" baseline="0" dirty="0">
                <a:latin typeface="+mn-lt"/>
              </a:rPr>
              <a:t>if </a:t>
            </a:r>
            <a:r>
              <a:rPr lang="en-US" sz="1600" baseline="0" dirty="0" smtClean="0">
                <a:latin typeface="+mn-lt"/>
              </a:rPr>
              <a:t>and only </a:t>
            </a:r>
            <a:r>
              <a:rPr lang="en-US" sz="1600" baseline="0" dirty="0">
                <a:latin typeface="+mn-lt"/>
              </a:rPr>
              <a:t>if</a:t>
            </a:r>
            <a:r>
              <a:rPr lang="en-US" sz="1600" baseline="0" dirty="0"/>
              <a:t> </a:t>
            </a:r>
            <a:r>
              <a:rPr lang="en-US" sz="1600" baseline="0" dirty="0" smtClean="0">
                <a:latin typeface="+mn-lt"/>
              </a:rPr>
              <a:t>color </a:t>
            </a:r>
            <a:r>
              <a:rPr lang="en-US" sz="1600" b="1" baseline="0" dirty="0" smtClean="0"/>
              <a:t>p</a:t>
            </a:r>
            <a:r>
              <a:rPr lang="en-US" sz="1600" baseline="0" dirty="0" smtClean="0"/>
              <a:t> = </a:t>
            </a:r>
            <a:r>
              <a:rPr lang="en-US" sz="1600" b="1" baseline="0" dirty="0" smtClean="0"/>
              <a:t>0. </a:t>
            </a:r>
            <a:r>
              <a:rPr lang="en-US" sz="1600" baseline="0" dirty="0" smtClean="0">
                <a:latin typeface="+mn-lt"/>
              </a:rPr>
              <a:t>The workaround is to add </a:t>
            </a:r>
            <a:r>
              <a:rPr lang="en-US" sz="1600" baseline="0" dirty="0" smtClean="0">
                <a:latin typeface="+mj-lt"/>
              </a:rPr>
              <a:t>1</a:t>
            </a:r>
            <a:r>
              <a:rPr lang="en-US" sz="1600" baseline="0" dirty="0" smtClean="0">
                <a:latin typeface="+mn-lt"/>
              </a:rPr>
              <a:t> to the denominator at every pixel where either </a:t>
            </a:r>
            <a:r>
              <a:rPr lang="en-US" sz="1600" b="1" baseline="0" dirty="0"/>
              <a:t>p</a:t>
            </a:r>
            <a:r>
              <a:rPr lang="en-US" sz="1600" baseline="0" dirty="0"/>
              <a:t> = </a:t>
            </a:r>
            <a:r>
              <a:rPr lang="en-US" sz="1600" baseline="0" dirty="0" smtClean="0"/>
              <a:t>0</a:t>
            </a:r>
            <a:r>
              <a:rPr lang="en-US" sz="1600" baseline="0" dirty="0" smtClean="0">
                <a:latin typeface="+mn-lt"/>
              </a:rPr>
              <a:t> or </a:t>
            </a:r>
            <a:r>
              <a:rPr lang="en-US" sz="1800" i="1" baseline="0" dirty="0" smtClean="0">
                <a:latin typeface="+mj-lt"/>
              </a:rPr>
              <a:t>s</a:t>
            </a:r>
            <a:r>
              <a:rPr lang="en-US" sz="1600" baseline="0" dirty="0" smtClean="0">
                <a:latin typeface="+mj-lt"/>
              </a:rPr>
              <a:t> = 0.</a:t>
            </a:r>
            <a:r>
              <a:rPr lang="en-US" sz="1600" baseline="0" dirty="0" smtClean="0">
                <a:latin typeface="+mn-lt"/>
              </a:rPr>
              <a:t> Then set </a:t>
            </a:r>
            <a:r>
              <a:rPr lang="en-US" sz="1600" i="1" baseline="0" dirty="0" smtClean="0">
                <a:latin typeface="+mj-lt"/>
              </a:rPr>
              <a:t>h</a:t>
            </a:r>
            <a:r>
              <a:rPr lang="en-US" sz="1600" baseline="0" dirty="0" smtClean="0">
                <a:latin typeface="+mj-lt"/>
              </a:rPr>
              <a:t> = 0</a:t>
            </a:r>
            <a:r>
              <a:rPr lang="en-US" sz="1600" baseline="0" dirty="0" smtClean="0">
                <a:latin typeface="+mn-lt"/>
              </a:rPr>
              <a:t> at those same pixel locations. If </a:t>
            </a:r>
            <a:r>
              <a:rPr lang="en-US" sz="1600" i="1" baseline="0" dirty="0" smtClean="0">
                <a:latin typeface="+mj-lt"/>
              </a:rPr>
              <a:t>h</a:t>
            </a:r>
            <a:r>
              <a:rPr lang="en-US" sz="1600" baseline="0" dirty="0" smtClean="0">
                <a:latin typeface="+mn-lt"/>
              </a:rPr>
              <a:t> is complex, replace it with </a:t>
            </a:r>
            <a:r>
              <a:rPr lang="en-US" sz="1600" baseline="0" dirty="0" smtClean="0">
                <a:latin typeface="+mj-lt"/>
              </a:rPr>
              <a:t>real(</a:t>
            </a:r>
            <a:r>
              <a:rPr lang="en-US" sz="1600" i="1" baseline="0" dirty="0" smtClean="0">
                <a:latin typeface="+mj-lt"/>
              </a:rPr>
              <a:t>h</a:t>
            </a:r>
            <a:r>
              <a:rPr lang="en-US" sz="1600" baseline="0" dirty="0" smtClean="0">
                <a:latin typeface="+mj-lt"/>
              </a:rPr>
              <a:t>).</a:t>
            </a:r>
            <a:endParaRPr lang="en-US" sz="1600" baseline="0" dirty="0">
              <a:latin typeface="+mn-lt"/>
            </a:endParaRPr>
          </a:p>
        </p:txBody>
      </p:sp>
      <p:sp>
        <p:nvSpPr>
          <p:cNvPr id="13" name="Text Box 10"/>
          <p:cNvSpPr txBox="1">
            <a:spLocks noChangeArrowheads="1"/>
          </p:cNvSpPr>
          <p:nvPr/>
        </p:nvSpPr>
        <p:spPr bwMode="auto">
          <a:xfrm>
            <a:off x="4419600" y="3839184"/>
            <a:ext cx="4114800" cy="954107"/>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40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smtClean="0">
                <a:latin typeface="Comic Sans MS" pitchFamily="66" charset="0"/>
              </a:rPr>
              <a:t>If, due to finite word-length effects, the dot product evaluates to a number with magnitude ever-so-slightly greater than one, the inverse cosine will return a complex value.</a:t>
            </a:r>
            <a:endParaRPr lang="en-US" baseline="0" dirty="0">
              <a:latin typeface="Comic Sans MS" pitchFamily="66" charset="0"/>
            </a:endParaRPr>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81</a:t>
            </a:fld>
            <a:endParaRPr lang="en-US" dirty="0"/>
          </a:p>
        </p:txBody>
      </p:sp>
    </p:spTree>
    <p:extLst>
      <p:ext uri="{BB962C8B-B14F-4D97-AF65-F5344CB8AC3E}">
        <p14:creationId xmlns:p14="http://schemas.microsoft.com/office/powerpoint/2010/main" val="17746583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04900"/>
            <a:ext cx="8458200" cy="723900"/>
          </a:xfrm>
        </p:spPr>
        <p:txBody>
          <a:bodyPr/>
          <a:lstStyle/>
          <a:p>
            <a:r>
              <a:rPr lang="en-US" sz="3600" dirty="0" smtClean="0"/>
              <a:t>Other Steps to Include in RGB</a:t>
            </a:r>
            <a:r>
              <a:rPr lang="en-US" sz="3600" dirty="0" smtClean="0">
                <a:latin typeface="Times New Roman"/>
                <a:cs typeface="Times New Roman"/>
                <a:sym typeface="Symbol"/>
              </a:rPr>
              <a:t></a:t>
            </a:r>
            <a:r>
              <a:rPr lang="en-US" sz="3600" dirty="0" smtClean="0">
                <a:latin typeface="Times New Roman"/>
                <a:cs typeface="Times New Roman"/>
              </a:rPr>
              <a:t>HSV</a:t>
            </a:r>
            <a:endParaRPr lang="en-US" sz="3600" dirty="0"/>
          </a:p>
        </p:txBody>
      </p:sp>
      <p:sp>
        <p:nvSpPr>
          <p:cNvPr id="9" name="TextBox 8"/>
          <p:cNvSpPr txBox="1"/>
          <p:nvPr/>
        </p:nvSpPr>
        <p:spPr>
          <a:xfrm>
            <a:off x="457200" y="1828800"/>
            <a:ext cx="4114800" cy="1077218"/>
          </a:xfrm>
          <a:prstGeom prst="rect">
            <a:avLst/>
          </a:prstGeom>
          <a:noFill/>
        </p:spPr>
        <p:txBody>
          <a:bodyPr wrap="square" rtlCol="0">
            <a:spAutoFit/>
          </a:bodyPr>
          <a:lstStyle/>
          <a:p>
            <a:r>
              <a:rPr lang="en-US" sz="1600" baseline="0" dirty="0" smtClean="0">
                <a:latin typeface="+mn-lt"/>
              </a:rPr>
              <a:t>Inverse cosine routines, like Matlab’s </a:t>
            </a:r>
            <a:r>
              <a:rPr lang="en-US" sz="1600" b="1" baseline="0" dirty="0" smtClean="0">
                <a:latin typeface="Courier New" panose="02070309020205020404" pitchFamily="49" charset="0"/>
                <a:cs typeface="Courier New" panose="02070309020205020404" pitchFamily="49" charset="0"/>
              </a:rPr>
              <a:t>acos</a:t>
            </a:r>
            <a:r>
              <a:rPr lang="en-US" sz="1600" baseline="0" dirty="0" smtClean="0">
                <a:latin typeface="+mn-lt"/>
              </a:rPr>
              <a:t>, </a:t>
            </a:r>
            <a:r>
              <a:rPr lang="en-US" sz="1600" b="1" baseline="0" dirty="0" smtClean="0">
                <a:latin typeface="+mn-lt"/>
              </a:rPr>
              <a:t>return angles in the range </a:t>
            </a:r>
            <a:r>
              <a:rPr lang="en-US" sz="1600" b="1" baseline="0" dirty="0" smtClean="0">
                <a:latin typeface="+mj-lt"/>
              </a:rPr>
              <a:t>[</a:t>
            </a:r>
            <a:r>
              <a:rPr lang="en-US" sz="1600" b="1" baseline="0" dirty="0">
                <a:latin typeface="+mj-lt"/>
              </a:rPr>
              <a:t>0</a:t>
            </a:r>
            <a:r>
              <a:rPr lang="en-US" sz="1600" b="1" baseline="0" dirty="0" smtClean="0">
                <a:latin typeface="+mj-lt"/>
              </a:rPr>
              <a:t>,</a:t>
            </a:r>
            <a:r>
              <a:rPr lang="el-GR" sz="1600" b="1" baseline="0" dirty="0" smtClean="0">
                <a:latin typeface="+mj-lt"/>
                <a:sym typeface="Symbol"/>
              </a:rPr>
              <a:t></a:t>
            </a:r>
            <a:r>
              <a:rPr lang="en-US" sz="1600" b="1" baseline="0" dirty="0" smtClean="0">
                <a:latin typeface="+mj-lt"/>
              </a:rPr>
              <a:t>]</a:t>
            </a:r>
            <a:r>
              <a:rPr lang="en-US" sz="1600" baseline="0" dirty="0" smtClean="0">
                <a:latin typeface="+mj-lt"/>
              </a:rPr>
              <a:t>,</a:t>
            </a:r>
            <a:r>
              <a:rPr lang="en-US" sz="1600" baseline="0" dirty="0" smtClean="0">
                <a:latin typeface="+mn-lt"/>
              </a:rPr>
              <a:t> whereas the RGB</a:t>
            </a:r>
            <a:r>
              <a:rPr lang="en-US" sz="1600" baseline="0" dirty="0" smtClean="0">
                <a:latin typeface="+mn-lt"/>
                <a:sym typeface="Symbol"/>
              </a:rPr>
              <a:t></a:t>
            </a:r>
            <a:r>
              <a:rPr lang="en-US" sz="1600" baseline="0" dirty="0" smtClean="0">
                <a:latin typeface="+mn-lt"/>
              </a:rPr>
              <a:t>HSV algorithm needs them to be in the range </a:t>
            </a:r>
            <a:r>
              <a:rPr lang="en-US" sz="1600" baseline="0" dirty="0" smtClean="0">
                <a:latin typeface="+mj-lt"/>
              </a:rPr>
              <a:t>[0,2</a:t>
            </a:r>
            <a:r>
              <a:rPr lang="el-GR" sz="1600" baseline="0" dirty="0" smtClean="0">
                <a:latin typeface="+mj-lt"/>
                <a:sym typeface="Symbol"/>
              </a:rPr>
              <a:t></a:t>
            </a:r>
            <a:r>
              <a:rPr lang="en-US" sz="1600" baseline="0" dirty="0" smtClean="0">
                <a:latin typeface="+mj-lt"/>
              </a:rPr>
              <a:t>)</a:t>
            </a:r>
            <a:r>
              <a:rPr lang="en-US" sz="1600" baseline="0" dirty="0" smtClean="0">
                <a:latin typeface="+mn-lt"/>
              </a:rPr>
              <a:t>.  </a:t>
            </a:r>
            <a:endParaRPr lang="en-US" sz="1600" baseline="0" dirty="0">
              <a:latin typeface="+mn-lt"/>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486060718"/>
              </p:ext>
            </p:extLst>
          </p:nvPr>
        </p:nvGraphicFramePr>
        <p:xfrm>
          <a:off x="457200" y="3816350"/>
          <a:ext cx="2989262" cy="935038"/>
        </p:xfrm>
        <a:graphic>
          <a:graphicData uri="http://schemas.openxmlformats.org/presentationml/2006/ole">
            <mc:AlternateContent xmlns:mc="http://schemas.openxmlformats.org/markup-compatibility/2006">
              <mc:Choice xmlns:v="urn:schemas-microsoft-com:vml" Requires="v">
                <p:oleObj spid="_x0000_s158120" name="Equation" r:id="rId3" imgW="1498320" imgH="469800" progId="Equation.DSMT4">
                  <p:embed/>
                </p:oleObj>
              </mc:Choice>
              <mc:Fallback>
                <p:oleObj name="Equation" r:id="rId3" imgW="1498320" imgH="469800" progId="Equation.DSMT4">
                  <p:embed/>
                  <p:pic>
                    <p:nvPicPr>
                      <p:cNvPr id="0" name=""/>
                      <p:cNvPicPr>
                        <a:picLocks noChangeAspect="1" noChangeArrowheads="1"/>
                      </p:cNvPicPr>
                      <p:nvPr/>
                    </p:nvPicPr>
                    <p:blipFill>
                      <a:blip r:embed="rId4"/>
                      <a:srcRect/>
                      <a:stretch>
                        <a:fillRect/>
                      </a:stretch>
                    </p:blipFill>
                    <p:spPr bwMode="auto">
                      <a:xfrm>
                        <a:off x="457200" y="3816350"/>
                        <a:ext cx="2989262"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197608"/>
            <a:ext cx="4142232" cy="3593592"/>
          </a:xfrm>
          <a:prstGeom prst="rect">
            <a:avLst/>
          </a:prstGeom>
        </p:spPr>
      </p:pic>
      <p:sp>
        <p:nvSpPr>
          <p:cNvPr id="13" name="TextBox 12"/>
          <p:cNvSpPr txBox="1"/>
          <p:nvPr/>
        </p:nvSpPr>
        <p:spPr>
          <a:xfrm>
            <a:off x="457200" y="2958381"/>
            <a:ext cx="4495800" cy="892552"/>
          </a:xfrm>
          <a:prstGeom prst="rect">
            <a:avLst/>
          </a:prstGeom>
          <a:noFill/>
        </p:spPr>
        <p:txBody>
          <a:bodyPr wrap="square" rtlCol="0">
            <a:spAutoFit/>
          </a:bodyPr>
          <a:lstStyle/>
          <a:p>
            <a:r>
              <a:rPr lang="en-US" sz="1600" baseline="0" dirty="0" smtClean="0">
                <a:latin typeface="+mn-lt"/>
              </a:rPr>
              <a:t>Note that </a:t>
            </a:r>
            <a:r>
              <a:rPr lang="el-GR" sz="1600" baseline="0" dirty="0" smtClean="0">
                <a:latin typeface="+mj-lt"/>
                <a:sym typeface="Symbol"/>
              </a:rPr>
              <a:t></a:t>
            </a:r>
            <a:r>
              <a:rPr lang="en-US" sz="1600" baseline="0" dirty="0" smtClean="0"/>
              <a:t>[</a:t>
            </a:r>
            <a:r>
              <a:rPr lang="en-US" sz="1600" baseline="0" dirty="0" smtClean="0">
                <a:latin typeface="+mj-lt"/>
              </a:rPr>
              <a:t>0,</a:t>
            </a:r>
            <a:r>
              <a:rPr lang="el-GR" sz="1600" baseline="0" dirty="0" smtClean="0">
                <a:sym typeface="Symbol"/>
              </a:rPr>
              <a:t></a:t>
            </a:r>
            <a:r>
              <a:rPr lang="en-US" sz="1600" baseline="0" dirty="0" smtClean="0">
                <a:latin typeface="+mj-lt"/>
              </a:rPr>
              <a:t>] </a:t>
            </a:r>
            <a:r>
              <a:rPr lang="en-US" sz="1600" baseline="0" dirty="0" smtClean="0">
                <a:latin typeface="+mn-lt"/>
              </a:rPr>
              <a:t>if and only if </a:t>
            </a:r>
            <a:r>
              <a:rPr lang="en-US" sz="1800" i="1" baseline="0" dirty="0" smtClean="0">
                <a:latin typeface="+mj-lt"/>
              </a:rPr>
              <a:t>b </a:t>
            </a:r>
            <a:r>
              <a:rPr lang="en-US" sz="1800" baseline="0" dirty="0" smtClean="0">
                <a:latin typeface="+mj-lt"/>
                <a:sym typeface="Symbol"/>
              </a:rPr>
              <a:t> </a:t>
            </a:r>
            <a:r>
              <a:rPr lang="en-US" sz="1800" i="1" baseline="0" dirty="0" smtClean="0">
                <a:latin typeface="+mj-lt"/>
              </a:rPr>
              <a:t>g</a:t>
            </a:r>
            <a:r>
              <a:rPr lang="en-US" sz="1600" baseline="0" dirty="0" smtClean="0">
                <a:latin typeface="+mn-lt"/>
              </a:rPr>
              <a:t> in </a:t>
            </a:r>
            <a:r>
              <a:rPr lang="en-US" sz="1600" b="1" baseline="0" dirty="0" smtClean="0">
                <a:latin typeface="+mj-lt"/>
              </a:rPr>
              <a:t>p</a:t>
            </a:r>
            <a:r>
              <a:rPr lang="en-US" sz="1600" baseline="0" dirty="0">
                <a:latin typeface="+mn-lt"/>
              </a:rPr>
              <a:t> </a:t>
            </a:r>
            <a:r>
              <a:rPr lang="en-US" sz="1600" baseline="0" dirty="0" smtClean="0">
                <a:latin typeface="+mn-lt"/>
              </a:rPr>
              <a:t>and  </a:t>
            </a:r>
            <a:r>
              <a:rPr lang="el-GR" sz="1600" baseline="0" dirty="0" smtClean="0">
                <a:sym typeface="Symbol"/>
              </a:rPr>
              <a:t></a:t>
            </a:r>
            <a:r>
              <a:rPr lang="en-US" sz="1600" baseline="0" dirty="0" smtClean="0"/>
              <a:t>(-</a:t>
            </a:r>
            <a:r>
              <a:rPr lang="el-GR" sz="1600" baseline="0" dirty="0" smtClean="0">
                <a:sym typeface="Symbol"/>
              </a:rPr>
              <a:t></a:t>
            </a:r>
            <a:r>
              <a:rPr lang="en-US" sz="1600" baseline="0" dirty="0" smtClean="0"/>
              <a:t>,0) </a:t>
            </a:r>
            <a:r>
              <a:rPr lang="en-US" sz="1600" baseline="0" dirty="0"/>
              <a:t>if and only if </a:t>
            </a:r>
            <a:r>
              <a:rPr lang="en-US" sz="1800" i="1" baseline="0" dirty="0"/>
              <a:t>b</a:t>
            </a:r>
            <a:r>
              <a:rPr lang="en-US" sz="1800" baseline="0" dirty="0"/>
              <a:t> </a:t>
            </a:r>
            <a:r>
              <a:rPr lang="en-US" sz="1800" baseline="0" dirty="0" smtClean="0"/>
              <a:t>&gt; </a:t>
            </a:r>
            <a:r>
              <a:rPr lang="en-US" sz="1800" i="1" baseline="0" dirty="0" smtClean="0"/>
              <a:t>g</a:t>
            </a:r>
            <a:r>
              <a:rPr lang="en-US" sz="1600" baseline="0" dirty="0" smtClean="0"/>
              <a:t>.  Therefore the workaround is to let:</a:t>
            </a:r>
            <a:endParaRPr lang="en-US" sz="1600" baseline="0" dirty="0">
              <a:latin typeface="+mn-lt"/>
            </a:endParaRPr>
          </a:p>
        </p:txBody>
      </p:sp>
      <p:grpSp>
        <p:nvGrpSpPr>
          <p:cNvPr id="8" name="Group 7"/>
          <p:cNvGrpSpPr/>
          <p:nvPr/>
        </p:nvGrpSpPr>
        <p:grpSpPr>
          <a:xfrm>
            <a:off x="457200" y="5105400"/>
            <a:ext cx="3803650" cy="1066800"/>
            <a:chOff x="539750" y="5105400"/>
            <a:chExt cx="3803650" cy="1066800"/>
          </a:xfrm>
        </p:grpSpPr>
        <p:graphicFrame>
          <p:nvGraphicFramePr>
            <p:cNvPr id="7" name="Object 6"/>
            <p:cNvGraphicFramePr>
              <a:graphicFrameLocks noChangeAspect="1"/>
            </p:cNvGraphicFramePr>
            <p:nvPr>
              <p:extLst>
                <p:ext uri="{D42A27DB-BD31-4B8C-83A1-F6EECF244321}">
                  <p14:modId xmlns:p14="http://schemas.microsoft.com/office/powerpoint/2010/main" val="2051310797"/>
                </p:ext>
              </p:extLst>
            </p:nvPr>
          </p:nvGraphicFramePr>
          <p:xfrm>
            <a:off x="3302000" y="5105400"/>
            <a:ext cx="1041400" cy="1066800"/>
          </p:xfrm>
          <a:graphic>
            <a:graphicData uri="http://schemas.openxmlformats.org/presentationml/2006/ole">
              <mc:AlternateContent xmlns:mc="http://schemas.openxmlformats.org/markup-compatibility/2006">
                <mc:Choice xmlns:v="urn:schemas-microsoft-com:vml" Requires="v">
                  <p:oleObj spid="_x0000_s158121" name="Equation" r:id="rId6" imgW="520560" imgH="533160" progId="Equation.DSMT4">
                    <p:embed/>
                  </p:oleObj>
                </mc:Choice>
                <mc:Fallback>
                  <p:oleObj name="Equation" r:id="rId6" imgW="520560" imgH="533160" progId="Equation.DSMT4">
                    <p:embed/>
                    <p:pic>
                      <p:nvPicPr>
                        <p:cNvPr id="0" name="Object 4"/>
                        <p:cNvPicPr>
                          <a:picLocks noChangeAspect="1" noChangeArrowheads="1"/>
                        </p:cNvPicPr>
                        <p:nvPr/>
                      </p:nvPicPr>
                      <p:blipFill>
                        <a:blip r:embed="rId7"/>
                        <a:srcRect/>
                        <a:stretch>
                          <a:fillRect/>
                        </a:stretch>
                      </p:blipFill>
                      <p:spPr bwMode="auto">
                        <a:xfrm>
                          <a:off x="3302000" y="5105400"/>
                          <a:ext cx="1041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585246831"/>
                </p:ext>
              </p:extLst>
            </p:nvPr>
          </p:nvGraphicFramePr>
          <p:xfrm>
            <a:off x="539750" y="5157788"/>
            <a:ext cx="2738438" cy="962025"/>
          </p:xfrm>
          <a:graphic>
            <a:graphicData uri="http://schemas.openxmlformats.org/presentationml/2006/ole">
              <mc:AlternateContent xmlns:mc="http://schemas.openxmlformats.org/markup-compatibility/2006">
                <mc:Choice xmlns:v="urn:schemas-microsoft-com:vml" Requires="v">
                  <p:oleObj spid="_x0000_s158122" name="Equation" r:id="rId8" imgW="1371600" imgH="482400" progId="Equation.DSMT4">
                    <p:embed/>
                  </p:oleObj>
                </mc:Choice>
                <mc:Fallback>
                  <p:oleObj name="Equation" r:id="rId8" imgW="1371600" imgH="482400" progId="Equation.DSMT4">
                    <p:embed/>
                    <p:pic>
                      <p:nvPicPr>
                        <p:cNvPr id="0" name=""/>
                        <p:cNvPicPr>
                          <a:picLocks noChangeAspect="1" noChangeArrowheads="1"/>
                        </p:cNvPicPr>
                        <p:nvPr/>
                      </p:nvPicPr>
                      <p:blipFill>
                        <a:blip r:embed="rId9"/>
                        <a:srcRect/>
                        <a:stretch>
                          <a:fillRect/>
                        </a:stretch>
                      </p:blipFill>
                      <p:spPr bwMode="auto">
                        <a:xfrm>
                          <a:off x="539750" y="5157788"/>
                          <a:ext cx="2738438"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Box 18"/>
          <p:cNvSpPr txBox="1"/>
          <p:nvPr/>
        </p:nvSpPr>
        <p:spPr>
          <a:xfrm>
            <a:off x="457200" y="4714484"/>
            <a:ext cx="762000" cy="338554"/>
          </a:xfrm>
          <a:prstGeom prst="rect">
            <a:avLst/>
          </a:prstGeom>
          <a:noFill/>
        </p:spPr>
        <p:txBody>
          <a:bodyPr wrap="square" rtlCol="0">
            <a:spAutoFit/>
          </a:bodyPr>
          <a:lstStyle/>
          <a:p>
            <a:r>
              <a:rPr lang="en-US" sz="1600" baseline="0" dirty="0" smtClean="0">
                <a:latin typeface="+mn-lt"/>
              </a:rPr>
              <a:t>where</a:t>
            </a:r>
            <a:endParaRPr lang="en-US" sz="1600" baseline="0" dirty="0">
              <a:latin typeface="+mn-lt"/>
            </a:endParaRPr>
          </a:p>
        </p:txBody>
      </p:sp>
      <p:sp>
        <p:nvSpPr>
          <p:cNvPr id="4" name="Date Placeholder 3"/>
          <p:cNvSpPr>
            <a:spLocks noGrp="1"/>
          </p:cNvSpPr>
          <p:nvPr>
            <p:ph type="dt" sz="half" idx="2"/>
          </p:nvPr>
        </p:nvSpPr>
        <p:spPr/>
        <p:txBody>
          <a:bodyPr/>
          <a:lstStyle/>
          <a:p>
            <a:pPr>
              <a:defRPr/>
            </a:pPr>
            <a:r>
              <a:rPr lang="en-US" smtClean="0"/>
              <a:t>29 September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7EF824AD-8B05-4CCF-B6F3-2B47DF70A698}" type="slidenum">
              <a:rPr lang="en-US" smtClean="0"/>
              <a:pPr>
                <a:defRPr/>
              </a:pPr>
              <a:t>82</a:t>
            </a:fld>
            <a:endParaRPr lang="en-US" dirty="0"/>
          </a:p>
        </p:txBody>
      </p:sp>
    </p:spTree>
    <p:extLst>
      <p:ext uri="{BB962C8B-B14F-4D97-AF65-F5344CB8AC3E}">
        <p14:creationId xmlns:p14="http://schemas.microsoft.com/office/powerpoint/2010/main" val="32166806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04900"/>
            <a:ext cx="7772400" cy="723900"/>
          </a:xfrm>
        </p:spPr>
        <p:txBody>
          <a:bodyPr/>
          <a:lstStyle/>
          <a:p>
            <a:r>
              <a:rPr lang="en-US" dirty="0" smtClean="0"/>
              <a:t>RGB to HSV Algorithm 1</a:t>
            </a:r>
            <a:endParaRPr lang="en-US" dirty="0"/>
          </a:p>
        </p:txBody>
      </p:sp>
      <p:sp>
        <p:nvSpPr>
          <p:cNvPr id="8" name="TextBox 7"/>
          <p:cNvSpPr txBox="1"/>
          <p:nvPr/>
        </p:nvSpPr>
        <p:spPr>
          <a:xfrm>
            <a:off x="419100" y="1981200"/>
            <a:ext cx="8305800" cy="3693319"/>
          </a:xfrm>
          <a:prstGeom prst="rect">
            <a:avLst/>
          </a:prstGeom>
          <a:noFill/>
          <a:ln>
            <a:solidFill>
              <a:schemeClr val="tx1"/>
            </a:solidFill>
          </a:ln>
        </p:spPr>
        <p:txBody>
          <a:bodyPr wrap="square" rtlCol="0">
            <a:spAutoFit/>
          </a:bodyPr>
          <a:lstStyle/>
          <a:p>
            <a:pPr marL="457200" indent="-457200">
              <a:buFont typeface="+mj-lt"/>
              <a:buAutoNum type="arabicPeriod"/>
            </a:pPr>
            <a:r>
              <a:rPr lang="en-US" sz="1800" baseline="0" dirty="0">
                <a:latin typeface="Courier New" panose="02070309020205020404" pitchFamily="49" charset="0"/>
                <a:cs typeface="Courier New" panose="02070309020205020404" pitchFamily="49" charset="0"/>
              </a:rPr>
              <a:t>Compute scalar value </a:t>
            </a:r>
            <a:r>
              <a:rPr lang="en-US" sz="1800" baseline="0" dirty="0" smtClean="0">
                <a:latin typeface="Courier New" panose="02070309020205020404" pitchFamily="49" charset="0"/>
                <a:cs typeface="Courier New" panose="02070309020205020404" pitchFamily="49" charset="0"/>
              </a:rPr>
              <a:t>image,</a:t>
            </a:r>
            <a:r>
              <a:rPr lang="en-US" sz="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800" baseline="0" dirty="0" smtClean="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rPr>
              <a:t>from</a:t>
            </a:r>
            <a:r>
              <a:rPr lang="en-US" sz="1800" baseline="0" dirty="0">
                <a:latin typeface="Courier New" panose="02070309020205020404" pitchFamily="49" charset="0"/>
                <a:cs typeface="Courier New" panose="02070309020205020404" pitchFamily="49" charset="0"/>
              </a:rPr>
              <a:t> RGB image,</a:t>
            </a:r>
            <a:r>
              <a:rPr lang="en-US" sz="800" baseline="0" dirty="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I</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r</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g</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b</a:t>
            </a:r>
            <a:r>
              <a:rPr lang="en-US" sz="1800" baseline="0" dirty="0" smtClean="0">
                <a:latin typeface="Courier New" panose="02070309020205020404" pitchFamily="49" charset="0"/>
                <a:cs typeface="Courier New" panose="02070309020205020404" pitchFamily="49" charset="0"/>
              </a:rPr>
              <a:t>]. </a:t>
            </a:r>
            <a:endParaRPr lang="en-US" sz="1800" baseline="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a:t>
            </a:r>
            <a:r>
              <a:rPr lang="en-US" sz="1800" baseline="0" dirty="0">
                <a:latin typeface="Courier New" panose="02070309020205020404" pitchFamily="49" charset="0"/>
                <a:cs typeface="Courier New" panose="02070309020205020404" pitchFamily="49" charset="0"/>
              </a:rPr>
              <a:t>vector value image</a:t>
            </a:r>
            <a:r>
              <a:rPr lang="en-US" sz="1800" baseline="0" dirty="0" smtClean="0">
                <a:latin typeface="Courier New" panose="02070309020205020404" pitchFamily="49" charset="0"/>
                <a:cs typeface="Courier New" panose="02070309020205020404" pitchFamily="49" charset="0"/>
              </a:rPr>
              <a:t>,</a:t>
            </a:r>
            <a:r>
              <a:rPr lang="en-US" sz="800" b="1"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v </a:t>
            </a:r>
            <a:r>
              <a:rPr lang="en-US" sz="1800" b="1" baseline="0" dirty="0" err="1" smtClean="0">
                <a:latin typeface="Courier New" panose="02070309020205020404" pitchFamily="49" charset="0"/>
                <a:cs typeface="Courier New" panose="02070309020205020404" pitchFamily="49" charset="0"/>
              </a:rPr>
              <a:t>v</a:t>
            </a:r>
            <a:r>
              <a:rPr lang="en-US" sz="1800" b="1" baseline="0" dirty="0" smtClean="0">
                <a:latin typeface="Courier New" panose="02070309020205020404" pitchFamily="49" charset="0"/>
                <a:cs typeface="Courier New" panose="02070309020205020404" pitchFamily="49" charset="0"/>
              </a:rPr>
              <a:t> v</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a:t>
            </a:r>
            <a:r>
              <a:rPr lang="en-US" sz="1800" baseline="0" dirty="0">
                <a:latin typeface="Courier New" panose="02070309020205020404" pitchFamily="49" charset="0"/>
                <a:cs typeface="Courier New" panose="02070309020205020404" pitchFamily="49" charset="0"/>
              </a:rPr>
              <a:t>vector </a:t>
            </a:r>
            <a:r>
              <a:rPr lang="en-US" sz="1800" baseline="0" dirty="0" smtClean="0">
                <a:latin typeface="Courier New" panose="02070309020205020404" pitchFamily="49" charset="0"/>
                <a:cs typeface="Courier New" panose="02070309020205020404" pitchFamily="49" charset="0"/>
              </a:rPr>
              <a:t>saturation image, </a:t>
            </a:r>
            <a:r>
              <a:rPr lang="en-US" sz="1800" b="1" baseline="0" dirty="0" smtClean="0">
                <a:latin typeface="Courier New" panose="02070309020205020404" pitchFamily="49" charset="0"/>
                <a:cs typeface="Courier New" panose="02070309020205020404" pitchFamily="49" charset="0"/>
              </a:rPr>
              <a:t>S</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I </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 V</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scalar saturation image, </a:t>
            </a:r>
            <a:r>
              <a:rPr lang="en-US" sz="1800" b="1" baseline="0" dirty="0" smtClean="0">
                <a:latin typeface="Courier New" panose="02070309020205020404" pitchFamily="49" charset="0"/>
                <a:cs typeface="Courier New" panose="02070309020205020404" pitchFamily="49" charset="0"/>
              </a:rPr>
              <a:t>s</a:t>
            </a:r>
            <a:r>
              <a:rPr lang="en-US" sz="1800" baseline="0" dirty="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sym typeface="Symbol"/>
              </a:rPr>
              <a:t></a:t>
            </a:r>
            <a:r>
              <a:rPr lang="en-US" sz="1800" baseline="0" dirty="0" smtClean="0">
                <a:latin typeface="Symbol" panose="05050102010706020507" pitchFamily="18" charset="2"/>
                <a:cs typeface="Courier New" panose="02070309020205020404" pitchFamily="49" charset="0"/>
                <a:sym typeface="Symbol"/>
              </a:rPr>
              <a:t>||</a:t>
            </a:r>
            <a:r>
              <a:rPr lang="en-US" sz="600" baseline="0" dirty="0" smtClean="0">
                <a:latin typeface="Symbol" panose="05050102010706020507" pitchFamily="18" charset="2"/>
                <a:cs typeface="Courier New" panose="02070309020205020404" pitchFamily="49" charset="0"/>
                <a:sym typeface="Symbol"/>
              </a:rPr>
              <a:t> </a:t>
            </a:r>
            <a:r>
              <a:rPr lang="en-US" sz="1800" b="1" baseline="0" dirty="0" smtClean="0">
                <a:latin typeface="Courier New" panose="02070309020205020404" pitchFamily="49" charset="0"/>
                <a:cs typeface="Courier New" panose="02070309020205020404" pitchFamily="49" charset="0"/>
              </a:rPr>
              <a:t>S</a:t>
            </a:r>
            <a:r>
              <a:rPr lang="en-US" sz="600" b="1" baseline="0" dirty="0" smtClean="0">
                <a:latin typeface="Courier New" panose="02070309020205020404" pitchFamily="49" charset="0"/>
                <a:cs typeface="Courier New" panose="02070309020205020404" pitchFamily="49" charset="0"/>
              </a:rPr>
              <a:t> </a:t>
            </a:r>
            <a:r>
              <a:rPr lang="en-US" sz="1800" baseline="0" dirty="0" smtClean="0">
                <a:latin typeface="Symbol" panose="05050102010706020507" pitchFamily="18" charset="2"/>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red axis vector image, </a:t>
            </a:r>
            <a:r>
              <a:rPr lang="en-US" sz="1800" b="1" baseline="0" dirty="0" smtClean="0">
                <a:latin typeface="Courier New" panose="02070309020205020404" pitchFamily="49" charset="0"/>
                <a:cs typeface="Courier New" panose="02070309020205020404" pitchFamily="49" charset="0"/>
              </a:rPr>
              <a:t>X </a:t>
            </a:r>
            <a:r>
              <a:rPr lang="en-US" sz="1800" baseline="0" dirty="0" smtClean="0">
                <a:latin typeface="Courier New" panose="02070309020205020404" pitchFamily="49" charset="0"/>
                <a:cs typeface="Courier New" panose="02070309020205020404" pitchFamily="49" charset="0"/>
              </a:rPr>
              <a:t>= [2</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red axis scalar image, </a:t>
            </a:r>
            <a:r>
              <a:rPr lang="en-US" sz="1800" b="1" baseline="0" dirty="0" smtClean="0">
                <a:latin typeface="Courier New" panose="02070309020205020404" pitchFamily="49" charset="0"/>
                <a:cs typeface="Courier New" panose="02070309020205020404" pitchFamily="49" charset="0"/>
              </a:rPr>
              <a:t>x</a:t>
            </a:r>
            <a:r>
              <a:rPr lang="en-US" sz="1800" baseline="0" dirty="0" smtClean="0">
                <a:latin typeface="Courier New" panose="02070309020205020404" pitchFamily="49" charset="0"/>
                <a:cs typeface="Courier New" panose="02070309020205020404" pitchFamily="49" charset="0"/>
              </a:rPr>
              <a:t> </a:t>
            </a:r>
            <a:r>
              <a:rPr lang="en-US" sz="1800" baseline="0" dirty="0">
                <a:latin typeface="Courier New" panose="02070309020205020404" pitchFamily="49" charset="0"/>
                <a:cs typeface="Courier New" panose="02070309020205020404" pitchFamily="49" charset="0"/>
              </a:rPr>
              <a:t>= </a:t>
            </a:r>
            <a:r>
              <a:rPr lang="en-US" sz="1800" baseline="0" dirty="0">
                <a:latin typeface="Courier New" panose="02070309020205020404" pitchFamily="49" charset="0"/>
                <a:cs typeface="Courier New" panose="02070309020205020404" pitchFamily="49" charset="0"/>
                <a:sym typeface="Symbol"/>
              </a:rPr>
              <a:t></a:t>
            </a:r>
            <a:r>
              <a:rPr lang="en-US" sz="1800" baseline="0" dirty="0" smtClean="0">
                <a:latin typeface="Symbol" panose="05050102010706020507" pitchFamily="18" charset="2"/>
                <a:cs typeface="Courier New" panose="02070309020205020404" pitchFamily="49" charset="0"/>
                <a:sym typeface="Symbol"/>
              </a:rPr>
              <a:t>|| </a:t>
            </a:r>
            <a:r>
              <a:rPr lang="en-US" sz="1800" b="1" baseline="0" dirty="0" smtClean="0">
                <a:latin typeface="Courier New" panose="02070309020205020404" pitchFamily="49" charset="0"/>
                <a:cs typeface="Courier New" panose="02070309020205020404" pitchFamily="49" charset="0"/>
              </a:rPr>
              <a:t>X</a:t>
            </a:r>
            <a:r>
              <a:rPr lang="en-US" sz="600" b="1" baseline="0" dirty="0" smtClean="0">
                <a:latin typeface="Courier New" panose="02070309020205020404" pitchFamily="49" charset="0"/>
                <a:cs typeface="Courier New" panose="02070309020205020404" pitchFamily="49" charset="0"/>
              </a:rPr>
              <a:t> </a:t>
            </a:r>
            <a:r>
              <a:rPr lang="en-US" sz="1800" baseline="0" dirty="0" smtClean="0">
                <a:latin typeface="Symbol" panose="05050102010706020507" pitchFamily="18" charset="2"/>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a:latin typeface="Courier New" panose="02070309020205020404" pitchFamily="49" charset="0"/>
                <a:cs typeface="Courier New" panose="02070309020205020404" pitchFamily="49" charset="0"/>
              </a:rPr>
              <a:t>Create </a:t>
            </a:r>
            <a:r>
              <a:rPr lang="en-US" sz="1800" baseline="0" dirty="0" smtClean="0">
                <a:latin typeface="Courier New" panose="02070309020205020404" pitchFamily="49" charset="0"/>
                <a:cs typeface="Courier New" panose="02070309020205020404" pitchFamily="49" charset="0"/>
                <a:sym typeface="Symbol"/>
              </a:rPr>
              <a:t>logical image, </a:t>
            </a:r>
            <a:r>
              <a:rPr lang="en-US" sz="1800" b="1" baseline="0" dirty="0">
                <a:latin typeface="Courier New" panose="02070309020205020404" pitchFamily="49" charset="0"/>
                <a:cs typeface="Courier New" panose="02070309020205020404" pitchFamily="49" charset="0"/>
                <a:sym typeface="Symbol"/>
              </a:rPr>
              <a:t>z</a:t>
            </a:r>
            <a:r>
              <a:rPr lang="en-US" sz="1800" baseline="0" dirty="0">
                <a:latin typeface="Courier New" panose="02070309020205020404" pitchFamily="49" charset="0"/>
                <a:cs typeface="Courier New" panose="02070309020205020404" pitchFamily="49" charset="0"/>
                <a:sym typeface="Symbol"/>
              </a:rPr>
              <a:t>(r,c) = </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rPr>
              <a:t>s</a:t>
            </a:r>
            <a:r>
              <a:rPr lang="en-US" sz="1800" baseline="0" dirty="0" smtClean="0">
                <a:latin typeface="Courier New" panose="02070309020205020404" pitchFamily="49" charset="0"/>
                <a:cs typeface="Courier New" panose="02070309020205020404" pitchFamily="49" charset="0"/>
              </a:rPr>
              <a:t>(r,c</a:t>
            </a:r>
            <a:r>
              <a:rPr lang="en-US" sz="1800" baseline="0" dirty="0">
                <a:latin typeface="Courier New" panose="02070309020205020404" pitchFamily="49" charset="0"/>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0)|</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rPr>
              <a:t>x</a:t>
            </a:r>
            <a:r>
              <a:rPr lang="en-US" sz="1800" baseline="0" dirty="0" smtClean="0">
                <a:latin typeface="Courier New" panose="02070309020205020404" pitchFamily="49" charset="0"/>
                <a:cs typeface="Courier New" panose="02070309020205020404" pitchFamily="49" charset="0"/>
              </a:rPr>
              <a:t>(r,c</a:t>
            </a:r>
            <a:r>
              <a:rPr lang="en-US" sz="1800" baseline="0" dirty="0">
                <a:latin typeface="Courier New" panose="02070309020205020404" pitchFamily="49" charset="0"/>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0).</a:t>
            </a:r>
            <a:endParaRPr lang="en-US" sz="1800" baseline="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hue cosine image, </a:t>
            </a:r>
            <a:r>
              <a:rPr lang="en-US" sz="1800" b="1" baseline="0" dirty="0" smtClean="0">
                <a:latin typeface="Courier New" panose="02070309020205020404" pitchFamily="49" charset="0"/>
                <a:cs typeface="Courier New" panose="02070309020205020404" pitchFamily="49" charset="0"/>
              </a:rPr>
              <a:t>c</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S</a:t>
            </a:r>
            <a:r>
              <a:rPr lang="en-US"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sym typeface="Symbol"/>
              </a:rPr>
              <a:t>X</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err="1" smtClean="0">
                <a:latin typeface="Courier New" panose="02070309020205020404" pitchFamily="49" charset="0"/>
                <a:cs typeface="Courier New" panose="02070309020205020404" pitchFamily="49" charset="0"/>
                <a:sym typeface="Symbol"/>
              </a:rPr>
              <a:t>s</a:t>
            </a:r>
            <a:r>
              <a:rPr lang="en-US" baseline="0" dirty="0" err="1" smtClean="0">
                <a:latin typeface="Courier New" panose="02070309020205020404" pitchFamily="49" charset="0"/>
                <a:cs typeface="Courier New" panose="02070309020205020404" pitchFamily="49" charset="0"/>
                <a:sym typeface="Symbol"/>
              </a:rPr>
              <a:t></a:t>
            </a:r>
            <a:r>
              <a:rPr lang="en-US" sz="1800" b="1" baseline="0" dirty="0" err="1" smtClean="0">
                <a:latin typeface="Courier New" panose="02070309020205020404" pitchFamily="49" charset="0"/>
                <a:cs typeface="Courier New" panose="02070309020205020404" pitchFamily="49" charset="0"/>
                <a:sym typeface="Symbol"/>
              </a:rPr>
              <a:t>x</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sym typeface="Symbol"/>
              </a:rPr>
              <a:t>z</a:t>
            </a:r>
            <a:r>
              <a:rPr lang="en-US" sz="1800" baseline="0" dirty="0" smtClean="0">
                <a:latin typeface="Courier New" panose="02070309020205020404" pitchFamily="49" charset="0"/>
                <a:cs typeface="Courier New" panose="02070309020205020404" pitchFamily="49" charset="0"/>
                <a:sym typeface="Symbol"/>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Compute hue angle image, </a:t>
            </a: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 = cos</a:t>
            </a:r>
            <a:r>
              <a:rPr lang="en-US" sz="1800" baseline="30000" dirty="0" smtClean="0">
                <a:latin typeface="Courier New" panose="02070309020205020404" pitchFamily="49" charset="0"/>
                <a:cs typeface="Courier New" panose="02070309020205020404" pitchFamily="49" charset="0"/>
                <a:sym typeface="Symbol"/>
              </a:rPr>
              <a:t>-1</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sym typeface="Symbol"/>
              </a:rPr>
              <a:t>c</a:t>
            </a:r>
            <a:r>
              <a:rPr lang="en-US" sz="1800" baseline="0" dirty="0" smtClean="0">
                <a:latin typeface="Courier New" panose="02070309020205020404" pitchFamily="49" charset="0"/>
                <a:cs typeface="Courier New" panose="02070309020205020404" pitchFamily="49" charset="0"/>
                <a:sym typeface="Symbol"/>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Create logical image, </a:t>
            </a:r>
            <a:r>
              <a:rPr lang="en-US" sz="1800" b="1" baseline="0" dirty="0" smtClean="0">
                <a:latin typeface="Courier New" panose="02070309020205020404" pitchFamily="49" charset="0"/>
                <a:cs typeface="Courier New" panose="02070309020205020404" pitchFamily="49" charset="0"/>
                <a:sym typeface="Symbol"/>
              </a:rPr>
              <a:t>m</a:t>
            </a:r>
            <a:r>
              <a:rPr lang="en-US" sz="1800" baseline="0" dirty="0" smtClean="0">
                <a:latin typeface="Courier New" panose="02070309020205020404" pitchFamily="49" charset="0"/>
                <a:cs typeface="Courier New" panose="02070309020205020404" pitchFamily="49" charset="0"/>
                <a:sym typeface="Symbol"/>
              </a:rPr>
              <a:t>(r,c) = </a:t>
            </a:r>
            <a:r>
              <a:rPr lang="en-US" sz="1800" b="1" baseline="0" dirty="0" smtClean="0">
                <a:latin typeface="Courier New" panose="02070309020205020404" pitchFamily="49" charset="0"/>
                <a:cs typeface="Courier New" panose="02070309020205020404" pitchFamily="49" charset="0"/>
                <a:sym typeface="Symbol"/>
              </a:rPr>
              <a:t>b</a:t>
            </a:r>
            <a:r>
              <a:rPr lang="en-US" sz="1800" baseline="0" dirty="0" smtClean="0">
                <a:latin typeface="Courier New" panose="02070309020205020404" pitchFamily="49" charset="0"/>
                <a:cs typeface="Courier New" panose="02070309020205020404" pitchFamily="49" charset="0"/>
                <a:sym typeface="Symbol"/>
              </a:rPr>
              <a:t>(r,c) &gt; </a:t>
            </a:r>
            <a:r>
              <a:rPr lang="en-US" sz="1800" b="1" baseline="0" dirty="0" smtClean="0">
                <a:latin typeface="Courier New" panose="02070309020205020404" pitchFamily="49" charset="0"/>
                <a:cs typeface="Courier New" panose="02070309020205020404" pitchFamily="49" charset="0"/>
                <a:sym typeface="Symbol"/>
              </a:rPr>
              <a:t>g</a:t>
            </a:r>
            <a:r>
              <a:rPr lang="en-US" sz="1800" baseline="0" dirty="0" smtClean="0">
                <a:latin typeface="Courier New" panose="02070309020205020404" pitchFamily="49" charset="0"/>
                <a:cs typeface="Courier New" panose="02070309020205020404" pitchFamily="49" charset="0"/>
                <a:sym typeface="Symbol"/>
              </a:rPr>
              <a:t>(r,c).</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Adjust </a:t>
            </a: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err="1" smtClean="0">
                <a:latin typeface="Courier New" panose="02070309020205020404" pitchFamily="49" charset="0"/>
                <a:cs typeface="Courier New" panose="02070309020205020404" pitchFamily="49" charset="0"/>
                <a:sym typeface="Symbol"/>
              </a:rPr>
              <a:t>mh</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smtClean="0">
                <a:latin typeface="Courier New" panose="02070309020205020404" pitchFamily="49" charset="0"/>
                <a:cs typeface="Courier New" panose="02070309020205020404" pitchFamily="49" charset="0"/>
                <a:sym typeface="Symbol"/>
              </a:rPr>
              <a:t>m</a:t>
            </a:r>
            <a:r>
              <a:rPr lang="en-US" sz="1800" baseline="0" dirty="0" smtClean="0">
                <a:latin typeface="Courier New" panose="02070309020205020404" pitchFamily="49" charset="0"/>
                <a:cs typeface="Courier New" panose="02070309020205020404" pitchFamily="49" charset="0"/>
                <a:sym typeface="Symbol"/>
              </a:rPr>
              <a:t>(2pi-</a:t>
            </a: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Normalize the saturation </a:t>
            </a:r>
            <a:r>
              <a:rPr lang="en-US" sz="1800" b="1" baseline="0" dirty="0" smtClean="0">
                <a:latin typeface="Courier New" panose="02070309020205020404" pitchFamily="49" charset="0"/>
                <a:cs typeface="Courier New" panose="02070309020205020404" pitchFamily="49" charset="0"/>
                <a:sym typeface="Symbol"/>
              </a:rPr>
              <a:t>s</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smtClean="0">
                <a:latin typeface="Courier New" panose="02070309020205020404" pitchFamily="49" charset="0"/>
                <a:cs typeface="Courier New" panose="02070309020205020404" pitchFamily="49" charset="0"/>
                <a:sym typeface="Symbol"/>
              </a:rPr>
              <a:t>s</a:t>
            </a:r>
            <a:r>
              <a:rPr lang="en-US" sz="1800" baseline="0" dirty="0" smtClean="0">
                <a:latin typeface="Courier New" panose="02070309020205020404" pitchFamily="49" charset="0"/>
                <a:cs typeface="Courier New" panose="02070309020205020404" pitchFamily="49" charset="0"/>
                <a:sym typeface="Symbol"/>
              </a:rPr>
              <a:t> / 208.2066.</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Return [</a:t>
            </a:r>
            <a:r>
              <a:rPr lang="en-US" sz="1800" b="1" baseline="0" dirty="0" smtClean="0">
                <a:latin typeface="Courier New" panose="02070309020205020404" pitchFamily="49" charset="0"/>
                <a:cs typeface="Courier New" panose="02070309020205020404" pitchFamily="49" charset="0"/>
                <a:sym typeface="Symbol"/>
              </a:rPr>
              <a:t>h s v</a:t>
            </a:r>
            <a:r>
              <a:rPr lang="en-US" sz="1800" baseline="0" dirty="0" smtClean="0">
                <a:latin typeface="Courier New" panose="02070309020205020404" pitchFamily="49" charset="0"/>
                <a:cs typeface="Courier New" panose="02070309020205020404" pitchFamily="49" charset="0"/>
                <a:sym typeface="Symbol"/>
              </a:rPr>
              <a:t>]</a:t>
            </a:r>
            <a:r>
              <a:rPr lang="en-US" sz="1800" baseline="30000" dirty="0" smtClean="0">
                <a:latin typeface="Courier New" panose="02070309020205020404" pitchFamily="49" charset="0"/>
                <a:cs typeface="Courier New" panose="02070309020205020404" pitchFamily="49" charset="0"/>
              </a:rPr>
              <a:t>T</a:t>
            </a:r>
            <a:r>
              <a:rPr lang="en-US" sz="1800" baseline="0" dirty="0" smtClean="0">
                <a:latin typeface="Courier New" panose="02070309020205020404" pitchFamily="49" charset="0"/>
                <a:cs typeface="Courier New" panose="02070309020205020404" pitchFamily="49" charset="0"/>
              </a:rPr>
              <a:t>.</a:t>
            </a:r>
          </a:p>
        </p:txBody>
      </p:sp>
      <p:sp>
        <p:nvSpPr>
          <p:cNvPr id="9" name="Text Box 11"/>
          <p:cNvSpPr txBox="1">
            <a:spLocks noChangeArrowheads="1"/>
          </p:cNvSpPr>
          <p:nvPr/>
        </p:nvSpPr>
        <p:spPr bwMode="auto">
          <a:xfrm>
            <a:off x="5562600" y="1295400"/>
            <a:ext cx="3048000" cy="338554"/>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A vector-geometric algorithm</a:t>
            </a:r>
            <a:endParaRPr lang="el-GR" sz="1600" baseline="0" dirty="0">
              <a:latin typeface="Comic Sans MS" pitchFamily="66" charset="0"/>
            </a:endParaRPr>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83</a:t>
            </a:fld>
            <a:endParaRPr lang="en-US" dirty="0"/>
          </a:p>
        </p:txBody>
      </p:sp>
      <p:grpSp>
        <p:nvGrpSpPr>
          <p:cNvPr id="6" name="Group 5"/>
          <p:cNvGrpSpPr/>
          <p:nvPr/>
        </p:nvGrpSpPr>
        <p:grpSpPr>
          <a:xfrm>
            <a:off x="7924800" y="6366866"/>
            <a:ext cx="417513" cy="357187"/>
            <a:chOff x="6563518" y="6347619"/>
            <a:chExt cx="417513" cy="357187"/>
          </a:xfrm>
        </p:grpSpPr>
        <p:sp>
          <p:nvSpPr>
            <p:cNvPr id="14" name="Rectangle 10"/>
            <p:cNvSpPr>
              <a:spLocks noChangeArrowheads="1"/>
            </p:cNvSpPr>
            <p:nvPr/>
          </p:nvSpPr>
          <p:spPr bwMode="auto">
            <a:xfrm>
              <a:off x="6563518" y="6347619"/>
              <a:ext cx="417513" cy="3571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 name="Text Box 11"/>
            <p:cNvSpPr txBox="1">
              <a:spLocks noChangeArrowheads="1"/>
            </p:cNvSpPr>
            <p:nvPr/>
          </p:nvSpPr>
          <p:spPr bwMode="auto">
            <a:xfrm>
              <a:off x="6591455" y="6372323"/>
              <a:ext cx="361637" cy="30777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lIns="45720" rIns="45720" anchorCtr="1">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hlinkClick r:id="rId2" action="ppaction://hlinksldjump"/>
                </a:rPr>
                <a:t>110</a:t>
              </a:r>
              <a:endParaRPr lang="en-US" baseline="0" dirty="0"/>
            </a:p>
          </p:txBody>
        </p:sp>
      </p:grpSp>
      <p:sp>
        <p:nvSpPr>
          <p:cNvPr id="7" name="TextBox 6"/>
          <p:cNvSpPr txBox="1"/>
          <p:nvPr/>
        </p:nvSpPr>
        <p:spPr>
          <a:xfrm>
            <a:off x="1733550" y="151538"/>
            <a:ext cx="2552700" cy="584775"/>
          </a:xfrm>
          <a:prstGeom prst="rect">
            <a:avLst/>
          </a:prstGeom>
          <a:noFill/>
          <a:ln>
            <a:solidFill>
              <a:schemeClr val="accent5">
                <a:lumMod val="50000"/>
              </a:schemeClr>
            </a:solidFill>
          </a:ln>
        </p:spPr>
        <p:txBody>
          <a:bodyPr wrap="square" rtlCol="0">
            <a:spAutoFit/>
          </a:bodyPr>
          <a:lstStyle/>
          <a:p>
            <a:r>
              <a:rPr lang="en-US" sz="1600" baseline="0" dirty="0" smtClean="0">
                <a:solidFill>
                  <a:schemeClr val="accent5">
                    <a:lumMod val="50000"/>
                  </a:schemeClr>
                </a:solidFill>
                <a:latin typeface="+mn-lt"/>
              </a:rPr>
              <a:t>This algorithm is written in pseudocode, not Matlab.</a:t>
            </a:r>
          </a:p>
        </p:txBody>
      </p:sp>
    </p:spTree>
    <p:extLst>
      <p:ext uri="{BB962C8B-B14F-4D97-AF65-F5344CB8AC3E}">
        <p14:creationId xmlns:p14="http://schemas.microsoft.com/office/powerpoint/2010/main" val="21246297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19100" y="1981200"/>
            <a:ext cx="8305800" cy="3693319"/>
          </a:xfrm>
          <a:prstGeom prst="rect">
            <a:avLst/>
          </a:prstGeom>
          <a:noFill/>
          <a:ln>
            <a:solidFill>
              <a:schemeClr val="tx1"/>
            </a:solidFill>
          </a:ln>
        </p:spPr>
        <p:txBody>
          <a:bodyPr wrap="square" rtlCol="0">
            <a:spAutoFit/>
          </a:bodyPr>
          <a:lstStyle/>
          <a:p>
            <a:pPr marL="457200" indent="-457200">
              <a:buFont typeface="+mj-lt"/>
              <a:buAutoNum type="arabicPeriod"/>
            </a:pPr>
            <a:r>
              <a:rPr lang="en-US" sz="1800" baseline="0" dirty="0">
                <a:latin typeface="Courier New" panose="02070309020205020404" pitchFamily="49" charset="0"/>
                <a:cs typeface="Courier New" panose="02070309020205020404" pitchFamily="49" charset="0"/>
              </a:rPr>
              <a:t>Compute scalar value </a:t>
            </a:r>
            <a:r>
              <a:rPr lang="en-US" sz="1800" baseline="0" dirty="0" smtClean="0">
                <a:latin typeface="Courier New" panose="02070309020205020404" pitchFamily="49" charset="0"/>
                <a:cs typeface="Courier New" panose="02070309020205020404" pitchFamily="49" charset="0"/>
              </a:rPr>
              <a:t>image,</a:t>
            </a:r>
            <a:r>
              <a:rPr lang="en-US" sz="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800" baseline="0" dirty="0" smtClean="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rPr>
              <a:t>from</a:t>
            </a:r>
            <a:r>
              <a:rPr lang="en-US" sz="1800" baseline="0" dirty="0">
                <a:latin typeface="Courier New" panose="02070309020205020404" pitchFamily="49" charset="0"/>
                <a:cs typeface="Courier New" panose="02070309020205020404" pitchFamily="49" charset="0"/>
              </a:rPr>
              <a:t> RGB image,</a:t>
            </a:r>
            <a:r>
              <a:rPr lang="en-US" sz="800" baseline="0" dirty="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I</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r</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g</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b</a:t>
            </a:r>
            <a:r>
              <a:rPr lang="en-US" sz="1800" baseline="0" dirty="0">
                <a:latin typeface="Courier New" panose="02070309020205020404" pitchFamily="49" charset="0"/>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 </a:t>
            </a:r>
            <a:endParaRPr lang="en-US" sz="1800" baseline="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a:t>
            </a:r>
            <a:r>
              <a:rPr lang="en-US" sz="1800" baseline="0" dirty="0">
                <a:latin typeface="Courier New" panose="02070309020205020404" pitchFamily="49" charset="0"/>
                <a:cs typeface="Courier New" panose="02070309020205020404" pitchFamily="49" charset="0"/>
              </a:rPr>
              <a:t>vector value image</a:t>
            </a:r>
            <a:r>
              <a:rPr lang="en-US" sz="1800" baseline="0" dirty="0" smtClean="0">
                <a:latin typeface="Courier New" panose="02070309020205020404" pitchFamily="49" charset="0"/>
                <a:cs typeface="Courier New" panose="02070309020205020404" pitchFamily="49" charset="0"/>
              </a:rPr>
              <a:t>,</a:t>
            </a:r>
            <a:r>
              <a:rPr lang="en-US" sz="800" b="1"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v </a:t>
            </a:r>
            <a:r>
              <a:rPr lang="en-US" sz="1800" b="1" baseline="0" dirty="0" err="1" smtClean="0">
                <a:latin typeface="Courier New" panose="02070309020205020404" pitchFamily="49" charset="0"/>
                <a:cs typeface="Courier New" panose="02070309020205020404" pitchFamily="49" charset="0"/>
              </a:rPr>
              <a:t>v</a:t>
            </a:r>
            <a:r>
              <a:rPr lang="en-US" sz="1800" b="1" baseline="0" dirty="0" smtClean="0">
                <a:latin typeface="Courier New" panose="02070309020205020404" pitchFamily="49" charset="0"/>
                <a:cs typeface="Courier New" panose="02070309020205020404" pitchFamily="49" charset="0"/>
              </a:rPr>
              <a:t> v</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a:t>
            </a:r>
            <a:r>
              <a:rPr lang="en-US" sz="1800" baseline="0" dirty="0">
                <a:latin typeface="Courier New" panose="02070309020205020404" pitchFamily="49" charset="0"/>
                <a:cs typeface="Courier New" panose="02070309020205020404" pitchFamily="49" charset="0"/>
              </a:rPr>
              <a:t>vector </a:t>
            </a:r>
            <a:r>
              <a:rPr lang="en-US" sz="1800" baseline="0" dirty="0" smtClean="0">
                <a:latin typeface="Courier New" panose="02070309020205020404" pitchFamily="49" charset="0"/>
                <a:cs typeface="Courier New" panose="02070309020205020404" pitchFamily="49" charset="0"/>
              </a:rPr>
              <a:t>saturation image, </a:t>
            </a:r>
            <a:r>
              <a:rPr lang="en-US" sz="1800" b="1" baseline="0" dirty="0" smtClean="0">
                <a:latin typeface="Courier New" panose="02070309020205020404" pitchFamily="49" charset="0"/>
                <a:cs typeface="Courier New" panose="02070309020205020404" pitchFamily="49" charset="0"/>
              </a:rPr>
              <a:t>S</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I </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 V</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scalar saturation image, </a:t>
            </a:r>
            <a:r>
              <a:rPr lang="en-US" sz="1800" b="1" baseline="0" dirty="0" smtClean="0">
                <a:latin typeface="Courier New" panose="02070309020205020404" pitchFamily="49" charset="0"/>
                <a:cs typeface="Courier New" panose="02070309020205020404" pitchFamily="49" charset="0"/>
              </a:rPr>
              <a:t>s</a:t>
            </a:r>
            <a:r>
              <a:rPr lang="en-US" sz="1800" baseline="0" dirty="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sym typeface="Symbol"/>
              </a:rPr>
              <a:t></a:t>
            </a:r>
            <a:r>
              <a:rPr lang="en-US" sz="1800" baseline="0" dirty="0" smtClean="0">
                <a:latin typeface="Symbol" panose="05050102010706020507" pitchFamily="18" charset="2"/>
                <a:cs typeface="Courier New" panose="02070309020205020404" pitchFamily="49" charset="0"/>
                <a:sym typeface="Symbol"/>
              </a:rPr>
              <a:t>||</a:t>
            </a:r>
            <a:r>
              <a:rPr lang="en-US" sz="600" baseline="0" dirty="0" smtClean="0">
                <a:latin typeface="Symbol" panose="05050102010706020507" pitchFamily="18" charset="2"/>
                <a:cs typeface="Courier New" panose="02070309020205020404" pitchFamily="49" charset="0"/>
                <a:sym typeface="Symbol"/>
              </a:rPr>
              <a:t> </a:t>
            </a:r>
            <a:r>
              <a:rPr lang="en-US" sz="1800" b="1" baseline="0" dirty="0" smtClean="0">
                <a:latin typeface="Courier New" panose="02070309020205020404" pitchFamily="49" charset="0"/>
                <a:cs typeface="Courier New" panose="02070309020205020404" pitchFamily="49" charset="0"/>
              </a:rPr>
              <a:t>S</a:t>
            </a:r>
            <a:r>
              <a:rPr lang="en-US" sz="600" b="1" baseline="0" dirty="0" smtClean="0">
                <a:latin typeface="Courier New" panose="02070309020205020404" pitchFamily="49" charset="0"/>
                <a:cs typeface="Courier New" panose="02070309020205020404" pitchFamily="49" charset="0"/>
              </a:rPr>
              <a:t> </a:t>
            </a:r>
            <a:r>
              <a:rPr lang="en-US" sz="1800" baseline="0" dirty="0" smtClean="0">
                <a:latin typeface="Symbol" panose="05050102010706020507" pitchFamily="18" charset="2"/>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red axis vector image, </a:t>
            </a:r>
            <a:r>
              <a:rPr lang="en-US" sz="1800" b="1" baseline="0" dirty="0" smtClean="0">
                <a:latin typeface="Courier New" panose="02070309020205020404" pitchFamily="49" charset="0"/>
                <a:cs typeface="Courier New" panose="02070309020205020404" pitchFamily="49" charset="0"/>
              </a:rPr>
              <a:t>X </a:t>
            </a:r>
            <a:r>
              <a:rPr lang="en-US" sz="1800" baseline="0" dirty="0" smtClean="0">
                <a:latin typeface="Courier New" panose="02070309020205020404" pitchFamily="49" charset="0"/>
                <a:cs typeface="Courier New" panose="02070309020205020404" pitchFamily="49" charset="0"/>
              </a:rPr>
              <a:t>= [2</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a:t>
            </a:r>
            <a:r>
              <a:rPr lang="en-US" sz="1800" baseline="30000" dirty="0" smtClean="0">
                <a:latin typeface="Courier New" panose="02070309020205020404" pitchFamily="49" charset="0"/>
                <a:cs typeface="Courier New" panose="02070309020205020404" pitchFamily="49" charset="0"/>
              </a:rPr>
              <a:t>T</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red axis scalar image, </a:t>
            </a:r>
            <a:r>
              <a:rPr lang="en-US" sz="1800" b="1" baseline="0" dirty="0" smtClean="0">
                <a:latin typeface="Courier New" panose="02070309020205020404" pitchFamily="49" charset="0"/>
                <a:cs typeface="Courier New" panose="02070309020205020404" pitchFamily="49" charset="0"/>
              </a:rPr>
              <a:t>x</a:t>
            </a:r>
            <a:r>
              <a:rPr lang="en-US" sz="1800" baseline="0" dirty="0" smtClean="0">
                <a:latin typeface="Courier New" panose="02070309020205020404" pitchFamily="49" charset="0"/>
                <a:cs typeface="Courier New" panose="02070309020205020404" pitchFamily="49" charset="0"/>
              </a:rPr>
              <a:t> </a:t>
            </a:r>
            <a:r>
              <a:rPr lang="en-US" sz="1800" baseline="0" dirty="0">
                <a:latin typeface="Courier New" panose="02070309020205020404" pitchFamily="49" charset="0"/>
                <a:cs typeface="Courier New" panose="02070309020205020404" pitchFamily="49" charset="0"/>
              </a:rPr>
              <a:t>= </a:t>
            </a:r>
            <a:r>
              <a:rPr lang="en-US" sz="1800" baseline="0" dirty="0">
                <a:latin typeface="Courier New" panose="02070309020205020404" pitchFamily="49" charset="0"/>
                <a:cs typeface="Courier New" panose="02070309020205020404" pitchFamily="49" charset="0"/>
                <a:sym typeface="Symbol"/>
              </a:rPr>
              <a:t></a:t>
            </a:r>
            <a:r>
              <a:rPr lang="en-US" sz="1800" baseline="0" dirty="0" smtClean="0">
                <a:latin typeface="Symbol" panose="05050102010706020507" pitchFamily="18" charset="2"/>
                <a:cs typeface="Courier New" panose="02070309020205020404" pitchFamily="49" charset="0"/>
                <a:sym typeface="Symbol"/>
              </a:rPr>
              <a:t>|| </a:t>
            </a:r>
            <a:r>
              <a:rPr lang="en-US" sz="1800" b="1" baseline="0" dirty="0" smtClean="0">
                <a:latin typeface="Courier New" panose="02070309020205020404" pitchFamily="49" charset="0"/>
                <a:cs typeface="Courier New" panose="02070309020205020404" pitchFamily="49" charset="0"/>
              </a:rPr>
              <a:t>X</a:t>
            </a:r>
            <a:r>
              <a:rPr lang="en-US" sz="600" b="1" baseline="0" dirty="0" smtClean="0">
                <a:latin typeface="Courier New" panose="02070309020205020404" pitchFamily="49" charset="0"/>
                <a:cs typeface="Courier New" panose="02070309020205020404" pitchFamily="49" charset="0"/>
              </a:rPr>
              <a:t> </a:t>
            </a:r>
            <a:r>
              <a:rPr lang="en-US" sz="1800" baseline="0" dirty="0" smtClean="0">
                <a:latin typeface="Symbol" panose="05050102010706020507" pitchFamily="18" charset="2"/>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a:latin typeface="Courier New" panose="02070309020205020404" pitchFamily="49" charset="0"/>
                <a:cs typeface="Courier New" panose="02070309020205020404" pitchFamily="49" charset="0"/>
              </a:rPr>
              <a:t>Create </a:t>
            </a:r>
            <a:r>
              <a:rPr lang="en-US" sz="1800" baseline="0" dirty="0" smtClean="0">
                <a:latin typeface="Courier New" panose="02070309020205020404" pitchFamily="49" charset="0"/>
                <a:cs typeface="Courier New" panose="02070309020205020404" pitchFamily="49" charset="0"/>
                <a:sym typeface="Symbol"/>
              </a:rPr>
              <a:t>logical image, </a:t>
            </a:r>
            <a:r>
              <a:rPr lang="en-US" sz="1800" b="1" baseline="0" dirty="0">
                <a:latin typeface="Courier New" panose="02070309020205020404" pitchFamily="49" charset="0"/>
                <a:cs typeface="Courier New" panose="02070309020205020404" pitchFamily="49" charset="0"/>
                <a:sym typeface="Symbol"/>
              </a:rPr>
              <a:t>z</a:t>
            </a:r>
            <a:r>
              <a:rPr lang="en-US" sz="1800" baseline="0" dirty="0">
                <a:latin typeface="Courier New" panose="02070309020205020404" pitchFamily="49" charset="0"/>
                <a:cs typeface="Courier New" panose="02070309020205020404" pitchFamily="49" charset="0"/>
                <a:sym typeface="Symbol"/>
              </a:rPr>
              <a:t>(r,c) = </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rPr>
              <a:t>s</a:t>
            </a:r>
            <a:r>
              <a:rPr lang="en-US" sz="1800" baseline="0" dirty="0" smtClean="0">
                <a:latin typeface="Courier New" panose="02070309020205020404" pitchFamily="49" charset="0"/>
                <a:cs typeface="Courier New" panose="02070309020205020404" pitchFamily="49" charset="0"/>
              </a:rPr>
              <a:t>(r,c</a:t>
            </a:r>
            <a:r>
              <a:rPr lang="en-US" sz="1800" baseline="0" dirty="0">
                <a:latin typeface="Courier New" panose="02070309020205020404" pitchFamily="49" charset="0"/>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0)|</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rPr>
              <a:t>x</a:t>
            </a:r>
            <a:r>
              <a:rPr lang="en-US" sz="1800" baseline="0" dirty="0" smtClean="0">
                <a:latin typeface="Courier New" panose="02070309020205020404" pitchFamily="49" charset="0"/>
                <a:cs typeface="Courier New" panose="02070309020205020404" pitchFamily="49" charset="0"/>
              </a:rPr>
              <a:t>(r,c</a:t>
            </a:r>
            <a:r>
              <a:rPr lang="en-US" sz="1800" baseline="0" dirty="0">
                <a:latin typeface="Courier New" panose="02070309020205020404" pitchFamily="49" charset="0"/>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0).</a:t>
            </a:r>
            <a:endParaRPr lang="en-US" sz="1800" baseline="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hue cosine image, </a:t>
            </a:r>
            <a:r>
              <a:rPr lang="en-US" sz="1800" b="1" baseline="0" dirty="0" smtClean="0">
                <a:latin typeface="Courier New" panose="02070309020205020404" pitchFamily="49" charset="0"/>
                <a:cs typeface="Courier New" panose="02070309020205020404" pitchFamily="49" charset="0"/>
              </a:rPr>
              <a:t>c</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S</a:t>
            </a:r>
            <a:r>
              <a:rPr lang="en-US"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sym typeface="Symbol"/>
              </a:rPr>
              <a:t>X</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err="1" smtClean="0">
                <a:latin typeface="Courier New" panose="02070309020205020404" pitchFamily="49" charset="0"/>
                <a:cs typeface="Courier New" panose="02070309020205020404" pitchFamily="49" charset="0"/>
                <a:sym typeface="Symbol"/>
              </a:rPr>
              <a:t>s</a:t>
            </a:r>
            <a:r>
              <a:rPr lang="en-US" baseline="0" dirty="0" err="1" smtClean="0">
                <a:latin typeface="Courier New" panose="02070309020205020404" pitchFamily="49" charset="0"/>
                <a:cs typeface="Courier New" panose="02070309020205020404" pitchFamily="49" charset="0"/>
                <a:sym typeface="Symbol"/>
              </a:rPr>
              <a:t></a:t>
            </a:r>
            <a:r>
              <a:rPr lang="en-US" sz="1800" b="1" baseline="0" dirty="0" err="1" smtClean="0">
                <a:latin typeface="Courier New" panose="02070309020205020404" pitchFamily="49" charset="0"/>
                <a:cs typeface="Courier New" panose="02070309020205020404" pitchFamily="49" charset="0"/>
                <a:sym typeface="Symbol"/>
              </a:rPr>
              <a:t>x</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sym typeface="Symbol"/>
              </a:rPr>
              <a:t>z</a:t>
            </a:r>
            <a:r>
              <a:rPr lang="en-US" sz="1800" baseline="0" dirty="0" smtClean="0">
                <a:latin typeface="Courier New" panose="02070309020205020404" pitchFamily="49" charset="0"/>
                <a:cs typeface="Courier New" panose="02070309020205020404" pitchFamily="49" charset="0"/>
                <a:sym typeface="Symbol"/>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Compute hue angle image, </a:t>
            </a: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 = cos</a:t>
            </a:r>
            <a:r>
              <a:rPr lang="en-US" sz="1800" baseline="30000" dirty="0" smtClean="0">
                <a:latin typeface="Courier New" panose="02070309020205020404" pitchFamily="49" charset="0"/>
                <a:cs typeface="Courier New" panose="02070309020205020404" pitchFamily="49" charset="0"/>
                <a:sym typeface="Symbol"/>
              </a:rPr>
              <a:t>-1</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sym typeface="Symbol"/>
              </a:rPr>
              <a:t>c</a:t>
            </a:r>
            <a:r>
              <a:rPr lang="en-US" sz="1800" baseline="0" dirty="0" smtClean="0">
                <a:latin typeface="Courier New" panose="02070309020205020404" pitchFamily="49" charset="0"/>
                <a:cs typeface="Courier New" panose="02070309020205020404" pitchFamily="49" charset="0"/>
                <a:sym typeface="Symbol"/>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Create logical image, </a:t>
            </a:r>
            <a:r>
              <a:rPr lang="en-US" sz="1800" b="1" baseline="0" dirty="0" smtClean="0">
                <a:latin typeface="Courier New" panose="02070309020205020404" pitchFamily="49" charset="0"/>
                <a:cs typeface="Courier New" panose="02070309020205020404" pitchFamily="49" charset="0"/>
                <a:sym typeface="Symbol"/>
              </a:rPr>
              <a:t>m</a:t>
            </a:r>
            <a:r>
              <a:rPr lang="en-US" sz="1800" baseline="0" dirty="0" smtClean="0">
                <a:latin typeface="Courier New" panose="02070309020205020404" pitchFamily="49" charset="0"/>
                <a:cs typeface="Courier New" panose="02070309020205020404" pitchFamily="49" charset="0"/>
                <a:sym typeface="Symbol"/>
              </a:rPr>
              <a:t>(r,c) = </a:t>
            </a:r>
            <a:r>
              <a:rPr lang="en-US" sz="1800" b="1" baseline="0" dirty="0" smtClean="0">
                <a:latin typeface="Courier New" panose="02070309020205020404" pitchFamily="49" charset="0"/>
                <a:cs typeface="Courier New" panose="02070309020205020404" pitchFamily="49" charset="0"/>
                <a:sym typeface="Symbol"/>
              </a:rPr>
              <a:t>b</a:t>
            </a:r>
            <a:r>
              <a:rPr lang="en-US" sz="1800" baseline="0" dirty="0" smtClean="0">
                <a:latin typeface="Courier New" panose="02070309020205020404" pitchFamily="49" charset="0"/>
                <a:cs typeface="Courier New" panose="02070309020205020404" pitchFamily="49" charset="0"/>
                <a:sym typeface="Symbol"/>
              </a:rPr>
              <a:t>(r,c) &gt; </a:t>
            </a:r>
            <a:r>
              <a:rPr lang="en-US" sz="1800" b="1" baseline="0" dirty="0" smtClean="0">
                <a:latin typeface="Courier New" panose="02070309020205020404" pitchFamily="49" charset="0"/>
                <a:cs typeface="Courier New" panose="02070309020205020404" pitchFamily="49" charset="0"/>
                <a:sym typeface="Symbol"/>
              </a:rPr>
              <a:t>g</a:t>
            </a:r>
            <a:r>
              <a:rPr lang="en-US" sz="1800" baseline="0" dirty="0" smtClean="0">
                <a:latin typeface="Courier New" panose="02070309020205020404" pitchFamily="49" charset="0"/>
                <a:cs typeface="Courier New" panose="02070309020205020404" pitchFamily="49" charset="0"/>
                <a:sym typeface="Symbol"/>
              </a:rPr>
              <a:t>(r,c).</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Adjust </a:t>
            </a: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err="1" smtClean="0">
                <a:latin typeface="Courier New" panose="02070309020205020404" pitchFamily="49" charset="0"/>
                <a:cs typeface="Courier New" panose="02070309020205020404" pitchFamily="49" charset="0"/>
                <a:sym typeface="Symbol"/>
              </a:rPr>
              <a:t>mh</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smtClean="0">
                <a:latin typeface="Courier New" panose="02070309020205020404" pitchFamily="49" charset="0"/>
                <a:cs typeface="Courier New" panose="02070309020205020404" pitchFamily="49" charset="0"/>
                <a:sym typeface="Symbol"/>
              </a:rPr>
              <a:t>m</a:t>
            </a:r>
            <a:r>
              <a:rPr lang="en-US" sz="1800" baseline="0" dirty="0" smtClean="0">
                <a:latin typeface="Courier New" panose="02070309020205020404" pitchFamily="49" charset="0"/>
                <a:cs typeface="Courier New" panose="02070309020205020404" pitchFamily="49" charset="0"/>
                <a:sym typeface="Symbol"/>
              </a:rPr>
              <a:t>(2pi-</a:t>
            </a: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Normalize the saturation </a:t>
            </a:r>
            <a:r>
              <a:rPr lang="en-US" sz="1800" b="1" baseline="0" dirty="0" smtClean="0">
                <a:latin typeface="Courier New" panose="02070309020205020404" pitchFamily="49" charset="0"/>
                <a:cs typeface="Courier New" panose="02070309020205020404" pitchFamily="49" charset="0"/>
                <a:sym typeface="Symbol"/>
              </a:rPr>
              <a:t>s</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smtClean="0">
                <a:latin typeface="Courier New" panose="02070309020205020404" pitchFamily="49" charset="0"/>
                <a:cs typeface="Courier New" panose="02070309020205020404" pitchFamily="49" charset="0"/>
                <a:sym typeface="Symbol"/>
              </a:rPr>
              <a:t>s</a:t>
            </a:r>
            <a:r>
              <a:rPr lang="en-US" sz="1800" baseline="0" dirty="0" smtClean="0">
                <a:latin typeface="Courier New" panose="02070309020205020404" pitchFamily="49" charset="0"/>
                <a:cs typeface="Courier New" panose="02070309020205020404" pitchFamily="49" charset="0"/>
                <a:sym typeface="Symbol"/>
              </a:rPr>
              <a:t> / 208.2066.</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Return [</a:t>
            </a:r>
            <a:r>
              <a:rPr lang="en-US" sz="1800" b="1" baseline="0" dirty="0" smtClean="0">
                <a:latin typeface="Courier New" panose="02070309020205020404" pitchFamily="49" charset="0"/>
                <a:cs typeface="Courier New" panose="02070309020205020404" pitchFamily="49" charset="0"/>
                <a:sym typeface="Symbol"/>
              </a:rPr>
              <a:t>h s v</a:t>
            </a:r>
            <a:r>
              <a:rPr lang="en-US" sz="1800" baseline="0" dirty="0" smtClean="0">
                <a:latin typeface="Courier New" panose="02070309020205020404" pitchFamily="49" charset="0"/>
                <a:cs typeface="Courier New" panose="02070309020205020404" pitchFamily="49" charset="0"/>
                <a:sym typeface="Symbol"/>
              </a:rPr>
              <a:t>]</a:t>
            </a:r>
            <a:r>
              <a:rPr lang="en-US" sz="1800" baseline="30000" dirty="0" smtClean="0">
                <a:latin typeface="Courier New" panose="02070309020205020404" pitchFamily="49" charset="0"/>
                <a:cs typeface="Courier New" panose="02070309020205020404" pitchFamily="49" charset="0"/>
              </a:rPr>
              <a:t>T</a:t>
            </a:r>
            <a:r>
              <a:rPr lang="en-US" sz="1800" baseline="0" dirty="0" smtClean="0">
                <a:latin typeface="Courier New" panose="02070309020205020404" pitchFamily="49" charset="0"/>
                <a:cs typeface="Courier New" panose="02070309020205020404" pitchFamily="49" charset="0"/>
              </a:rPr>
              <a:t>.</a:t>
            </a:r>
          </a:p>
        </p:txBody>
      </p:sp>
      <p:sp>
        <p:nvSpPr>
          <p:cNvPr id="2" name="Title 1"/>
          <p:cNvSpPr>
            <a:spLocks noGrp="1"/>
          </p:cNvSpPr>
          <p:nvPr>
            <p:ph type="title"/>
          </p:nvPr>
        </p:nvSpPr>
        <p:spPr>
          <a:xfrm>
            <a:off x="381000" y="1104900"/>
            <a:ext cx="7772400" cy="723900"/>
          </a:xfrm>
        </p:spPr>
        <p:txBody>
          <a:bodyPr/>
          <a:lstStyle/>
          <a:p>
            <a:r>
              <a:rPr lang="en-US" dirty="0" smtClean="0"/>
              <a:t>RGB to HSV Algorithm 1</a:t>
            </a:r>
            <a:endParaRPr lang="en-US" dirty="0"/>
          </a:p>
        </p:txBody>
      </p:sp>
      <p:sp>
        <p:nvSpPr>
          <p:cNvPr id="9" name="Text Box 11"/>
          <p:cNvSpPr txBox="1">
            <a:spLocks noChangeArrowheads="1"/>
          </p:cNvSpPr>
          <p:nvPr/>
        </p:nvSpPr>
        <p:spPr bwMode="auto">
          <a:xfrm>
            <a:off x="5562600" y="1295400"/>
            <a:ext cx="3048000" cy="338554"/>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A vector-geometric algorithm</a:t>
            </a:r>
            <a:endParaRPr lang="el-GR" sz="1600" baseline="0" dirty="0">
              <a:latin typeface="Comic Sans MS" pitchFamily="66" charset="0"/>
            </a:endParaRPr>
          </a:p>
        </p:txBody>
      </p:sp>
      <p:sp>
        <p:nvSpPr>
          <p:cNvPr id="10" name="Text Box 11"/>
          <p:cNvSpPr txBox="1">
            <a:spLocks noChangeArrowheads="1"/>
          </p:cNvSpPr>
          <p:nvPr/>
        </p:nvSpPr>
        <p:spPr bwMode="auto">
          <a:xfrm>
            <a:off x="5881688" y="4823936"/>
            <a:ext cx="2424112" cy="738664"/>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1" dirty="0" smtClean="0"/>
              <a:t>z </a:t>
            </a:r>
            <a:r>
              <a:rPr lang="en-US" dirty="0" smtClean="0"/>
              <a:t>and </a:t>
            </a:r>
            <a:r>
              <a:rPr lang="en-US" b="1" dirty="0" smtClean="0"/>
              <a:t>m</a:t>
            </a:r>
            <a:r>
              <a:rPr lang="en-US" dirty="0" smtClean="0"/>
              <a:t>  are binary images </a:t>
            </a:r>
            <a:r>
              <a:rPr lang="en-US" b="1" dirty="0" smtClean="0"/>
              <a:t>z</a:t>
            </a:r>
            <a:r>
              <a:rPr lang="en-US" dirty="0" smtClean="0"/>
              <a:t>(</a:t>
            </a:r>
            <a:r>
              <a:rPr lang="en-US" dirty="0" err="1" smtClean="0"/>
              <a:t>r,c</a:t>
            </a:r>
            <a:r>
              <a:rPr lang="en-US" dirty="0" smtClean="0"/>
              <a:t>)==1 </a:t>
            </a:r>
            <a:r>
              <a:rPr lang="en-US" dirty="0" err="1" smtClean="0"/>
              <a:t>iff</a:t>
            </a:r>
            <a:r>
              <a:rPr lang="en-US" dirty="0" smtClean="0"/>
              <a:t> </a:t>
            </a:r>
            <a:r>
              <a:rPr lang="en-US" b="1" dirty="0" smtClean="0"/>
              <a:t>s</a:t>
            </a:r>
            <a:r>
              <a:rPr lang="en-US" dirty="0" smtClean="0"/>
              <a:t>(</a:t>
            </a:r>
            <a:r>
              <a:rPr lang="en-US" dirty="0" err="1" smtClean="0"/>
              <a:t>r,c</a:t>
            </a:r>
            <a:r>
              <a:rPr lang="en-US" dirty="0" smtClean="0"/>
              <a:t>)==0; </a:t>
            </a:r>
            <a:r>
              <a:rPr lang="en-US" b="1" dirty="0" smtClean="0"/>
              <a:t>m</a:t>
            </a:r>
            <a:r>
              <a:rPr lang="en-US" dirty="0" smtClean="0"/>
              <a:t>(</a:t>
            </a:r>
            <a:r>
              <a:rPr lang="en-US" dirty="0" err="1" smtClean="0"/>
              <a:t>r,c</a:t>
            </a:r>
            <a:r>
              <a:rPr lang="en-US" dirty="0" smtClean="0"/>
              <a:t>)==1 </a:t>
            </a:r>
            <a:r>
              <a:rPr lang="en-US" dirty="0" err="1" smtClean="0"/>
              <a:t>iff</a:t>
            </a:r>
            <a:r>
              <a:rPr lang="en-US" dirty="0" smtClean="0"/>
              <a:t> </a:t>
            </a:r>
            <a:r>
              <a:rPr lang="en-US" b="1" dirty="0" smtClean="0"/>
              <a:t>b</a:t>
            </a:r>
            <a:r>
              <a:rPr lang="en-US" dirty="0" smtClean="0"/>
              <a:t>(</a:t>
            </a:r>
            <a:r>
              <a:rPr lang="en-US" dirty="0" err="1" smtClean="0"/>
              <a:t>r,c</a:t>
            </a:r>
            <a:r>
              <a:rPr lang="en-US" dirty="0" smtClean="0"/>
              <a:t>) &gt; </a:t>
            </a:r>
            <a:r>
              <a:rPr lang="en-US" b="1" dirty="0" smtClean="0"/>
              <a:t>g</a:t>
            </a:r>
            <a:r>
              <a:rPr lang="en-US" dirty="0" smtClean="0"/>
              <a:t>(</a:t>
            </a:r>
            <a:r>
              <a:rPr lang="en-US" dirty="0" err="1" smtClean="0"/>
              <a:t>r,c</a:t>
            </a:r>
            <a:r>
              <a:rPr lang="en-US" dirty="0" smtClean="0"/>
              <a:t>).</a:t>
            </a:r>
            <a:endParaRPr lang="el-GR" dirty="0"/>
          </a:p>
        </p:txBody>
      </p:sp>
      <p:sp>
        <p:nvSpPr>
          <p:cNvPr id="11" name="Text Box 11"/>
          <p:cNvSpPr txBox="1">
            <a:spLocks noChangeArrowheads="1"/>
          </p:cNvSpPr>
          <p:nvPr/>
        </p:nvSpPr>
        <p:spPr bwMode="auto">
          <a:xfrm>
            <a:off x="1828800" y="76200"/>
            <a:ext cx="2781300" cy="954107"/>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latin typeface="Courier New" panose="02070309020205020404" pitchFamily="49" charset="0"/>
                <a:cs typeface="Courier New" panose="02070309020205020404" pitchFamily="49" charset="0"/>
                <a:sym typeface="Symbol"/>
              </a:rPr>
              <a:t></a:t>
            </a:r>
            <a:r>
              <a:rPr lang="en-US" dirty="0">
                <a:latin typeface="Symbol" panose="05050102010706020507" pitchFamily="18" charset="2"/>
                <a:cs typeface="Courier New" panose="02070309020205020404" pitchFamily="49" charset="0"/>
                <a:sym typeface="Symbol"/>
              </a:rPr>
              <a:t>||</a:t>
            </a:r>
            <a:r>
              <a:rPr lang="en-US" sz="400" dirty="0">
                <a:latin typeface="Symbol" panose="05050102010706020507" pitchFamily="18" charset="2"/>
                <a:cs typeface="Courier New" panose="02070309020205020404" pitchFamily="49" charset="0"/>
                <a:sym typeface="Symbol"/>
              </a:rPr>
              <a:t> </a:t>
            </a:r>
            <a:r>
              <a:rPr lang="en-US" b="1" dirty="0" smtClean="0">
                <a:latin typeface="Courier New" panose="02070309020205020404" pitchFamily="49" charset="0"/>
                <a:cs typeface="Courier New" panose="02070309020205020404" pitchFamily="49" charset="0"/>
                <a:sym typeface="Symbol"/>
              </a:rPr>
              <a:t></a:t>
            </a:r>
            <a:r>
              <a:rPr lang="en-US" sz="400" b="1" dirty="0" smtClean="0">
                <a:latin typeface="Courier New" panose="02070309020205020404" pitchFamily="49" charset="0"/>
                <a:cs typeface="Courier New" panose="02070309020205020404" pitchFamily="49" charset="0"/>
              </a:rPr>
              <a:t> </a:t>
            </a:r>
            <a:r>
              <a:rPr lang="en-US" dirty="0" smtClean="0">
                <a:latin typeface="Symbol" panose="05050102010706020507" pitchFamily="18" charset="2"/>
                <a:cs typeface="Courier New" panose="02070309020205020404" pitchFamily="49" charset="0"/>
              </a:rPr>
              <a:t>||</a:t>
            </a:r>
            <a:r>
              <a:rPr lang="en-US" dirty="0" smtClean="0">
                <a:cs typeface="Courier New" panose="02070309020205020404" pitchFamily="49" charset="0"/>
              </a:rPr>
              <a:t> is the norm operator – the square root of the pixel-wise sum of the squares of the image’s 3-vector components. </a:t>
            </a:r>
            <a:endParaRPr lang="el-GR" dirty="0"/>
          </a:p>
        </p:txBody>
      </p:sp>
      <p:sp>
        <p:nvSpPr>
          <p:cNvPr id="12" name="Text Box 11"/>
          <p:cNvSpPr txBox="1">
            <a:spLocks noChangeArrowheads="1"/>
          </p:cNvSpPr>
          <p:nvPr/>
        </p:nvSpPr>
        <p:spPr bwMode="auto">
          <a:xfrm>
            <a:off x="6992566" y="2971562"/>
            <a:ext cx="1694234" cy="1600438"/>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1" dirty="0">
                <a:cs typeface="Courier New" panose="02070309020205020404" pitchFamily="49" charset="0"/>
              </a:rPr>
              <a:t>S</a:t>
            </a:r>
            <a:r>
              <a:rPr lang="en-US" dirty="0">
                <a:cs typeface="Courier New" panose="02070309020205020404" pitchFamily="49" charset="0"/>
                <a:sym typeface="Symbol"/>
              </a:rPr>
              <a:t></a:t>
            </a:r>
            <a:r>
              <a:rPr lang="en-US" b="1" dirty="0" smtClean="0">
                <a:cs typeface="Courier New" panose="02070309020205020404" pitchFamily="49" charset="0"/>
                <a:sym typeface="Symbol"/>
              </a:rPr>
              <a:t>X</a:t>
            </a:r>
            <a:r>
              <a:rPr lang="en-US" dirty="0" smtClean="0">
                <a:cs typeface="Courier New" panose="02070309020205020404" pitchFamily="49" charset="0"/>
                <a:sym typeface="Symbol"/>
              </a:rPr>
              <a:t> is the pixel-wise dot product of images </a:t>
            </a:r>
            <a:r>
              <a:rPr lang="en-US" b="1" dirty="0" smtClean="0">
                <a:cs typeface="Courier New" panose="02070309020205020404" pitchFamily="49" charset="0"/>
                <a:sym typeface="Symbol"/>
              </a:rPr>
              <a:t>S</a:t>
            </a:r>
            <a:r>
              <a:rPr lang="en-US" dirty="0" smtClean="0">
                <a:cs typeface="Courier New" panose="02070309020205020404" pitchFamily="49" charset="0"/>
                <a:sym typeface="Symbol"/>
              </a:rPr>
              <a:t> &amp; </a:t>
            </a:r>
            <a:r>
              <a:rPr lang="en-US" b="1" dirty="0" smtClean="0">
                <a:cs typeface="Courier New" panose="02070309020205020404" pitchFamily="49" charset="0"/>
                <a:sym typeface="Symbol"/>
              </a:rPr>
              <a:t>X</a:t>
            </a:r>
            <a:r>
              <a:rPr lang="en-US" b="1" dirty="0" smtClean="0">
                <a:latin typeface="Courier New" panose="02070309020205020404" pitchFamily="49" charset="0"/>
                <a:cs typeface="Courier New" panose="02070309020205020404" pitchFamily="49" charset="0"/>
                <a:sym typeface="Symbol"/>
              </a:rPr>
              <a:t>. </a:t>
            </a:r>
            <a:r>
              <a:rPr lang="en-US" b="1" dirty="0" err="1" smtClean="0">
                <a:latin typeface="Courier New" panose="02070309020205020404" pitchFamily="49" charset="0"/>
                <a:cs typeface="Courier New" panose="02070309020205020404" pitchFamily="49" charset="0"/>
                <a:sym typeface="Symbol"/>
              </a:rPr>
              <a:t>sx</a:t>
            </a:r>
            <a:r>
              <a:rPr lang="en-US" dirty="0" smtClean="0">
                <a:cs typeface="Courier New" panose="02070309020205020404" pitchFamily="49" charset="0"/>
                <a:sym typeface="Symbol"/>
              </a:rPr>
              <a:t> is the </a:t>
            </a:r>
            <a:r>
              <a:rPr lang="en-US" dirty="0" err="1" smtClean="0">
                <a:cs typeface="Courier New" panose="02070309020205020404" pitchFamily="49" charset="0"/>
                <a:sym typeface="Symbol"/>
              </a:rPr>
              <a:t>p.w</a:t>
            </a:r>
            <a:r>
              <a:rPr lang="en-US" dirty="0" smtClean="0">
                <a:cs typeface="Courier New" panose="02070309020205020404" pitchFamily="49" charset="0"/>
                <a:sym typeface="Symbol"/>
              </a:rPr>
              <a:t>. scalar product of the scalar images </a:t>
            </a:r>
            <a:r>
              <a:rPr lang="en-US" b="1" dirty="0" smtClean="0">
                <a:cs typeface="Courier New" panose="02070309020205020404" pitchFamily="49" charset="0"/>
                <a:sym typeface="Symbol"/>
              </a:rPr>
              <a:t>s</a:t>
            </a:r>
            <a:r>
              <a:rPr lang="en-US" dirty="0" smtClean="0">
                <a:cs typeface="Courier New" panose="02070309020205020404" pitchFamily="49" charset="0"/>
                <a:sym typeface="Symbol"/>
              </a:rPr>
              <a:t> and </a:t>
            </a:r>
            <a:r>
              <a:rPr lang="en-US" b="1" dirty="0" smtClean="0">
                <a:cs typeface="Courier New" panose="02070309020205020404" pitchFamily="49" charset="0"/>
                <a:sym typeface="Symbol"/>
              </a:rPr>
              <a:t>x</a:t>
            </a:r>
            <a:r>
              <a:rPr lang="en-US" dirty="0" smtClean="0">
                <a:cs typeface="Courier New" panose="02070309020205020404" pitchFamily="49" charset="0"/>
                <a:sym typeface="Symbol"/>
              </a:rPr>
              <a:t>.</a:t>
            </a:r>
            <a:endParaRPr lang="el-GR" dirty="0"/>
          </a:p>
        </p:txBody>
      </p:sp>
      <p:sp>
        <p:nvSpPr>
          <p:cNvPr id="14" name="Text Box 11"/>
          <p:cNvSpPr txBox="1">
            <a:spLocks noChangeArrowheads="1"/>
          </p:cNvSpPr>
          <p:nvPr/>
        </p:nvSpPr>
        <p:spPr bwMode="auto">
          <a:xfrm>
            <a:off x="1828800" y="5791200"/>
            <a:ext cx="3733800" cy="307777"/>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err="1" smtClean="0">
                <a:latin typeface="Courier New" panose="02070309020205020404" pitchFamily="49" charset="0"/>
                <a:cs typeface="Courier New" panose="02070309020205020404" pitchFamily="49" charset="0"/>
                <a:sym typeface="Symbol"/>
              </a:rPr>
              <a:t>matlab</a:t>
            </a:r>
            <a:r>
              <a:rPr lang="en-US" dirty="0" smtClean="0">
                <a:latin typeface="Courier New" panose="02070309020205020404" pitchFamily="49" charset="0"/>
                <a:cs typeface="Courier New" panose="02070309020205020404" pitchFamily="49" charset="0"/>
                <a:sym typeface="Symbol"/>
              </a:rPr>
              <a:t>: </a:t>
            </a:r>
            <a:r>
              <a:rPr lang="en-US" dirty="0">
                <a:latin typeface="Symbol" panose="05050102010706020507" pitchFamily="18" charset="2"/>
                <a:cs typeface="Courier New" panose="02070309020205020404" pitchFamily="49" charset="0"/>
                <a:sym typeface="Symbol"/>
              </a:rPr>
              <a:t>||</a:t>
            </a:r>
            <a:r>
              <a:rPr lang="en-US" sz="400" dirty="0">
                <a:latin typeface="Symbol" panose="05050102010706020507" pitchFamily="18" charset="2"/>
                <a:cs typeface="Courier New" panose="02070309020205020404" pitchFamily="49" charset="0"/>
                <a:sym typeface="Symbol"/>
              </a:rPr>
              <a:t> </a:t>
            </a:r>
            <a:r>
              <a:rPr lang="en-US" b="1" dirty="0" smtClean="0">
                <a:latin typeface="Courier New" panose="02070309020205020404" pitchFamily="49" charset="0"/>
                <a:cs typeface="Courier New" panose="02070309020205020404" pitchFamily="49" charset="0"/>
                <a:sym typeface="Symbol"/>
              </a:rPr>
              <a:t>S</a:t>
            </a:r>
            <a:r>
              <a:rPr lang="en-US" sz="400" b="1" dirty="0" smtClean="0">
                <a:latin typeface="Courier New" panose="02070309020205020404" pitchFamily="49" charset="0"/>
                <a:cs typeface="Courier New" panose="02070309020205020404" pitchFamily="49" charset="0"/>
              </a:rPr>
              <a:t> </a:t>
            </a:r>
            <a:r>
              <a:rPr lang="en-US" dirty="0" smtClean="0">
                <a:latin typeface="Symbol" panose="05050102010706020507" pitchFamily="18" charset="2"/>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 </a:t>
            </a:r>
            <a:r>
              <a:rPr lang="en-US" dirty="0" err="1" smtClean="0">
                <a:latin typeface="Courier New" panose="02070309020205020404" pitchFamily="49" charset="0"/>
                <a:cs typeface="Courier New" panose="02070309020205020404" pitchFamily="49" charset="0"/>
              </a:rPr>
              <a:t>sqrt</a:t>
            </a:r>
            <a:r>
              <a:rPr lang="en-US" dirty="0" smtClean="0">
                <a:latin typeface="Courier New" panose="02070309020205020404" pitchFamily="49" charset="0"/>
                <a:cs typeface="Courier New" panose="02070309020205020404" pitchFamily="49" charset="0"/>
              </a:rPr>
              <a:t>(sum(</a:t>
            </a:r>
            <a:r>
              <a:rPr lang="en-US" b="1" dirty="0" smtClean="0">
                <a:latin typeface="Courier New" panose="02070309020205020404" pitchFamily="49" charset="0"/>
                <a:cs typeface="Courier New" panose="02070309020205020404" pitchFamily="49" charset="0"/>
              </a:rPr>
              <a:t>S</a:t>
            </a:r>
            <a:r>
              <a:rPr lang="en-US" dirty="0" smtClean="0">
                <a:latin typeface="Courier New" panose="02070309020205020404" pitchFamily="49" charset="0"/>
                <a:cs typeface="Courier New" panose="02070309020205020404" pitchFamily="49" charset="0"/>
              </a:rPr>
              <a:t>.^2,3));</a:t>
            </a:r>
            <a:endParaRPr lang="el-GR" dirty="0">
              <a:latin typeface="Courier New" panose="02070309020205020404" pitchFamily="49" charset="0"/>
              <a:cs typeface="Courier New" panose="02070309020205020404" pitchFamily="49" charset="0"/>
            </a:endParaRPr>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84</a:t>
            </a:fld>
            <a:endParaRPr lang="en-US" dirty="0"/>
          </a:p>
        </p:txBody>
      </p:sp>
      <p:sp>
        <p:nvSpPr>
          <p:cNvPr id="15" name="Text Box 11"/>
          <p:cNvSpPr txBox="1">
            <a:spLocks noChangeArrowheads="1"/>
          </p:cNvSpPr>
          <p:nvPr/>
        </p:nvSpPr>
        <p:spPr bwMode="auto">
          <a:xfrm>
            <a:off x="6915758" y="2278291"/>
            <a:ext cx="1847850" cy="338554"/>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V =3-band </a:t>
            </a:r>
            <a:r>
              <a:rPr lang="en-US" sz="1600" baseline="0" dirty="0" err="1" smtClean="0">
                <a:latin typeface="Comic Sans MS" pitchFamily="66" charset="0"/>
              </a:rPr>
              <a:t>val</a:t>
            </a:r>
            <a:r>
              <a:rPr lang="en-US" sz="1600" baseline="0" dirty="0" smtClean="0">
                <a:latin typeface="Comic Sans MS" pitchFamily="66" charset="0"/>
              </a:rPr>
              <a:t> </a:t>
            </a:r>
            <a:r>
              <a:rPr lang="en-US" sz="1600" baseline="0" dirty="0" err="1" smtClean="0">
                <a:latin typeface="Comic Sans MS" pitchFamily="66" charset="0"/>
              </a:rPr>
              <a:t>img</a:t>
            </a:r>
            <a:endParaRPr lang="el-GR" sz="1600" baseline="0" dirty="0">
              <a:latin typeface="Comic Sans MS" pitchFamily="66" charset="0"/>
            </a:endParaRPr>
          </a:p>
        </p:txBody>
      </p:sp>
    </p:spTree>
    <p:extLst>
      <p:ext uri="{BB962C8B-B14F-4D97-AF65-F5344CB8AC3E}">
        <p14:creationId xmlns:p14="http://schemas.microsoft.com/office/powerpoint/2010/main" val="19222640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7772400" cy="723900"/>
          </a:xfrm>
        </p:spPr>
        <p:txBody>
          <a:bodyPr/>
          <a:lstStyle/>
          <a:p>
            <a:r>
              <a:rPr lang="en-US" dirty="0" smtClean="0"/>
              <a:t>A Faster Hue Calculation</a:t>
            </a:r>
            <a:endParaRPr lang="en-US" dirty="0"/>
          </a:p>
        </p:txBody>
      </p:sp>
      <p:graphicFrame>
        <p:nvGraphicFramePr>
          <p:cNvPr id="7" name="Object 5"/>
          <p:cNvGraphicFramePr>
            <a:graphicFrameLocks noChangeAspect="1"/>
          </p:cNvGraphicFramePr>
          <p:nvPr>
            <p:extLst>
              <p:ext uri="{D42A27DB-BD31-4B8C-83A1-F6EECF244321}">
                <p14:modId xmlns:p14="http://schemas.microsoft.com/office/powerpoint/2010/main" val="100039843"/>
              </p:ext>
            </p:extLst>
          </p:nvPr>
        </p:nvGraphicFramePr>
        <p:xfrm>
          <a:off x="1701800" y="2058988"/>
          <a:ext cx="3581400" cy="1066800"/>
        </p:xfrm>
        <a:graphic>
          <a:graphicData uri="http://schemas.openxmlformats.org/presentationml/2006/ole">
            <mc:AlternateContent xmlns:mc="http://schemas.openxmlformats.org/markup-compatibility/2006">
              <mc:Choice xmlns:v="urn:schemas-microsoft-com:vml" Requires="v">
                <p:oleObj spid="_x0000_s178481" name="Equation" r:id="rId3" imgW="2387520" imgH="711000" progId="Equation.DSMT4">
                  <p:embed/>
                </p:oleObj>
              </mc:Choice>
              <mc:Fallback>
                <p:oleObj name="Equation" r:id="rId3" imgW="2387520" imgH="711000" progId="Equation.DSMT4">
                  <p:embed/>
                  <p:pic>
                    <p:nvPicPr>
                      <p:cNvPr id="0" name=""/>
                      <p:cNvPicPr>
                        <a:picLocks noChangeAspect="1" noChangeArrowheads="1"/>
                      </p:cNvPicPr>
                      <p:nvPr/>
                    </p:nvPicPr>
                    <p:blipFill>
                      <a:blip r:embed="rId4"/>
                      <a:srcRect/>
                      <a:stretch>
                        <a:fillRect/>
                      </a:stretch>
                    </p:blipFill>
                    <p:spPr bwMode="auto">
                      <a:xfrm>
                        <a:off x="1701800" y="2058988"/>
                        <a:ext cx="3581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1808428357"/>
              </p:ext>
            </p:extLst>
          </p:nvPr>
        </p:nvGraphicFramePr>
        <p:xfrm>
          <a:off x="1739900" y="3650588"/>
          <a:ext cx="3561840" cy="1066500"/>
        </p:xfrm>
        <a:graphic>
          <a:graphicData uri="http://schemas.openxmlformats.org/presentationml/2006/ole">
            <mc:AlternateContent xmlns:mc="http://schemas.openxmlformats.org/markup-compatibility/2006">
              <mc:Choice xmlns:v="urn:schemas-microsoft-com:vml" Requires="v">
                <p:oleObj spid="_x0000_s178482" name="Equation" r:id="rId5" imgW="2374560" imgH="711000" progId="Equation.DSMT4">
                  <p:embed/>
                </p:oleObj>
              </mc:Choice>
              <mc:Fallback>
                <p:oleObj name="Equation" r:id="rId5" imgW="2374560" imgH="711000" progId="Equation.DSMT4">
                  <p:embed/>
                  <p:pic>
                    <p:nvPicPr>
                      <p:cNvPr id="0" name=""/>
                      <p:cNvPicPr>
                        <a:picLocks noChangeAspect="1" noChangeArrowheads="1"/>
                      </p:cNvPicPr>
                      <p:nvPr/>
                    </p:nvPicPr>
                    <p:blipFill>
                      <a:blip r:embed="rId6"/>
                      <a:srcRect/>
                      <a:stretch>
                        <a:fillRect/>
                      </a:stretch>
                    </p:blipFill>
                    <p:spPr bwMode="auto">
                      <a:xfrm>
                        <a:off x="1739900" y="3650588"/>
                        <a:ext cx="3561840" cy="106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243788321"/>
              </p:ext>
            </p:extLst>
          </p:nvPr>
        </p:nvGraphicFramePr>
        <p:xfrm>
          <a:off x="1739900" y="5360988"/>
          <a:ext cx="3695220" cy="799740"/>
        </p:xfrm>
        <a:graphic>
          <a:graphicData uri="http://schemas.openxmlformats.org/presentationml/2006/ole">
            <mc:AlternateContent xmlns:mc="http://schemas.openxmlformats.org/markup-compatibility/2006">
              <mc:Choice xmlns:v="urn:schemas-microsoft-com:vml" Requires="v">
                <p:oleObj spid="_x0000_s178483" name="Equation" r:id="rId7" imgW="2463480" imgH="533160" progId="Equation.DSMT4">
                  <p:embed/>
                </p:oleObj>
              </mc:Choice>
              <mc:Fallback>
                <p:oleObj name="Equation" r:id="rId7" imgW="2463480" imgH="533160" progId="Equation.DSMT4">
                  <p:embed/>
                  <p:pic>
                    <p:nvPicPr>
                      <p:cNvPr id="0" name=""/>
                      <p:cNvPicPr>
                        <a:picLocks noChangeAspect="1" noChangeArrowheads="1"/>
                      </p:cNvPicPr>
                      <p:nvPr/>
                    </p:nvPicPr>
                    <p:blipFill>
                      <a:blip r:embed="rId8"/>
                      <a:srcRect/>
                      <a:stretch>
                        <a:fillRect/>
                      </a:stretch>
                    </p:blipFill>
                    <p:spPr bwMode="auto">
                      <a:xfrm>
                        <a:off x="1739900" y="5360988"/>
                        <a:ext cx="3695220" cy="7997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p:cNvSpPr txBox="1"/>
          <p:nvPr/>
        </p:nvSpPr>
        <p:spPr>
          <a:xfrm>
            <a:off x="381000" y="1642947"/>
            <a:ext cx="8305800" cy="369332"/>
          </a:xfrm>
          <a:prstGeom prst="rect">
            <a:avLst/>
          </a:prstGeom>
          <a:noFill/>
        </p:spPr>
        <p:txBody>
          <a:bodyPr wrap="square" rtlCol="0">
            <a:spAutoFit/>
          </a:bodyPr>
          <a:lstStyle/>
          <a:p>
            <a:r>
              <a:rPr lang="en-US" sz="1800" baseline="0" dirty="0" smtClean="0">
                <a:latin typeface="+mn-lt"/>
              </a:rPr>
              <a:t>Project color </a:t>
            </a:r>
            <a:r>
              <a:rPr lang="en-US" sz="1800" b="1" baseline="0" dirty="0" smtClean="0">
                <a:latin typeface="+mj-lt"/>
              </a:rPr>
              <a:t>p</a:t>
            </a:r>
            <a:r>
              <a:rPr lang="en-US" sz="1800" dirty="0" smtClean="0">
                <a:latin typeface="+mj-lt"/>
              </a:rPr>
              <a:t>0</a:t>
            </a:r>
            <a:r>
              <a:rPr lang="en-US" sz="1800" baseline="0" dirty="0" smtClean="0">
                <a:latin typeface="+mn-lt"/>
              </a:rPr>
              <a:t> onto the red line, </a:t>
            </a:r>
            <a:r>
              <a:rPr lang="en-US" sz="1800" b="1" baseline="0" dirty="0" smtClean="0">
                <a:latin typeface="+mj-lt"/>
              </a:rPr>
              <a:t>x</a:t>
            </a:r>
            <a:r>
              <a:rPr lang="en-US" sz="1800" baseline="0" dirty="0" smtClean="0">
                <a:latin typeface="+mn-lt"/>
              </a:rPr>
              <a:t>, using the dot product,</a:t>
            </a:r>
            <a:endParaRPr lang="en-US" sz="1800" baseline="0" dirty="0">
              <a:latin typeface="+mn-lt"/>
            </a:endParaRPr>
          </a:p>
        </p:txBody>
      </p:sp>
      <p:sp>
        <p:nvSpPr>
          <p:cNvPr id="12" name="TextBox 11"/>
          <p:cNvSpPr txBox="1"/>
          <p:nvPr/>
        </p:nvSpPr>
        <p:spPr>
          <a:xfrm>
            <a:off x="381000" y="4763869"/>
            <a:ext cx="8305800" cy="646331"/>
          </a:xfrm>
          <a:prstGeom prst="rect">
            <a:avLst/>
          </a:prstGeom>
          <a:noFill/>
        </p:spPr>
        <p:txBody>
          <a:bodyPr wrap="square" rtlCol="0">
            <a:spAutoFit/>
          </a:bodyPr>
          <a:lstStyle/>
          <a:p>
            <a:r>
              <a:rPr lang="en-US" sz="1800" baseline="0" dirty="0" smtClean="0">
                <a:latin typeface="+mn-lt"/>
              </a:rPr>
              <a:t>The ratio of the second dot product to the first is the tangent of the hue angle. Therefore,</a:t>
            </a:r>
            <a:endParaRPr lang="en-US" sz="1800" baseline="0" dirty="0">
              <a:latin typeface="+mn-lt"/>
            </a:endParaRPr>
          </a:p>
        </p:txBody>
      </p:sp>
      <p:grpSp>
        <p:nvGrpSpPr>
          <p:cNvPr id="6" name="Group 5"/>
          <p:cNvGrpSpPr/>
          <p:nvPr/>
        </p:nvGrpSpPr>
        <p:grpSpPr>
          <a:xfrm>
            <a:off x="381000" y="3140835"/>
            <a:ext cx="8305800" cy="454025"/>
            <a:chOff x="381000" y="3022774"/>
            <a:chExt cx="8305800" cy="454025"/>
          </a:xfrm>
        </p:grpSpPr>
        <p:sp>
          <p:nvSpPr>
            <p:cNvPr id="11" name="TextBox 10"/>
            <p:cNvSpPr txBox="1"/>
            <p:nvPr/>
          </p:nvSpPr>
          <p:spPr>
            <a:xfrm>
              <a:off x="381000" y="3086786"/>
              <a:ext cx="8305800" cy="369332"/>
            </a:xfrm>
            <a:prstGeom prst="rect">
              <a:avLst/>
            </a:prstGeom>
            <a:noFill/>
          </p:spPr>
          <p:txBody>
            <a:bodyPr wrap="square" rtlCol="0">
              <a:spAutoFit/>
            </a:bodyPr>
            <a:lstStyle/>
            <a:p>
              <a:r>
                <a:rPr lang="en-US" sz="1800" baseline="0" dirty="0" smtClean="0">
                  <a:latin typeface="+mn-lt"/>
                </a:rPr>
                <a:t>Vector                                   is perpendicular to  </a:t>
              </a:r>
              <a:r>
                <a:rPr lang="en-US" sz="1800" b="1" baseline="0" dirty="0" smtClean="0">
                  <a:latin typeface="+mj-lt"/>
                </a:rPr>
                <a:t>x</a:t>
              </a:r>
              <a:r>
                <a:rPr lang="en-US" sz="1800" baseline="0" dirty="0" smtClean="0">
                  <a:latin typeface="+mn-lt"/>
                </a:rPr>
                <a:t>.  Project </a:t>
              </a:r>
              <a:r>
                <a:rPr lang="en-US" sz="1800" b="1" baseline="0" dirty="0" smtClean="0">
                  <a:latin typeface="+mj-lt"/>
                </a:rPr>
                <a:t>p</a:t>
              </a:r>
              <a:r>
                <a:rPr lang="en-US" sz="1800" dirty="0" smtClean="0">
                  <a:latin typeface="+mj-lt"/>
                </a:rPr>
                <a:t>0</a:t>
              </a:r>
              <a:r>
                <a:rPr lang="en-US" sz="1800" baseline="0" dirty="0" smtClean="0">
                  <a:latin typeface="+mn-lt"/>
                </a:rPr>
                <a:t> on to </a:t>
              </a:r>
              <a:r>
                <a:rPr lang="en-US" sz="1800" b="1" baseline="0" dirty="0" smtClean="0">
                  <a:latin typeface="+mj-lt"/>
                </a:rPr>
                <a:t>z</a:t>
              </a:r>
              <a:r>
                <a:rPr lang="en-US" sz="1800" b="1" baseline="0" dirty="0" smtClean="0">
                  <a:latin typeface="+mn-lt"/>
                </a:rPr>
                <a:t> </a:t>
              </a:r>
              <a:r>
                <a:rPr lang="en-US" sz="1800" baseline="0" dirty="0" smtClean="0">
                  <a:latin typeface="+mn-lt"/>
                </a:rPr>
                <a:t>to get</a:t>
              </a:r>
              <a:endParaRPr lang="en-US" sz="1800" baseline="0" dirty="0">
                <a:latin typeface="+mn-lt"/>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892801197"/>
                </p:ext>
              </p:extLst>
            </p:nvPr>
          </p:nvGraphicFramePr>
          <p:xfrm>
            <a:off x="1157356" y="3022774"/>
            <a:ext cx="2159000" cy="454025"/>
          </p:xfrm>
          <a:graphic>
            <a:graphicData uri="http://schemas.openxmlformats.org/presentationml/2006/ole">
              <mc:AlternateContent xmlns:mc="http://schemas.openxmlformats.org/markup-compatibility/2006">
                <mc:Choice xmlns:v="urn:schemas-microsoft-com:vml" Requires="v">
                  <p:oleObj spid="_x0000_s178484" name="Equation" r:id="rId9" imgW="1269720" imgH="266400" progId="Equation.DSMT4">
                    <p:embed/>
                  </p:oleObj>
                </mc:Choice>
                <mc:Fallback>
                  <p:oleObj name="Equation" r:id="rId9" imgW="1269720" imgH="266400" progId="Equation.DSMT4">
                    <p:embed/>
                    <p:pic>
                      <p:nvPicPr>
                        <p:cNvPr id="0" name=""/>
                        <p:cNvPicPr/>
                        <p:nvPr/>
                      </p:nvPicPr>
                      <p:blipFill>
                        <a:blip r:embed="rId10"/>
                        <a:stretch>
                          <a:fillRect/>
                        </a:stretch>
                      </p:blipFill>
                      <p:spPr>
                        <a:xfrm>
                          <a:off x="1157356" y="3022774"/>
                          <a:ext cx="2159000" cy="454025"/>
                        </a:xfrm>
                        <a:prstGeom prst="rect">
                          <a:avLst/>
                        </a:prstGeom>
                      </p:spPr>
                    </p:pic>
                  </p:oleObj>
                </mc:Fallback>
              </mc:AlternateContent>
            </a:graphicData>
          </a:graphic>
        </p:graphicFrame>
      </p:gr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85</a:t>
            </a:fld>
            <a:endParaRPr lang="en-US" dirty="0"/>
          </a:p>
        </p:txBody>
      </p:sp>
    </p:spTree>
    <p:extLst>
      <p:ext uri="{BB962C8B-B14F-4D97-AF65-F5344CB8AC3E}">
        <p14:creationId xmlns:p14="http://schemas.microsoft.com/office/powerpoint/2010/main" val="5459754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24800" y="6366866"/>
            <a:ext cx="417513" cy="357187"/>
            <a:chOff x="6563518" y="6347619"/>
            <a:chExt cx="417513" cy="357187"/>
          </a:xfrm>
        </p:grpSpPr>
        <p:sp>
          <p:nvSpPr>
            <p:cNvPr id="11" name="Rectangle 10"/>
            <p:cNvSpPr>
              <a:spLocks noChangeArrowheads="1"/>
            </p:cNvSpPr>
            <p:nvPr/>
          </p:nvSpPr>
          <p:spPr bwMode="auto">
            <a:xfrm>
              <a:off x="6563518" y="6347619"/>
              <a:ext cx="417513" cy="3571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 name="Text Box 11"/>
            <p:cNvSpPr txBox="1">
              <a:spLocks noChangeArrowheads="1"/>
            </p:cNvSpPr>
            <p:nvPr/>
          </p:nvSpPr>
          <p:spPr bwMode="auto">
            <a:xfrm>
              <a:off x="6591455" y="6372323"/>
              <a:ext cx="354969" cy="30777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lIns="45720" rIns="45720" anchorCtr="1">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hlinkClick r:id="rId2" action="ppaction://hlinksldjump"/>
                </a:rPr>
                <a:t>110</a:t>
              </a:r>
              <a:endParaRPr lang="en-US" baseline="0" dirty="0"/>
            </a:p>
          </p:txBody>
        </p:sp>
      </p:grpSp>
      <p:sp>
        <p:nvSpPr>
          <p:cNvPr id="2" name="Title 1"/>
          <p:cNvSpPr>
            <a:spLocks noGrp="1"/>
          </p:cNvSpPr>
          <p:nvPr>
            <p:ph type="title"/>
          </p:nvPr>
        </p:nvSpPr>
        <p:spPr>
          <a:xfrm>
            <a:off x="381000" y="1104900"/>
            <a:ext cx="7772400" cy="723900"/>
          </a:xfrm>
        </p:spPr>
        <p:txBody>
          <a:bodyPr/>
          <a:lstStyle/>
          <a:p>
            <a:r>
              <a:rPr lang="en-US" dirty="0" smtClean="0"/>
              <a:t>RGB to HSV Algorithm 2</a:t>
            </a:r>
            <a:endParaRPr lang="en-US" dirty="0"/>
          </a:p>
        </p:txBody>
      </p:sp>
      <p:sp>
        <p:nvSpPr>
          <p:cNvPr id="8" name="TextBox 7"/>
          <p:cNvSpPr txBox="1"/>
          <p:nvPr/>
        </p:nvSpPr>
        <p:spPr>
          <a:xfrm>
            <a:off x="342900" y="2956679"/>
            <a:ext cx="8458200" cy="3139321"/>
          </a:xfrm>
          <a:prstGeom prst="rect">
            <a:avLst/>
          </a:prstGeom>
          <a:noFill/>
          <a:ln>
            <a:solidFill>
              <a:schemeClr val="tx1"/>
            </a:solidFill>
          </a:ln>
        </p:spPr>
        <p:txBody>
          <a:bodyPr wrap="square" rtlCol="0">
            <a:spAutoFit/>
          </a:bodyPr>
          <a:lstStyle/>
          <a:p>
            <a:pPr marL="457200" indent="-457200">
              <a:buFont typeface="+mj-lt"/>
              <a:buAutoNum type="arabicPeriod"/>
            </a:pPr>
            <a:r>
              <a:rPr lang="en-US" sz="1800" baseline="0" dirty="0">
                <a:latin typeface="Courier New" panose="02070309020205020404" pitchFamily="49" charset="0"/>
                <a:cs typeface="Courier New" panose="02070309020205020404" pitchFamily="49" charset="0"/>
              </a:rPr>
              <a:t>Compute scalar value </a:t>
            </a:r>
            <a:r>
              <a:rPr lang="en-US" sz="1800" baseline="0" dirty="0" smtClean="0">
                <a:latin typeface="Courier New" panose="02070309020205020404" pitchFamily="49" charset="0"/>
                <a:cs typeface="Courier New" panose="02070309020205020404" pitchFamily="49" charset="0"/>
              </a:rPr>
              <a:t>image,</a:t>
            </a:r>
            <a:r>
              <a:rPr lang="en-US" sz="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800" baseline="0" dirty="0" smtClean="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rPr>
              <a:t>from</a:t>
            </a:r>
            <a:r>
              <a:rPr lang="en-US" sz="1800" baseline="0" dirty="0">
                <a:latin typeface="Courier New" panose="02070309020205020404" pitchFamily="49" charset="0"/>
                <a:cs typeface="Courier New" panose="02070309020205020404" pitchFamily="49" charset="0"/>
              </a:rPr>
              <a:t> RGB image,</a:t>
            </a:r>
            <a:r>
              <a:rPr lang="en-US" sz="800" baseline="0" dirty="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I</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r</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g</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b</a:t>
            </a:r>
            <a:r>
              <a:rPr lang="en-US" sz="1800" baseline="0" dirty="0" smtClean="0">
                <a:latin typeface="Courier New" panose="02070309020205020404" pitchFamily="49" charset="0"/>
                <a:cs typeface="Courier New" panose="02070309020205020404" pitchFamily="49" charset="0"/>
              </a:rPr>
              <a:t>]</a:t>
            </a:r>
            <a:r>
              <a:rPr lang="en-US" sz="1800" baseline="30000" dirty="0" smtClean="0">
                <a:latin typeface="Courier New" panose="02070309020205020404" pitchFamily="49" charset="0"/>
                <a:cs typeface="Courier New" panose="02070309020205020404" pitchFamily="49" charset="0"/>
              </a:rPr>
              <a:t>T</a:t>
            </a:r>
            <a:r>
              <a:rPr lang="en-US" sz="1800" baseline="0" dirty="0" smtClean="0">
                <a:latin typeface="Courier New" panose="02070309020205020404" pitchFamily="49" charset="0"/>
                <a:cs typeface="Courier New" panose="02070309020205020404" pitchFamily="49" charset="0"/>
              </a:rPr>
              <a:t>. </a:t>
            </a:r>
            <a:endParaRPr lang="en-US" sz="1800" baseline="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a:t>
            </a:r>
            <a:r>
              <a:rPr lang="en-US" sz="1800" baseline="0" dirty="0">
                <a:latin typeface="Courier New" panose="02070309020205020404" pitchFamily="49" charset="0"/>
                <a:cs typeface="Courier New" panose="02070309020205020404" pitchFamily="49" charset="0"/>
              </a:rPr>
              <a:t>vector value image</a:t>
            </a:r>
            <a:r>
              <a:rPr lang="en-US" sz="1800" baseline="0" dirty="0" smtClean="0">
                <a:latin typeface="Courier New" panose="02070309020205020404" pitchFamily="49" charset="0"/>
                <a:cs typeface="Courier New" panose="02070309020205020404" pitchFamily="49" charset="0"/>
              </a:rPr>
              <a:t>,</a:t>
            </a:r>
            <a:r>
              <a:rPr lang="en-US" sz="800" b="1"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v </a:t>
            </a:r>
            <a:r>
              <a:rPr lang="en-US" sz="1800" b="1" baseline="0" dirty="0" err="1" smtClean="0">
                <a:latin typeface="Courier New" panose="02070309020205020404" pitchFamily="49" charset="0"/>
                <a:cs typeface="Courier New" panose="02070309020205020404" pitchFamily="49" charset="0"/>
              </a:rPr>
              <a:t>v</a:t>
            </a:r>
            <a:r>
              <a:rPr lang="en-US" sz="1800" b="1" baseline="0" dirty="0" smtClean="0">
                <a:latin typeface="Courier New" panose="02070309020205020404" pitchFamily="49" charset="0"/>
                <a:cs typeface="Courier New" panose="02070309020205020404" pitchFamily="49" charset="0"/>
              </a:rPr>
              <a:t> v</a:t>
            </a:r>
            <a:r>
              <a:rPr lang="en-US" sz="1800" baseline="0" dirty="0" smtClean="0">
                <a:latin typeface="Courier New" panose="02070309020205020404" pitchFamily="49" charset="0"/>
                <a:cs typeface="Courier New" panose="02070309020205020404" pitchFamily="49" charset="0"/>
              </a:rPr>
              <a:t>]</a:t>
            </a:r>
            <a:r>
              <a:rPr lang="en-US" sz="1800" baseline="30000" dirty="0" smtClean="0">
                <a:latin typeface="Courier New" panose="02070309020205020404" pitchFamily="49" charset="0"/>
                <a:cs typeface="Courier New" panose="02070309020205020404" pitchFamily="49" charset="0"/>
              </a:rPr>
              <a:t>T</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a:t>
            </a:r>
            <a:r>
              <a:rPr lang="en-US" sz="1800" baseline="0" dirty="0">
                <a:latin typeface="Courier New" panose="02070309020205020404" pitchFamily="49" charset="0"/>
                <a:cs typeface="Courier New" panose="02070309020205020404" pitchFamily="49" charset="0"/>
              </a:rPr>
              <a:t>vector </a:t>
            </a:r>
            <a:r>
              <a:rPr lang="en-US" sz="1800" baseline="0" dirty="0" smtClean="0">
                <a:latin typeface="Courier New" panose="02070309020205020404" pitchFamily="49" charset="0"/>
                <a:cs typeface="Courier New" panose="02070309020205020404" pitchFamily="49" charset="0"/>
              </a:rPr>
              <a:t>saturation image, </a:t>
            </a:r>
            <a:r>
              <a:rPr lang="en-US" sz="1800" b="1" baseline="0" dirty="0" smtClean="0">
                <a:latin typeface="Courier New" panose="02070309020205020404" pitchFamily="49" charset="0"/>
                <a:cs typeface="Courier New" panose="02070309020205020404" pitchFamily="49" charset="0"/>
              </a:rPr>
              <a:t>S</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I </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 V</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scalar saturation image, </a:t>
            </a:r>
            <a:r>
              <a:rPr lang="en-US" sz="1800" b="1" baseline="0" dirty="0" smtClean="0">
                <a:latin typeface="Courier New" panose="02070309020205020404" pitchFamily="49" charset="0"/>
                <a:cs typeface="Courier New" panose="02070309020205020404" pitchFamily="49" charset="0"/>
              </a:rPr>
              <a:t>s</a:t>
            </a:r>
            <a:r>
              <a:rPr lang="en-US" sz="1800" baseline="0" dirty="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sym typeface="Symbol"/>
              </a:rPr>
              <a:t></a:t>
            </a:r>
            <a:r>
              <a:rPr lang="en-US" sz="1800" baseline="0" dirty="0" smtClean="0">
                <a:latin typeface="Symbol" panose="05050102010706020507" pitchFamily="18" charset="2"/>
                <a:cs typeface="Courier New" panose="02070309020205020404" pitchFamily="49" charset="0"/>
                <a:sym typeface="Symbol"/>
              </a:rPr>
              <a:t>||</a:t>
            </a:r>
            <a:r>
              <a:rPr lang="en-US" sz="600" baseline="0" dirty="0" smtClean="0">
                <a:latin typeface="Symbol" panose="05050102010706020507" pitchFamily="18" charset="2"/>
                <a:cs typeface="Courier New" panose="02070309020205020404" pitchFamily="49" charset="0"/>
                <a:sym typeface="Symbol"/>
              </a:rPr>
              <a:t> </a:t>
            </a:r>
            <a:r>
              <a:rPr lang="en-US" sz="1800" b="1" baseline="0" dirty="0" smtClean="0">
                <a:latin typeface="Courier New" panose="02070309020205020404" pitchFamily="49" charset="0"/>
                <a:cs typeface="Courier New" panose="02070309020205020404" pitchFamily="49" charset="0"/>
              </a:rPr>
              <a:t>S</a:t>
            </a:r>
            <a:r>
              <a:rPr lang="en-US" sz="600" b="1" baseline="0" dirty="0" smtClean="0">
                <a:latin typeface="Courier New" panose="02070309020205020404" pitchFamily="49" charset="0"/>
                <a:cs typeface="Courier New" panose="02070309020205020404" pitchFamily="49" charset="0"/>
              </a:rPr>
              <a:t> </a:t>
            </a:r>
            <a:r>
              <a:rPr lang="en-US" sz="1800" baseline="0" dirty="0" smtClean="0">
                <a:latin typeface="Symbol" panose="05050102010706020507" pitchFamily="18" charset="2"/>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the scalar image, </a:t>
            </a:r>
            <a:r>
              <a:rPr lang="en-US" sz="1800" b="1" baseline="0" dirty="0" smtClean="0">
                <a:latin typeface="Courier New" panose="02070309020205020404" pitchFamily="49" charset="0"/>
                <a:cs typeface="Courier New" panose="02070309020205020404" pitchFamily="49" charset="0"/>
              </a:rPr>
              <a:t>x </a:t>
            </a:r>
            <a:r>
              <a:rPr lang="en-US" sz="1800" baseline="0" dirty="0" smtClean="0">
                <a:latin typeface="Courier New" panose="02070309020205020404" pitchFamily="49" charset="0"/>
                <a:cs typeface="Courier New" panose="02070309020205020404" pitchFamily="49" charset="0"/>
              </a:rPr>
              <a:t>= 2</a:t>
            </a:r>
            <a:r>
              <a:rPr lang="en-US" sz="1800" b="1" baseline="0" dirty="0" smtClean="0">
                <a:latin typeface="Courier New" panose="02070309020205020404" pitchFamily="49" charset="0"/>
                <a:cs typeface="Courier New" panose="02070309020205020404" pitchFamily="49" charset="0"/>
              </a:rPr>
              <a:t>r</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g</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b</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the scalar image, </a:t>
            </a:r>
            <a:r>
              <a:rPr lang="en-US" sz="1800" b="1" baseline="0" dirty="0" smtClean="0">
                <a:latin typeface="Courier New" panose="02070309020205020404" pitchFamily="49" charset="0"/>
                <a:cs typeface="Courier New" panose="02070309020205020404" pitchFamily="49" charset="0"/>
              </a:rPr>
              <a:t>y</a:t>
            </a:r>
            <a:r>
              <a:rPr lang="en-US" sz="1800" baseline="0" dirty="0" smtClean="0">
                <a:latin typeface="Courier New" panose="02070309020205020404" pitchFamily="49" charset="0"/>
                <a:cs typeface="Courier New" panose="02070309020205020404" pitchFamily="49" charset="0"/>
              </a:rPr>
              <a:t> </a:t>
            </a:r>
            <a:r>
              <a:rPr lang="en-US" sz="1800" baseline="0" dirty="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sym typeface="Symbol"/>
              </a:rPr>
              <a:t></a:t>
            </a:r>
            <a:r>
              <a:rPr lang="en-US" sz="1800" baseline="0" dirty="0" err="1" smtClean="0">
                <a:latin typeface="Courier New" panose="02070309020205020404" pitchFamily="49" charset="0"/>
                <a:cs typeface="Courier New" panose="02070309020205020404" pitchFamily="49" charset="0"/>
                <a:sym typeface="Symbol"/>
              </a:rPr>
              <a:t>sqrt</a:t>
            </a:r>
            <a:r>
              <a:rPr lang="en-US" sz="1800" baseline="0" dirty="0" smtClean="0">
                <a:latin typeface="Courier New" panose="02070309020205020404" pitchFamily="49" charset="0"/>
                <a:cs typeface="Courier New" panose="02070309020205020404" pitchFamily="49" charset="0"/>
                <a:sym typeface="Symbol"/>
              </a:rPr>
              <a:t>(3)(</a:t>
            </a:r>
            <a:r>
              <a:rPr lang="en-US" sz="1800" b="1" baseline="0" dirty="0" smtClean="0">
                <a:latin typeface="Courier New" panose="02070309020205020404" pitchFamily="49" charset="0"/>
                <a:cs typeface="Courier New" panose="02070309020205020404" pitchFamily="49" charset="0"/>
                <a:sym typeface="Symbol"/>
              </a:rPr>
              <a:t>g</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sym typeface="Symbol"/>
              </a:rPr>
              <a:t>b</a:t>
            </a:r>
            <a:r>
              <a:rPr lang="en-US" sz="1800" baseline="0" dirty="0" smtClean="0">
                <a:latin typeface="Courier New" panose="02070309020205020404" pitchFamily="49" charset="0"/>
                <a:cs typeface="Courier New" panose="02070309020205020404" pitchFamily="49" charset="0"/>
                <a:sym typeface="Symbol"/>
              </a:rPr>
              <a:t>).</a:t>
            </a:r>
            <a:endParaRPr lang="en-US" sz="1800" baseline="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Compute hue angle image, </a:t>
            </a: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 = atan2(</a:t>
            </a:r>
            <a:r>
              <a:rPr lang="en-US" sz="1800" b="1" baseline="0" dirty="0" err="1" smtClean="0">
                <a:latin typeface="Courier New" panose="02070309020205020404" pitchFamily="49" charset="0"/>
                <a:cs typeface="Courier New" panose="02070309020205020404" pitchFamily="49" charset="0"/>
                <a:sym typeface="Symbol"/>
              </a:rPr>
              <a:t>y</a:t>
            </a:r>
            <a:r>
              <a:rPr lang="en-US" sz="1800" baseline="0" dirty="0" err="1" smtClean="0">
                <a:latin typeface="Courier New" panose="02070309020205020404" pitchFamily="49" charset="0"/>
                <a:cs typeface="Courier New" panose="02070309020205020404" pitchFamily="49" charset="0"/>
                <a:sym typeface="Symbol"/>
              </a:rPr>
              <a:t>,</a:t>
            </a:r>
            <a:r>
              <a:rPr lang="en-US" sz="1800" b="1" baseline="0" dirty="0" err="1" smtClean="0">
                <a:latin typeface="Courier New" panose="02070309020205020404" pitchFamily="49" charset="0"/>
                <a:cs typeface="Courier New" panose="02070309020205020404" pitchFamily="49" charset="0"/>
                <a:sym typeface="Symbol"/>
              </a:rPr>
              <a:t>x</a:t>
            </a:r>
            <a:r>
              <a:rPr lang="en-US" sz="1800" baseline="0" dirty="0" smtClean="0">
                <a:latin typeface="Courier New" panose="02070309020205020404" pitchFamily="49" charset="0"/>
                <a:cs typeface="Courier New" panose="02070309020205020404" pitchFamily="49" charset="0"/>
                <a:sym typeface="Symbol"/>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Create a logical image, </a:t>
            </a:r>
            <a:r>
              <a:rPr lang="en-US" sz="1800" b="1" baseline="0" dirty="0" smtClean="0">
                <a:latin typeface="Courier New" panose="02070309020205020404" pitchFamily="49" charset="0"/>
                <a:cs typeface="Courier New" panose="02070309020205020404" pitchFamily="49" charset="0"/>
                <a:sym typeface="Symbol"/>
              </a:rPr>
              <a:t>m</a:t>
            </a:r>
            <a:r>
              <a:rPr lang="en-US" sz="1800" baseline="0" dirty="0" smtClean="0">
                <a:latin typeface="Courier New" panose="02070309020205020404" pitchFamily="49" charset="0"/>
                <a:cs typeface="Courier New" panose="02070309020205020404" pitchFamily="49" charset="0"/>
                <a:sym typeface="Symbol"/>
              </a:rPr>
              <a:t>(r,c) = </a:t>
            </a:r>
            <a:r>
              <a:rPr lang="en-US" sz="1800" b="1" baseline="0" dirty="0" smtClean="0">
                <a:latin typeface="Courier New" panose="02070309020205020404" pitchFamily="49" charset="0"/>
                <a:cs typeface="Courier New" panose="02070309020205020404" pitchFamily="49" charset="0"/>
                <a:sym typeface="Symbol"/>
              </a:rPr>
              <a:t>b</a:t>
            </a:r>
            <a:r>
              <a:rPr lang="en-US" sz="1800" baseline="0" dirty="0" smtClean="0">
                <a:latin typeface="Courier New" panose="02070309020205020404" pitchFamily="49" charset="0"/>
                <a:cs typeface="Courier New" panose="02070309020205020404" pitchFamily="49" charset="0"/>
                <a:sym typeface="Symbol"/>
              </a:rPr>
              <a:t>(r,c) &gt; </a:t>
            </a:r>
            <a:r>
              <a:rPr lang="en-US" sz="1800" b="1" baseline="0" dirty="0" smtClean="0">
                <a:latin typeface="Courier New" panose="02070309020205020404" pitchFamily="49" charset="0"/>
                <a:cs typeface="Courier New" panose="02070309020205020404" pitchFamily="49" charset="0"/>
                <a:sym typeface="Symbol"/>
              </a:rPr>
              <a:t>g</a:t>
            </a:r>
            <a:r>
              <a:rPr lang="en-US" sz="1800" baseline="0" dirty="0" smtClean="0">
                <a:latin typeface="Courier New" panose="02070309020205020404" pitchFamily="49" charset="0"/>
                <a:cs typeface="Courier New" panose="02070309020205020404" pitchFamily="49" charset="0"/>
                <a:sym typeface="Symbol"/>
              </a:rPr>
              <a:t>(r,c).</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Adjust </a:t>
            </a: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err="1" smtClean="0">
                <a:latin typeface="Courier New" panose="02070309020205020404" pitchFamily="49" charset="0"/>
                <a:cs typeface="Courier New" panose="02070309020205020404" pitchFamily="49" charset="0"/>
                <a:sym typeface="Symbol"/>
              </a:rPr>
              <a:t>mh</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smtClean="0">
                <a:latin typeface="Courier New" panose="02070309020205020404" pitchFamily="49" charset="0"/>
                <a:cs typeface="Courier New" panose="02070309020205020404" pitchFamily="49" charset="0"/>
                <a:sym typeface="Symbol"/>
              </a:rPr>
              <a:t>m</a:t>
            </a:r>
            <a:r>
              <a:rPr lang="en-US" sz="1800" baseline="0" dirty="0" smtClean="0">
                <a:latin typeface="Courier New" panose="02070309020205020404" pitchFamily="49" charset="0"/>
                <a:cs typeface="Courier New" panose="02070309020205020404" pitchFamily="49" charset="0"/>
                <a:sym typeface="Symbol"/>
              </a:rPr>
              <a:t>(2pi+</a:t>
            </a: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Normalize </a:t>
            </a:r>
            <a:r>
              <a:rPr lang="en-US" sz="1800" b="1" baseline="0" dirty="0" smtClean="0">
                <a:latin typeface="Courier New" panose="02070309020205020404" pitchFamily="49" charset="0"/>
                <a:cs typeface="Courier New" panose="02070309020205020404" pitchFamily="49" charset="0"/>
                <a:sym typeface="Symbol"/>
              </a:rPr>
              <a:t>s</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smtClean="0">
                <a:latin typeface="Courier New" panose="02070309020205020404" pitchFamily="49" charset="0"/>
                <a:cs typeface="Courier New" panose="02070309020205020404" pitchFamily="49" charset="0"/>
                <a:sym typeface="Symbol"/>
              </a:rPr>
              <a:t>s</a:t>
            </a:r>
            <a:r>
              <a:rPr lang="en-US" sz="1800" baseline="0" dirty="0" smtClean="0">
                <a:latin typeface="Courier New" panose="02070309020205020404" pitchFamily="49" charset="0"/>
                <a:cs typeface="Courier New" panose="02070309020205020404" pitchFamily="49" charset="0"/>
                <a:sym typeface="Symbol"/>
              </a:rPr>
              <a:t> / 208.2066.</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sym typeface="Symbol"/>
              </a:rPr>
              <a:t>Return [</a:t>
            </a:r>
            <a:r>
              <a:rPr lang="en-US" sz="1800" b="1" baseline="0" dirty="0" smtClean="0">
                <a:latin typeface="Courier New" panose="02070309020205020404" pitchFamily="49" charset="0"/>
                <a:cs typeface="Courier New" panose="02070309020205020404" pitchFamily="49" charset="0"/>
                <a:sym typeface="Symbol"/>
              </a:rPr>
              <a:t>h s v</a:t>
            </a:r>
            <a:r>
              <a:rPr lang="en-US" sz="1800" baseline="0" dirty="0" smtClean="0">
                <a:latin typeface="Courier New" panose="02070309020205020404" pitchFamily="49" charset="0"/>
                <a:cs typeface="Courier New" panose="02070309020205020404" pitchFamily="49" charset="0"/>
                <a:sym typeface="Symbol"/>
              </a:rPr>
              <a:t>]</a:t>
            </a:r>
            <a:r>
              <a:rPr lang="en-US" sz="1800" baseline="30000" dirty="0" smtClean="0">
                <a:latin typeface="Courier New" panose="02070309020205020404" pitchFamily="49" charset="0"/>
                <a:cs typeface="Courier New" panose="02070309020205020404" pitchFamily="49" charset="0"/>
              </a:rPr>
              <a:t>T</a:t>
            </a:r>
            <a:r>
              <a:rPr lang="en-US" sz="1800" baseline="0" dirty="0" smtClean="0">
                <a:latin typeface="Courier New" panose="02070309020205020404" pitchFamily="49" charset="0"/>
                <a:cs typeface="Courier New" panose="02070309020205020404" pitchFamily="49" charset="0"/>
              </a:rPr>
              <a:t>.</a:t>
            </a:r>
          </a:p>
        </p:txBody>
      </p:sp>
      <p:sp>
        <p:nvSpPr>
          <p:cNvPr id="9" name="Text Box 11"/>
          <p:cNvSpPr txBox="1">
            <a:spLocks noChangeArrowheads="1"/>
          </p:cNvSpPr>
          <p:nvPr/>
        </p:nvSpPr>
        <p:spPr bwMode="auto">
          <a:xfrm>
            <a:off x="5562600" y="1295400"/>
            <a:ext cx="3048000" cy="338554"/>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A vector-geometric algorithm</a:t>
            </a:r>
            <a:endParaRPr lang="el-GR" sz="1600" baseline="0" dirty="0">
              <a:latin typeface="Comic Sans MS" pitchFamily="66" charset="0"/>
            </a:endParaRPr>
          </a:p>
        </p:txBody>
      </p:sp>
      <p:sp>
        <p:nvSpPr>
          <p:cNvPr id="13" name="TextBox 12"/>
          <p:cNvSpPr txBox="1"/>
          <p:nvPr/>
        </p:nvSpPr>
        <p:spPr>
          <a:xfrm>
            <a:off x="342900" y="1912203"/>
            <a:ext cx="8458200" cy="830997"/>
          </a:xfrm>
          <a:prstGeom prst="rect">
            <a:avLst/>
          </a:prstGeom>
          <a:noFill/>
        </p:spPr>
        <p:txBody>
          <a:bodyPr wrap="square" rtlCol="0">
            <a:spAutoFit/>
          </a:bodyPr>
          <a:lstStyle/>
          <a:p>
            <a:r>
              <a:rPr lang="en-US" sz="1600" baseline="0" dirty="0" smtClean="0">
                <a:latin typeface="+mn-lt"/>
              </a:rPr>
              <a:t>Using the expressions on the previous slide reduces the number of variables and the number of computations necessary to compute the hue. Experiments with Matlab show Algorithm 2 to be 2.7 times faster than Algorithm 1. Both algorithms return the same values.</a:t>
            </a:r>
            <a:endParaRPr lang="en-US" sz="1600" baseline="0" dirty="0">
              <a:latin typeface="+mn-lt"/>
            </a:endParaRPr>
          </a:p>
        </p:txBody>
      </p:sp>
      <p:sp>
        <p:nvSpPr>
          <p:cNvPr id="14" name="Text Box 11"/>
          <p:cNvSpPr txBox="1">
            <a:spLocks noChangeArrowheads="1"/>
          </p:cNvSpPr>
          <p:nvPr/>
        </p:nvSpPr>
        <p:spPr bwMode="auto">
          <a:xfrm>
            <a:off x="5709325" y="5334000"/>
            <a:ext cx="2754549" cy="954107"/>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atan2 returns angles in (-</a:t>
            </a:r>
            <a:r>
              <a:rPr lang="en-US" dirty="0" smtClean="0">
                <a:sym typeface="Symbol"/>
              </a:rPr>
              <a:t>,). Negative angles are in the b&gt;g region. They are shifted by adding them to 2.</a:t>
            </a:r>
            <a:endParaRPr lang="el-GR" dirty="0"/>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86</a:t>
            </a:fld>
            <a:endParaRPr lang="en-US" dirty="0"/>
          </a:p>
        </p:txBody>
      </p:sp>
      <p:sp>
        <p:nvSpPr>
          <p:cNvPr id="15" name="TextBox 14"/>
          <p:cNvSpPr txBox="1"/>
          <p:nvPr/>
        </p:nvSpPr>
        <p:spPr>
          <a:xfrm>
            <a:off x="1733550" y="151538"/>
            <a:ext cx="2552700" cy="584775"/>
          </a:xfrm>
          <a:prstGeom prst="rect">
            <a:avLst/>
          </a:prstGeom>
          <a:noFill/>
          <a:ln>
            <a:solidFill>
              <a:schemeClr val="accent5">
                <a:lumMod val="50000"/>
              </a:schemeClr>
            </a:solidFill>
          </a:ln>
        </p:spPr>
        <p:txBody>
          <a:bodyPr wrap="square" rtlCol="0">
            <a:spAutoFit/>
          </a:bodyPr>
          <a:lstStyle/>
          <a:p>
            <a:r>
              <a:rPr lang="en-US" sz="1600" baseline="0" dirty="0" smtClean="0">
                <a:solidFill>
                  <a:schemeClr val="accent5">
                    <a:lumMod val="50000"/>
                  </a:schemeClr>
                </a:solidFill>
                <a:latin typeface="+mn-lt"/>
              </a:rPr>
              <a:t>This algorithm is written in pseudocode, not Matlab.</a:t>
            </a:r>
          </a:p>
        </p:txBody>
      </p:sp>
    </p:spTree>
    <p:extLst>
      <p:ext uri="{BB962C8B-B14F-4D97-AF65-F5344CB8AC3E}">
        <p14:creationId xmlns:p14="http://schemas.microsoft.com/office/powerpoint/2010/main" val="6319013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7772400" cy="723900"/>
          </a:xfrm>
        </p:spPr>
        <p:txBody>
          <a:bodyPr/>
          <a:lstStyle/>
          <a:p>
            <a:pPr algn="ctr"/>
            <a:r>
              <a:rPr lang="en-US" sz="3200" dirty="0" smtClean="0"/>
              <a:t>Example RGB Image and HSV Bands </a:t>
            </a:r>
            <a:endParaRPr lang="en-US" sz="3200" dirty="0"/>
          </a:p>
        </p:txBody>
      </p:sp>
      <p:grpSp>
        <p:nvGrpSpPr>
          <p:cNvPr id="22" name="Group 21"/>
          <p:cNvGrpSpPr/>
          <p:nvPr/>
        </p:nvGrpSpPr>
        <p:grpSpPr>
          <a:xfrm>
            <a:off x="415048" y="1522958"/>
            <a:ext cx="8313904" cy="4649242"/>
            <a:chOff x="419912" y="1522958"/>
            <a:chExt cx="8313904" cy="4649242"/>
          </a:xfrm>
        </p:grpSpPr>
        <p:grpSp>
          <p:nvGrpSpPr>
            <p:cNvPr id="21" name="Group 20"/>
            <p:cNvGrpSpPr/>
            <p:nvPr/>
          </p:nvGrpSpPr>
          <p:grpSpPr>
            <a:xfrm>
              <a:off x="1787145" y="1522958"/>
              <a:ext cx="5569711" cy="4649242"/>
              <a:chOff x="1787145" y="1522958"/>
              <a:chExt cx="5569711" cy="4649242"/>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45" y="1522958"/>
                <a:ext cx="2743825" cy="2286521"/>
              </a:xfrm>
              <a:prstGeom prst="rect">
                <a:avLst/>
              </a:prstGeom>
              <a:effectLst>
                <a:outerShdw blurRad="38100" dist="50800" dir="2700000" algn="tl" rotWithShape="0">
                  <a:prstClr val="black">
                    <a:alpha val="40000"/>
                  </a:prstClr>
                </a:outerShdw>
              </a:effectLst>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546" y="1522958"/>
                <a:ext cx="2743825" cy="2286521"/>
              </a:xfrm>
              <a:prstGeom prst="rect">
                <a:avLst/>
              </a:prstGeom>
              <a:effectLst>
                <a:outerShdw blurRad="38100" dist="50800" dir="2700000" algn="tl" rotWithShape="0">
                  <a:prstClr val="black">
                    <a:alpha val="40000"/>
                  </a:prstClr>
                </a:outerShdw>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3031" y="3885679"/>
                <a:ext cx="2743825" cy="2286521"/>
              </a:xfrm>
              <a:prstGeom prst="rect">
                <a:avLst/>
              </a:prstGeom>
              <a:effectLst>
                <a:outerShdw blurRad="38100" dist="50800" dir="2700000" algn="tl" rotWithShape="0">
                  <a:prstClr val="black">
                    <a:alpha val="40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146" y="3885679"/>
                <a:ext cx="2743825" cy="2286521"/>
              </a:xfrm>
              <a:prstGeom prst="rect">
                <a:avLst/>
              </a:prstGeom>
              <a:effectLst>
                <a:outerShdw blurRad="38100" dist="50800" dir="2700000" algn="tl" rotWithShape="0">
                  <a:prstClr val="black">
                    <a:alpha val="40000"/>
                  </a:prstClr>
                </a:outerShdw>
              </a:effectLst>
            </p:spPr>
          </p:pic>
        </p:grpSp>
        <p:sp>
          <p:nvSpPr>
            <p:cNvPr id="17" name="TextBox 16"/>
            <p:cNvSpPr txBox="1"/>
            <p:nvPr/>
          </p:nvSpPr>
          <p:spPr>
            <a:xfrm>
              <a:off x="419912" y="2189165"/>
              <a:ext cx="1371600" cy="954107"/>
            </a:xfrm>
            <a:prstGeom prst="rect">
              <a:avLst/>
            </a:prstGeom>
            <a:noFill/>
          </p:spPr>
          <p:txBody>
            <a:bodyPr wrap="square" rtlCol="0">
              <a:spAutoFit/>
            </a:bodyPr>
            <a:lstStyle/>
            <a:p>
              <a:r>
                <a:rPr lang="en-US" baseline="0" dirty="0" smtClean="0">
                  <a:latin typeface="+mn-lt"/>
                </a:rPr>
                <a:t>Original image</a:t>
              </a:r>
            </a:p>
            <a:p>
              <a:r>
                <a:rPr lang="en-US" baseline="0" dirty="0" smtClean="0">
                  <a:latin typeface="+mn-lt"/>
                </a:rPr>
                <a:t>Karen Gillis Taylor, “A Fruit Color Study.”</a:t>
              </a:r>
              <a:endParaRPr lang="en-US" baseline="0" dirty="0">
                <a:latin typeface="+mn-lt"/>
              </a:endParaRPr>
            </a:p>
          </p:txBody>
        </p:sp>
        <p:sp>
          <p:nvSpPr>
            <p:cNvPr id="18" name="TextBox 17"/>
            <p:cNvSpPr txBox="1"/>
            <p:nvPr/>
          </p:nvSpPr>
          <p:spPr>
            <a:xfrm>
              <a:off x="7362216" y="2189165"/>
              <a:ext cx="1371600" cy="954107"/>
            </a:xfrm>
            <a:prstGeom prst="rect">
              <a:avLst/>
            </a:prstGeom>
            <a:noFill/>
          </p:spPr>
          <p:txBody>
            <a:bodyPr wrap="square" rtlCol="0">
              <a:spAutoFit/>
            </a:bodyPr>
            <a:lstStyle/>
            <a:p>
              <a:r>
                <a:rPr lang="en-US" baseline="0" dirty="0" smtClean="0">
                  <a:latin typeface="+mn-lt"/>
                </a:rPr>
                <a:t>Hue image displayed with a primary color color-map</a:t>
              </a:r>
              <a:endParaRPr lang="en-US" baseline="0" dirty="0">
                <a:latin typeface="+mn-lt"/>
              </a:endParaRPr>
            </a:p>
          </p:txBody>
        </p:sp>
        <p:sp>
          <p:nvSpPr>
            <p:cNvPr id="19" name="TextBox 18"/>
            <p:cNvSpPr txBox="1"/>
            <p:nvPr/>
          </p:nvSpPr>
          <p:spPr>
            <a:xfrm>
              <a:off x="7352488" y="4659607"/>
              <a:ext cx="1371600" cy="738664"/>
            </a:xfrm>
            <a:prstGeom prst="rect">
              <a:avLst/>
            </a:prstGeom>
            <a:noFill/>
          </p:spPr>
          <p:txBody>
            <a:bodyPr wrap="square" rtlCol="0">
              <a:spAutoFit/>
            </a:bodyPr>
            <a:lstStyle/>
            <a:p>
              <a:r>
                <a:rPr lang="en-US" baseline="0" dirty="0" smtClean="0">
                  <a:latin typeface="+mn-lt"/>
                </a:rPr>
                <a:t>Saturation image scaled to (0,…,255)</a:t>
              </a:r>
              <a:endParaRPr lang="en-US" baseline="0" dirty="0">
                <a:latin typeface="+mn-lt"/>
              </a:endParaRPr>
            </a:p>
          </p:txBody>
        </p:sp>
        <p:sp>
          <p:nvSpPr>
            <p:cNvPr id="20" name="TextBox 19"/>
            <p:cNvSpPr txBox="1"/>
            <p:nvPr/>
          </p:nvSpPr>
          <p:spPr>
            <a:xfrm>
              <a:off x="611224" y="4875051"/>
              <a:ext cx="1180288" cy="307777"/>
            </a:xfrm>
            <a:prstGeom prst="rect">
              <a:avLst/>
            </a:prstGeom>
            <a:noFill/>
          </p:spPr>
          <p:txBody>
            <a:bodyPr wrap="square" rtlCol="0">
              <a:spAutoFit/>
            </a:bodyPr>
            <a:lstStyle/>
            <a:p>
              <a:r>
                <a:rPr lang="en-US" baseline="0" dirty="0" smtClean="0">
                  <a:latin typeface="+mn-lt"/>
                </a:rPr>
                <a:t>Value Image</a:t>
              </a:r>
              <a:endParaRPr lang="en-US" baseline="0" dirty="0">
                <a:latin typeface="+mn-lt"/>
              </a:endParaRPr>
            </a:p>
          </p:txBody>
        </p:sp>
      </p:gr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87</a:t>
            </a:fld>
            <a:endParaRPr lang="en-US" dirty="0"/>
          </a:p>
        </p:txBody>
      </p:sp>
    </p:spTree>
    <p:extLst>
      <p:ext uri="{BB962C8B-B14F-4D97-AF65-F5344CB8AC3E}">
        <p14:creationId xmlns:p14="http://schemas.microsoft.com/office/powerpoint/2010/main" val="11509507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2" name="Group 2"/>
          <p:cNvGrpSpPr>
            <a:grpSpLocks/>
          </p:cNvGrpSpPr>
          <p:nvPr/>
        </p:nvGrpSpPr>
        <p:grpSpPr bwMode="auto">
          <a:xfrm>
            <a:off x="3429000" y="1752600"/>
            <a:ext cx="5473700" cy="4459288"/>
            <a:chOff x="2160" y="1104"/>
            <a:chExt cx="3448" cy="2809"/>
          </a:xfrm>
        </p:grpSpPr>
        <p:pic>
          <p:nvPicPr>
            <p:cNvPr id="87050" name="Picture 3" descr="HSVtoRGB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104"/>
              <a:ext cx="3448" cy="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 Box 4"/>
            <p:cNvSpPr txBox="1">
              <a:spLocks noChangeArrowheads="1"/>
            </p:cNvSpPr>
            <p:nvPr/>
          </p:nvSpPr>
          <p:spPr bwMode="auto">
            <a:xfrm>
              <a:off x="2912" y="2435"/>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87052" name="Text Box 5"/>
            <p:cNvSpPr txBox="1">
              <a:spLocks noChangeArrowheads="1"/>
            </p:cNvSpPr>
            <p:nvPr/>
          </p:nvSpPr>
          <p:spPr bwMode="auto">
            <a:xfrm>
              <a:off x="3731" y="1910"/>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87053" name="Text Box 6"/>
            <p:cNvSpPr txBox="1">
              <a:spLocks noChangeArrowheads="1"/>
            </p:cNvSpPr>
            <p:nvPr/>
          </p:nvSpPr>
          <p:spPr bwMode="auto">
            <a:xfrm>
              <a:off x="4454" y="1407"/>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grpSp>
      <p:sp>
        <p:nvSpPr>
          <p:cNvPr id="87043" name="Rectangle 7"/>
          <p:cNvSpPr>
            <a:spLocks noGrp="1" noChangeArrowheads="1"/>
          </p:cNvSpPr>
          <p:nvPr>
            <p:ph type="title"/>
          </p:nvPr>
        </p:nvSpPr>
        <p:spPr>
          <a:xfrm>
            <a:off x="457200" y="1104900"/>
            <a:ext cx="7772400" cy="723900"/>
          </a:xfrm>
        </p:spPr>
        <p:txBody>
          <a:bodyPr/>
          <a:lstStyle/>
          <a:p>
            <a:r>
              <a:rPr lang="en-US" dirty="0" smtClean="0"/>
              <a:t>HSV to RGB Conversion</a:t>
            </a:r>
          </a:p>
        </p:txBody>
      </p:sp>
      <p:sp>
        <p:nvSpPr>
          <p:cNvPr id="87044" name="Text Box 8"/>
          <p:cNvSpPr txBox="1">
            <a:spLocks noChangeArrowheads="1"/>
          </p:cNvSpPr>
          <p:nvPr/>
        </p:nvSpPr>
        <p:spPr bwMode="auto">
          <a:xfrm>
            <a:off x="457200" y="5688013"/>
            <a:ext cx="65198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dirty="0"/>
              <a:t>form an orthonormal basis with respect to the equivalue plane.</a:t>
            </a:r>
            <a:endParaRPr lang="en-US" sz="2000" i="1" baseline="0" dirty="0"/>
          </a:p>
        </p:txBody>
      </p:sp>
      <p:graphicFrame>
        <p:nvGraphicFramePr>
          <p:cNvPr id="87045" name="Object 9"/>
          <p:cNvGraphicFramePr>
            <a:graphicFrameLocks noChangeAspect="1"/>
          </p:cNvGraphicFramePr>
          <p:nvPr/>
        </p:nvGraphicFramePr>
        <p:xfrm>
          <a:off x="561975" y="4772025"/>
          <a:ext cx="3024188" cy="800100"/>
        </p:xfrm>
        <a:graphic>
          <a:graphicData uri="http://schemas.openxmlformats.org/presentationml/2006/ole">
            <mc:AlternateContent xmlns:mc="http://schemas.openxmlformats.org/markup-compatibility/2006">
              <mc:Choice xmlns:v="urn:schemas-microsoft-com:vml" Requires="v">
                <p:oleObj spid="_x0000_s87211" name="Equation" r:id="rId4" imgW="2019300" imgH="533400" progId="Equation.DSMT4">
                  <p:embed/>
                </p:oleObj>
              </mc:Choice>
              <mc:Fallback>
                <p:oleObj name="Equation" r:id="rId4" imgW="2019300" imgH="5334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 y="4772025"/>
                        <a:ext cx="3024188"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46" name="Text Box 10"/>
          <p:cNvSpPr txBox="1">
            <a:spLocks noChangeArrowheads="1"/>
          </p:cNvSpPr>
          <p:nvPr/>
        </p:nvSpPr>
        <p:spPr bwMode="auto">
          <a:xfrm>
            <a:off x="457200" y="1828800"/>
            <a:ext cx="4038600" cy="27590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Aft>
                <a:spcPct val="25000"/>
              </a:spcAft>
            </a:pPr>
            <a:r>
              <a:rPr lang="en-US" sz="2000" baseline="0" dirty="0"/>
              <a:t>The equivalue plane is perpendicular to the value vector, </a:t>
            </a:r>
            <a:r>
              <a:rPr lang="en-US" sz="2000" b="1" baseline="0" dirty="0"/>
              <a:t>v</a:t>
            </a:r>
            <a:r>
              <a:rPr lang="en-US" sz="2000" baseline="0" dirty="0"/>
              <a:t>.  </a:t>
            </a:r>
          </a:p>
          <a:p>
            <a:pPr>
              <a:spcAft>
                <a:spcPct val="25000"/>
              </a:spcAft>
            </a:pPr>
            <a:r>
              <a:rPr lang="en-US" sz="2000" baseline="0" dirty="0"/>
              <a:t>The plane contains vector </a:t>
            </a:r>
            <a:r>
              <a:rPr lang="en-US" sz="2000" b="1" baseline="0" dirty="0"/>
              <a:t>x</a:t>
            </a:r>
            <a:r>
              <a:rPr lang="en-US" sz="2000" baseline="0" dirty="0"/>
              <a:t> defined on slide </a:t>
            </a:r>
            <a:r>
              <a:rPr lang="en-US" sz="2000" baseline="0" dirty="0" smtClean="0">
                <a:hlinkClick r:id="rId6" action="ppaction://hlinksldjump"/>
              </a:rPr>
              <a:t>77</a:t>
            </a:r>
            <a:r>
              <a:rPr lang="en-US" sz="2000" baseline="0" dirty="0" smtClean="0"/>
              <a:t>.</a:t>
            </a:r>
            <a:endParaRPr lang="en-US" sz="2000" baseline="0" dirty="0"/>
          </a:p>
          <a:p>
            <a:pPr>
              <a:spcAft>
                <a:spcPct val="25000"/>
              </a:spcAft>
            </a:pPr>
            <a:r>
              <a:rPr lang="en-US" sz="2000" baseline="0" dirty="0"/>
              <a:t>Therefore, </a:t>
            </a:r>
            <a:r>
              <a:rPr lang="en-US" sz="2000" b="1" baseline="0" dirty="0"/>
              <a:t>v</a:t>
            </a:r>
            <a:r>
              <a:rPr lang="en-US" sz="2000" baseline="0" dirty="0"/>
              <a:t> is perpendicular to </a:t>
            </a:r>
            <a:r>
              <a:rPr lang="en-US" sz="2000" b="1" baseline="0" dirty="0"/>
              <a:t>x</a:t>
            </a:r>
            <a:r>
              <a:rPr lang="en-US" sz="2000" baseline="0" dirty="0"/>
              <a:t> and   </a:t>
            </a:r>
            <a:r>
              <a:rPr lang="en-US" sz="2000" b="1" baseline="0" dirty="0"/>
              <a:t>y = v</a:t>
            </a:r>
            <a:r>
              <a:rPr lang="en-US" sz="2000" baseline="0" dirty="0"/>
              <a:t> </a:t>
            </a:r>
            <a:r>
              <a:rPr lang="en-US" sz="2000" baseline="0" dirty="0" smtClean="0">
                <a:cs typeface="Times New Roman" pitchFamily="18" charset="0"/>
                <a:sym typeface="Symbol"/>
              </a:rPr>
              <a:t></a:t>
            </a:r>
            <a:r>
              <a:rPr lang="en-US" sz="2000" baseline="0" dirty="0" smtClean="0">
                <a:cs typeface="Times New Roman" pitchFamily="18" charset="0"/>
              </a:rPr>
              <a:t> </a:t>
            </a:r>
            <a:r>
              <a:rPr lang="en-US" sz="2000" b="1" baseline="0" dirty="0">
                <a:cs typeface="Times New Roman" pitchFamily="18" charset="0"/>
              </a:rPr>
              <a:t>x</a:t>
            </a:r>
            <a:r>
              <a:rPr lang="en-US" sz="2000" baseline="0" dirty="0">
                <a:cs typeface="Times New Roman" pitchFamily="18" charset="0"/>
              </a:rPr>
              <a:t> is also in the plane.</a:t>
            </a:r>
          </a:p>
          <a:p>
            <a:pPr>
              <a:spcAft>
                <a:spcPct val="25000"/>
              </a:spcAft>
            </a:pPr>
            <a:r>
              <a:rPr lang="en-US" sz="2000" baseline="0" dirty="0">
                <a:cs typeface="Times New Roman" pitchFamily="18" charset="0"/>
              </a:rPr>
              <a:t>If we keep the directions but ignore the magnitudes, the unit vectors</a:t>
            </a:r>
            <a:endParaRPr lang="en-US" sz="2000" i="1" baseline="0" dirty="0">
              <a:cs typeface="Times New Roman" pitchFamily="18" charset="0"/>
            </a:endParaRPr>
          </a:p>
        </p:txBody>
      </p:sp>
      <p:sp>
        <p:nvSpPr>
          <p:cNvPr id="14" name="Text Box 11"/>
          <p:cNvSpPr txBox="1">
            <a:spLocks noChangeArrowheads="1"/>
          </p:cNvSpPr>
          <p:nvPr/>
        </p:nvSpPr>
        <p:spPr bwMode="auto">
          <a:xfrm>
            <a:off x="6065838" y="1295400"/>
            <a:ext cx="2733675" cy="738664"/>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baseline="0" dirty="0" smtClean="0">
                <a:latin typeface="Comic Sans MS" pitchFamily="66" charset="0"/>
              </a:rPr>
              <a:t>This conversion requires a </a:t>
            </a:r>
            <a:r>
              <a:rPr lang="en-US" baseline="0" dirty="0">
                <a:latin typeface="Comic Sans MS" pitchFamily="66" charset="0"/>
                <a:cs typeface="Courier New" panose="02070309020205020404" pitchFamily="49" charset="0"/>
              </a:rPr>
              <a:t>change</a:t>
            </a:r>
            <a:r>
              <a:rPr lang="en-US" baseline="0" dirty="0" smtClean="0">
                <a:latin typeface="Comic Sans MS" pitchFamily="66" charset="0"/>
              </a:rPr>
              <a:t> of coordinates through a rotation and a translation.</a:t>
            </a:r>
            <a:endParaRPr lang="el-GR" baseline="0" dirty="0">
              <a:latin typeface="Comic Sans MS" pitchFamily="66" charset="0"/>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88</a:t>
            </a:fld>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66" name="Group 2"/>
          <p:cNvGrpSpPr>
            <a:grpSpLocks/>
          </p:cNvGrpSpPr>
          <p:nvPr/>
        </p:nvGrpSpPr>
        <p:grpSpPr bwMode="auto">
          <a:xfrm>
            <a:off x="3429000" y="1752600"/>
            <a:ext cx="5473700" cy="4459288"/>
            <a:chOff x="2160" y="1104"/>
            <a:chExt cx="3448" cy="2809"/>
          </a:xfrm>
        </p:grpSpPr>
        <p:pic>
          <p:nvPicPr>
            <p:cNvPr id="88081" name="Picture 3" descr="HSVtoRGB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104"/>
              <a:ext cx="3448" cy="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2" name="Text Box 4"/>
            <p:cNvSpPr txBox="1">
              <a:spLocks noChangeArrowheads="1"/>
            </p:cNvSpPr>
            <p:nvPr/>
          </p:nvSpPr>
          <p:spPr bwMode="auto">
            <a:xfrm>
              <a:off x="2912" y="2435"/>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88083" name="Text Box 5"/>
            <p:cNvSpPr txBox="1">
              <a:spLocks noChangeArrowheads="1"/>
            </p:cNvSpPr>
            <p:nvPr/>
          </p:nvSpPr>
          <p:spPr bwMode="auto">
            <a:xfrm>
              <a:off x="3731" y="1910"/>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88084" name="Text Box 6"/>
            <p:cNvSpPr txBox="1">
              <a:spLocks noChangeArrowheads="1"/>
            </p:cNvSpPr>
            <p:nvPr/>
          </p:nvSpPr>
          <p:spPr bwMode="auto">
            <a:xfrm>
              <a:off x="4454" y="1407"/>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grpSp>
      <p:sp>
        <p:nvSpPr>
          <p:cNvPr id="88067" name="Rectangle 7"/>
          <p:cNvSpPr>
            <a:spLocks noGrp="1" noChangeArrowheads="1"/>
          </p:cNvSpPr>
          <p:nvPr>
            <p:ph type="title"/>
          </p:nvPr>
        </p:nvSpPr>
        <p:spPr>
          <a:xfrm>
            <a:off x="457200" y="1104900"/>
            <a:ext cx="7772400" cy="723900"/>
          </a:xfrm>
        </p:spPr>
        <p:txBody>
          <a:bodyPr/>
          <a:lstStyle/>
          <a:p>
            <a:r>
              <a:rPr lang="en-US" dirty="0" smtClean="0"/>
              <a:t>HSV to RGB Conversion</a:t>
            </a:r>
          </a:p>
        </p:txBody>
      </p:sp>
      <p:sp>
        <p:nvSpPr>
          <p:cNvPr id="88068" name="Text Box 8"/>
          <p:cNvSpPr txBox="1">
            <a:spLocks noChangeArrowheads="1"/>
          </p:cNvSpPr>
          <p:nvPr/>
        </p:nvSpPr>
        <p:spPr bwMode="auto">
          <a:xfrm>
            <a:off x="457200" y="1958975"/>
            <a:ext cx="39830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t>Given values </a:t>
            </a:r>
            <a:r>
              <a:rPr lang="en-US" sz="2400" i="1" baseline="0"/>
              <a:t>h</a:t>
            </a:r>
            <a:r>
              <a:rPr lang="en-US" sz="2400" baseline="0"/>
              <a:t>, </a:t>
            </a:r>
            <a:r>
              <a:rPr lang="en-US" sz="2400" i="1" baseline="0"/>
              <a:t>s</a:t>
            </a:r>
            <a:r>
              <a:rPr lang="en-US" sz="2400" baseline="0"/>
              <a:t>, and </a:t>
            </a:r>
            <a:r>
              <a:rPr lang="en-US" sz="2400" i="1" baseline="0"/>
              <a:t>v</a:t>
            </a:r>
            <a:r>
              <a:rPr lang="en-US" sz="2400" baseline="0"/>
              <a:t>, where</a:t>
            </a:r>
            <a:endParaRPr lang="en-US" sz="2400" i="1" baseline="0"/>
          </a:p>
        </p:txBody>
      </p:sp>
      <p:graphicFrame>
        <p:nvGraphicFramePr>
          <p:cNvPr id="88069" name="Object 9"/>
          <p:cNvGraphicFramePr>
            <a:graphicFrameLocks noChangeAspect="1"/>
          </p:cNvGraphicFramePr>
          <p:nvPr>
            <p:extLst>
              <p:ext uri="{D42A27DB-BD31-4B8C-83A1-F6EECF244321}">
                <p14:modId xmlns:p14="http://schemas.microsoft.com/office/powerpoint/2010/main" val="2798788922"/>
              </p:ext>
            </p:extLst>
          </p:nvPr>
        </p:nvGraphicFramePr>
        <p:xfrm>
          <a:off x="757238" y="2552700"/>
          <a:ext cx="5592762" cy="506413"/>
        </p:xfrm>
        <a:graphic>
          <a:graphicData uri="http://schemas.openxmlformats.org/presentationml/2006/ole">
            <mc:AlternateContent xmlns:mc="http://schemas.openxmlformats.org/markup-compatibility/2006">
              <mc:Choice xmlns:v="urn:schemas-microsoft-com:vml" Requires="v">
                <p:oleObj spid="_x0000_s88555" name="Equation" r:id="rId4" imgW="2806560" imgH="253800" progId="Equation.DSMT4">
                  <p:embed/>
                </p:oleObj>
              </mc:Choice>
              <mc:Fallback>
                <p:oleObj name="Equation" r:id="rId4" imgW="2806560" imgH="253800" progId="Equation.DSMT4">
                  <p:embed/>
                  <p:pic>
                    <p:nvPicPr>
                      <p:cNvPr id="0" name="Object 9"/>
                      <p:cNvPicPr>
                        <a:picLocks noChangeAspect="1" noChangeArrowheads="1"/>
                      </p:cNvPicPr>
                      <p:nvPr/>
                    </p:nvPicPr>
                    <p:blipFill>
                      <a:blip r:embed="rId5"/>
                      <a:srcRect/>
                      <a:stretch>
                        <a:fillRect/>
                      </a:stretch>
                    </p:blipFill>
                    <p:spPr bwMode="auto">
                      <a:xfrm>
                        <a:off x="757238" y="2552700"/>
                        <a:ext cx="5592762"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70" name="Text Box 10"/>
          <p:cNvSpPr txBox="1">
            <a:spLocks noChangeArrowheads="1"/>
          </p:cNvSpPr>
          <p:nvPr/>
        </p:nvSpPr>
        <p:spPr bwMode="auto">
          <a:xfrm>
            <a:off x="457200" y="3173413"/>
            <a:ext cx="29479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t>the saturation vector is</a:t>
            </a:r>
            <a:endParaRPr lang="en-US" sz="2400" i="1" baseline="0"/>
          </a:p>
        </p:txBody>
      </p:sp>
      <p:graphicFrame>
        <p:nvGraphicFramePr>
          <p:cNvPr id="88071" name="Object 11"/>
          <p:cNvGraphicFramePr>
            <a:graphicFrameLocks noChangeAspect="1"/>
          </p:cNvGraphicFramePr>
          <p:nvPr>
            <p:extLst>
              <p:ext uri="{D42A27DB-BD31-4B8C-83A1-F6EECF244321}">
                <p14:modId xmlns:p14="http://schemas.microsoft.com/office/powerpoint/2010/main" val="2173645418"/>
              </p:ext>
            </p:extLst>
          </p:nvPr>
        </p:nvGraphicFramePr>
        <p:xfrm>
          <a:off x="4572000" y="5527675"/>
          <a:ext cx="3897313" cy="682625"/>
        </p:xfrm>
        <a:graphic>
          <a:graphicData uri="http://schemas.openxmlformats.org/presentationml/2006/ole">
            <mc:AlternateContent xmlns:mc="http://schemas.openxmlformats.org/markup-compatibility/2006">
              <mc:Choice xmlns:v="urn:schemas-microsoft-com:vml" Requires="v">
                <p:oleObj spid="_x0000_s88556" name="Equation" r:id="rId6" imgW="1968480" imgH="241200" progId="Equation.DSMT4">
                  <p:embed/>
                </p:oleObj>
              </mc:Choice>
              <mc:Fallback>
                <p:oleObj name="Equation" r:id="rId6" imgW="1968480" imgH="241200" progId="Equation.DSMT4">
                  <p:embed/>
                  <p:pic>
                    <p:nvPicPr>
                      <p:cNvPr id="0" name="Object 11"/>
                      <p:cNvPicPr>
                        <a:picLocks noChangeAspect="1" noChangeArrowheads="1"/>
                      </p:cNvPicPr>
                      <p:nvPr/>
                    </p:nvPicPr>
                    <p:blipFill>
                      <a:blip r:embed="rId7"/>
                      <a:srcRect t="-21202" b="-21202"/>
                      <a:stretch>
                        <a:fillRect/>
                      </a:stretch>
                    </p:blipFill>
                    <p:spPr bwMode="auto">
                      <a:xfrm>
                        <a:off x="4572000" y="5527675"/>
                        <a:ext cx="3897313" cy="682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8073" name="Group 13"/>
          <p:cNvGrpSpPr>
            <a:grpSpLocks/>
          </p:cNvGrpSpPr>
          <p:nvPr/>
        </p:nvGrpSpPr>
        <p:grpSpPr bwMode="auto">
          <a:xfrm>
            <a:off x="457200" y="5181600"/>
            <a:ext cx="4114800" cy="830263"/>
            <a:chOff x="288" y="3264"/>
            <a:chExt cx="2592" cy="523"/>
          </a:xfrm>
        </p:grpSpPr>
        <p:sp>
          <p:nvSpPr>
            <p:cNvPr id="88077" name="Text Box 14"/>
            <p:cNvSpPr txBox="1">
              <a:spLocks noChangeArrowheads="1"/>
            </p:cNvSpPr>
            <p:nvPr/>
          </p:nvSpPr>
          <p:spPr bwMode="auto">
            <a:xfrm>
              <a:off x="288" y="3264"/>
              <a:ext cx="2592" cy="5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dirty="0"/>
                <a:t>with respect to unit vectors </a:t>
              </a:r>
              <a:r>
                <a:rPr lang="en-US" sz="2400" b="1" baseline="0" dirty="0"/>
                <a:t>x</a:t>
              </a:r>
              <a:r>
                <a:rPr lang="en-US" sz="2400" baseline="0" dirty="0"/>
                <a:t>, </a:t>
              </a:r>
              <a:r>
                <a:rPr lang="en-US" sz="2400" b="1" baseline="0" dirty="0"/>
                <a:t>y</a:t>
              </a:r>
              <a:r>
                <a:rPr lang="en-US" sz="2400" baseline="0" dirty="0"/>
                <a:t>, and </a:t>
              </a:r>
              <a:r>
                <a:rPr lang="en-US" sz="2400" b="1" baseline="0" dirty="0"/>
                <a:t>v</a:t>
              </a:r>
              <a:r>
                <a:rPr lang="en-US" sz="2400" baseline="0" dirty="0"/>
                <a:t>,</a:t>
              </a:r>
              <a:r>
                <a:rPr lang="en-US" sz="2400" b="1" baseline="0" dirty="0"/>
                <a:t> </a:t>
              </a:r>
              <a:r>
                <a:rPr lang="en-US" sz="2400" baseline="0" dirty="0"/>
                <a:t>in the equivalue plane.</a:t>
              </a:r>
              <a:endParaRPr lang="en-US" sz="2400" i="1" baseline="0" dirty="0"/>
            </a:p>
          </p:txBody>
        </p:sp>
        <p:sp>
          <p:nvSpPr>
            <p:cNvPr id="88078" name="Text Box 15"/>
            <p:cNvSpPr txBox="1">
              <a:spLocks noChangeArrowheads="1"/>
            </p:cNvSpPr>
            <p:nvPr/>
          </p:nvSpPr>
          <p:spPr bwMode="auto">
            <a:xfrm>
              <a:off x="2425" y="3264"/>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88079" name="Text Box 16"/>
            <p:cNvSpPr txBox="1">
              <a:spLocks noChangeArrowheads="1"/>
            </p:cNvSpPr>
            <p:nvPr/>
          </p:nvSpPr>
          <p:spPr bwMode="auto">
            <a:xfrm>
              <a:off x="2620" y="3264"/>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88080" name="Text Box 17"/>
            <p:cNvSpPr txBox="1">
              <a:spLocks noChangeArrowheads="1"/>
            </p:cNvSpPr>
            <p:nvPr/>
          </p:nvSpPr>
          <p:spPr bwMode="auto">
            <a:xfrm>
              <a:off x="629" y="3499"/>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grpSp>
      <p:sp>
        <p:nvSpPr>
          <p:cNvPr id="21" name="Text Box 11"/>
          <p:cNvSpPr txBox="1">
            <a:spLocks noChangeArrowheads="1"/>
          </p:cNvSpPr>
          <p:nvPr/>
        </p:nvSpPr>
        <p:spPr bwMode="auto">
          <a:xfrm>
            <a:off x="6065838" y="1295400"/>
            <a:ext cx="2733675" cy="954107"/>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Since the x- and y-axes lie in the equivalue plane and the </a:t>
            </a:r>
            <a:r>
              <a:rPr lang="en-US" dirty="0" err="1"/>
              <a:t>cdt</a:t>
            </a:r>
            <a:r>
              <a:rPr lang="en-US" dirty="0"/>
              <a:t>. origin is the gray point, we set v = 0 for now. </a:t>
            </a:r>
            <a:endParaRPr lang="el-GR" dirty="0"/>
          </a:p>
        </p:txBody>
      </p:sp>
      <p:graphicFrame>
        <p:nvGraphicFramePr>
          <p:cNvPr id="5" name="Object 4"/>
          <p:cNvGraphicFramePr>
            <a:graphicFrameLocks noChangeAspect="1"/>
          </p:cNvGraphicFramePr>
          <p:nvPr>
            <p:extLst>
              <p:ext uri="{D42A27DB-BD31-4B8C-83A1-F6EECF244321}">
                <p14:modId xmlns:p14="http://schemas.microsoft.com/office/powerpoint/2010/main" val="2311630081"/>
              </p:ext>
            </p:extLst>
          </p:nvPr>
        </p:nvGraphicFramePr>
        <p:xfrm>
          <a:off x="711200" y="3686175"/>
          <a:ext cx="2606675" cy="1490663"/>
        </p:xfrm>
        <a:graphic>
          <a:graphicData uri="http://schemas.openxmlformats.org/presentationml/2006/ole">
            <mc:AlternateContent xmlns:mc="http://schemas.openxmlformats.org/markup-compatibility/2006">
              <mc:Choice xmlns:v="urn:schemas-microsoft-com:vml" Requires="v">
                <p:oleObj spid="_x0000_s88557" name="Equation" r:id="rId8" imgW="1307880" imgH="749160" progId="Equation.DSMT4">
                  <p:embed/>
                </p:oleObj>
              </mc:Choice>
              <mc:Fallback>
                <p:oleObj name="Equation" r:id="rId8" imgW="1307880" imgH="749160" progId="Equation.DSMT4">
                  <p:embed/>
                  <p:pic>
                    <p:nvPicPr>
                      <p:cNvPr id="0" name="Object 5"/>
                      <p:cNvPicPr>
                        <a:picLocks noChangeAspect="1" noChangeArrowheads="1"/>
                      </p:cNvPicPr>
                      <p:nvPr/>
                    </p:nvPicPr>
                    <p:blipFill>
                      <a:blip r:embed="rId9"/>
                      <a:srcRect/>
                      <a:stretch>
                        <a:fillRect/>
                      </a:stretch>
                    </p:blipFill>
                    <p:spPr bwMode="auto">
                      <a:xfrm>
                        <a:off x="711200" y="3686175"/>
                        <a:ext cx="2606675" cy="149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89</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olorCubeFaceSeq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1267" name="Picture 3" descr="ColorCubeFaceSeq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09800"/>
            <a:ext cx="3656013" cy="3656013"/>
          </a:xfrm>
          <a:prstGeom prst="rect">
            <a:avLst/>
          </a:prstGeom>
          <a:solidFill>
            <a:srgbClr val="FFFF99"/>
          </a:solidFill>
          <a:ln>
            <a:noFill/>
          </a:ln>
          <a:effectLst>
            <a:outerShdw blurRad="38100" dist="107763" dir="81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1268" name="Rectangle 4"/>
          <p:cNvSpPr>
            <a:spLocks noGrp="1" noChangeArrowheads="1"/>
          </p:cNvSpPr>
          <p:nvPr>
            <p:ph type="title"/>
          </p:nvPr>
        </p:nvSpPr>
        <p:spPr>
          <a:xfrm>
            <a:off x="457200" y="1257300"/>
            <a:ext cx="8077200" cy="723900"/>
          </a:xfrm>
          <a:noFill/>
        </p:spPr>
        <p:txBody>
          <a:bodyPr lIns="92042" tIns="46022" rIns="92042" bIns="46022"/>
          <a:lstStyle/>
          <a:p>
            <a:r>
              <a:rPr lang="en-US" smtClean="0"/>
              <a:t>Color Cube:  Faces (inner and outer)</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9</a:t>
            </a:fld>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0" name="Group 2"/>
          <p:cNvGrpSpPr>
            <a:grpSpLocks/>
          </p:cNvGrpSpPr>
          <p:nvPr/>
        </p:nvGrpSpPr>
        <p:grpSpPr bwMode="auto">
          <a:xfrm>
            <a:off x="3429000" y="1752600"/>
            <a:ext cx="5473700" cy="4459288"/>
            <a:chOff x="2160" y="1104"/>
            <a:chExt cx="3448" cy="2809"/>
          </a:xfrm>
        </p:grpSpPr>
        <p:pic>
          <p:nvPicPr>
            <p:cNvPr id="89113" name="Picture 3" descr="HSVtoRGB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104"/>
              <a:ext cx="3448" cy="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4" name="Text Box 4"/>
            <p:cNvSpPr txBox="1">
              <a:spLocks noChangeArrowheads="1"/>
            </p:cNvSpPr>
            <p:nvPr/>
          </p:nvSpPr>
          <p:spPr bwMode="auto">
            <a:xfrm>
              <a:off x="2912" y="2435"/>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89115" name="Text Box 5"/>
            <p:cNvSpPr txBox="1">
              <a:spLocks noChangeArrowheads="1"/>
            </p:cNvSpPr>
            <p:nvPr/>
          </p:nvSpPr>
          <p:spPr bwMode="auto">
            <a:xfrm>
              <a:off x="3731" y="1910"/>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89116" name="Text Box 6"/>
            <p:cNvSpPr txBox="1">
              <a:spLocks noChangeArrowheads="1"/>
            </p:cNvSpPr>
            <p:nvPr/>
          </p:nvSpPr>
          <p:spPr bwMode="auto">
            <a:xfrm>
              <a:off x="4454" y="1407"/>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grpSp>
      <p:cxnSp>
        <p:nvCxnSpPr>
          <p:cNvPr id="32" name="Straight Arrow Connector 31"/>
          <p:cNvCxnSpPr/>
          <p:nvPr/>
        </p:nvCxnSpPr>
        <p:spPr bwMode="auto">
          <a:xfrm>
            <a:off x="3238500" y="5867400"/>
            <a:ext cx="1257300" cy="0"/>
          </a:xfrm>
          <a:prstGeom prst="straightConnector1">
            <a:avLst/>
          </a:prstGeom>
          <a:noFill/>
          <a:ln w="38100" cap="flat" cmpd="sng" algn="ctr">
            <a:solidFill>
              <a:srgbClr val="FFFFCC"/>
            </a:solidFill>
            <a:prstDash val="solid"/>
            <a:round/>
            <a:headEnd type="none" w="med" len="med"/>
            <a:tailEnd type="arrow"/>
          </a:ln>
          <a:effectLst>
            <a:outerShdw blurRad="38100" dist="63500" dir="2700000" algn="ctr" rotWithShape="0">
              <a:schemeClr val="tx1">
                <a:alpha val="40000"/>
              </a:schemeClr>
            </a:outerShdw>
          </a:effectLst>
          <a:extLst>
            <a:ext uri="{909E8E84-426E-40DD-AFC4-6F175D3DCCD1}">
              <a14:hiddenFill xmlns:a14="http://schemas.microsoft.com/office/drawing/2010/main">
                <a:solidFill>
                  <a:schemeClr val="bg1"/>
                </a:solidFill>
              </a14:hiddenFill>
            </a:ext>
          </a:extLst>
        </p:spPr>
      </p:cxnSp>
      <p:sp>
        <p:nvSpPr>
          <p:cNvPr id="89094" name="Rectangle 7"/>
          <p:cNvSpPr>
            <a:spLocks noGrp="1" noChangeArrowheads="1"/>
          </p:cNvSpPr>
          <p:nvPr>
            <p:ph type="title"/>
          </p:nvPr>
        </p:nvSpPr>
        <p:spPr>
          <a:xfrm>
            <a:off x="457200" y="1104900"/>
            <a:ext cx="7772400" cy="723900"/>
          </a:xfrm>
        </p:spPr>
        <p:txBody>
          <a:bodyPr/>
          <a:lstStyle/>
          <a:p>
            <a:r>
              <a:rPr lang="en-US" dirty="0" smtClean="0"/>
              <a:t>HSV to RGB Conversion</a:t>
            </a:r>
          </a:p>
        </p:txBody>
      </p:sp>
      <p:sp>
        <p:nvSpPr>
          <p:cNvPr id="89095" name="Text Box 8"/>
          <p:cNvSpPr txBox="1">
            <a:spLocks noChangeArrowheads="1"/>
          </p:cNvSpPr>
          <p:nvPr/>
        </p:nvSpPr>
        <p:spPr bwMode="auto">
          <a:xfrm>
            <a:off x="457200" y="1958975"/>
            <a:ext cx="39830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t>Given values </a:t>
            </a:r>
            <a:r>
              <a:rPr lang="en-US" sz="2400" i="1" baseline="0"/>
              <a:t>h</a:t>
            </a:r>
            <a:r>
              <a:rPr lang="en-US" sz="2400" baseline="0"/>
              <a:t>, </a:t>
            </a:r>
            <a:r>
              <a:rPr lang="en-US" sz="2400" i="1" baseline="0"/>
              <a:t>s</a:t>
            </a:r>
            <a:r>
              <a:rPr lang="en-US" sz="2400" baseline="0"/>
              <a:t>, and </a:t>
            </a:r>
            <a:r>
              <a:rPr lang="en-US" sz="2400" i="1" baseline="0"/>
              <a:t>v</a:t>
            </a:r>
            <a:r>
              <a:rPr lang="en-US" sz="2400" baseline="0"/>
              <a:t>, where</a:t>
            </a:r>
            <a:endParaRPr lang="en-US" sz="2400" i="1" baseline="0"/>
          </a:p>
        </p:txBody>
      </p:sp>
      <p:sp>
        <p:nvSpPr>
          <p:cNvPr id="89096" name="Text Box 10"/>
          <p:cNvSpPr txBox="1">
            <a:spLocks noChangeArrowheads="1"/>
          </p:cNvSpPr>
          <p:nvPr/>
        </p:nvSpPr>
        <p:spPr bwMode="auto">
          <a:xfrm>
            <a:off x="457200" y="3173413"/>
            <a:ext cx="29479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t>the saturation vector is</a:t>
            </a:r>
            <a:endParaRPr lang="en-US" sz="2400" i="1" baseline="0"/>
          </a:p>
        </p:txBody>
      </p:sp>
      <p:sp>
        <p:nvSpPr>
          <p:cNvPr id="89097" name="Text Box 11"/>
          <p:cNvSpPr txBox="1">
            <a:spLocks noChangeArrowheads="1"/>
          </p:cNvSpPr>
          <p:nvPr/>
        </p:nvSpPr>
        <p:spPr bwMode="auto">
          <a:xfrm>
            <a:off x="457200" y="5181600"/>
            <a:ext cx="4114800"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dirty="0"/>
              <a:t>with respect to unit vectors </a:t>
            </a:r>
            <a:r>
              <a:rPr lang="en-US" sz="2400" b="1" baseline="0" dirty="0"/>
              <a:t>x</a:t>
            </a:r>
            <a:r>
              <a:rPr lang="en-US" sz="2400" baseline="0" dirty="0"/>
              <a:t>, </a:t>
            </a:r>
            <a:r>
              <a:rPr lang="en-US" sz="2400" b="1" baseline="0" dirty="0"/>
              <a:t>y</a:t>
            </a:r>
            <a:r>
              <a:rPr lang="en-US" sz="2400" baseline="0" dirty="0"/>
              <a:t>, and </a:t>
            </a:r>
            <a:r>
              <a:rPr lang="en-US" sz="2400" b="1" baseline="0" dirty="0"/>
              <a:t>v</a:t>
            </a:r>
            <a:r>
              <a:rPr lang="en-US" sz="2400" baseline="0" dirty="0"/>
              <a:t>,</a:t>
            </a:r>
            <a:r>
              <a:rPr lang="en-US" sz="2400" b="1" baseline="0" dirty="0"/>
              <a:t> </a:t>
            </a:r>
            <a:r>
              <a:rPr lang="en-US" sz="2400" baseline="0" dirty="0"/>
              <a:t>in the equivalue plane.</a:t>
            </a:r>
            <a:endParaRPr lang="en-US" sz="2400" i="1" baseline="0" dirty="0"/>
          </a:p>
        </p:txBody>
      </p:sp>
      <p:sp>
        <p:nvSpPr>
          <p:cNvPr id="89098" name="Text Box 14"/>
          <p:cNvSpPr txBox="1">
            <a:spLocks noChangeArrowheads="1"/>
          </p:cNvSpPr>
          <p:nvPr/>
        </p:nvSpPr>
        <p:spPr bwMode="auto">
          <a:xfrm>
            <a:off x="998538" y="5554663"/>
            <a:ext cx="2857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grpSp>
        <p:nvGrpSpPr>
          <p:cNvPr id="89099" name="Group 25"/>
          <p:cNvGrpSpPr>
            <a:grpSpLocks/>
          </p:cNvGrpSpPr>
          <p:nvPr/>
        </p:nvGrpSpPr>
        <p:grpSpPr bwMode="auto">
          <a:xfrm>
            <a:off x="2514600" y="3124200"/>
            <a:ext cx="2667000" cy="527050"/>
            <a:chOff x="624" y="1968"/>
            <a:chExt cx="1680" cy="332"/>
          </a:xfrm>
          <a:effectLst>
            <a:outerShdw blurRad="63500" dist="50800" dir="5400000" algn="ctr" rotWithShape="0">
              <a:srgbClr val="000000">
                <a:alpha val="25000"/>
              </a:srgbClr>
            </a:outerShdw>
          </a:effectLst>
        </p:grpSpPr>
        <p:sp>
          <p:nvSpPr>
            <p:cNvPr id="89109" name="Text Box 16"/>
            <p:cNvSpPr txBox="1">
              <a:spLocks noChangeArrowheads="1"/>
            </p:cNvSpPr>
            <p:nvPr/>
          </p:nvSpPr>
          <p:spPr bwMode="auto">
            <a:xfrm>
              <a:off x="624" y="1968"/>
              <a:ext cx="1680" cy="332"/>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p:spPr>
          <p:txBody>
            <a:bodyPr>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These are the coordinates of </a:t>
              </a:r>
              <a:r>
                <a:rPr lang="en-US" b="1" dirty="0"/>
                <a:t>s</a:t>
              </a:r>
              <a:r>
                <a:rPr lang="en-US" dirty="0"/>
                <a:t> with respect to x, y, &amp; v.</a:t>
              </a:r>
              <a:endParaRPr lang="el-GR" dirty="0"/>
            </a:p>
          </p:txBody>
        </p:sp>
        <p:sp>
          <p:nvSpPr>
            <p:cNvPr id="89110" name="Text Box 17"/>
            <p:cNvSpPr txBox="1">
              <a:spLocks noChangeArrowheads="1"/>
            </p:cNvSpPr>
            <p:nvPr/>
          </p:nvSpPr>
          <p:spPr bwMode="auto">
            <a:xfrm>
              <a:off x="1551" y="2102"/>
              <a:ext cx="17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dirty="0">
                  <a:latin typeface="Comic Sans MS" pitchFamily="66" charset="0"/>
                </a:rPr>
                <a:t>ˆ</a:t>
              </a:r>
            </a:p>
          </p:txBody>
        </p:sp>
        <p:sp>
          <p:nvSpPr>
            <p:cNvPr id="89111" name="Text Box 18"/>
            <p:cNvSpPr txBox="1">
              <a:spLocks noChangeArrowheads="1"/>
            </p:cNvSpPr>
            <p:nvPr/>
          </p:nvSpPr>
          <p:spPr bwMode="auto">
            <a:xfrm>
              <a:off x="1677" y="2102"/>
              <a:ext cx="17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dirty="0">
                  <a:latin typeface="Comic Sans MS" pitchFamily="66" charset="0"/>
                </a:rPr>
                <a:t>ˆ</a:t>
              </a:r>
            </a:p>
          </p:txBody>
        </p:sp>
        <p:sp>
          <p:nvSpPr>
            <p:cNvPr id="89112" name="Text Box 19"/>
            <p:cNvSpPr txBox="1">
              <a:spLocks noChangeArrowheads="1"/>
            </p:cNvSpPr>
            <p:nvPr/>
          </p:nvSpPr>
          <p:spPr bwMode="auto">
            <a:xfrm>
              <a:off x="1911" y="2102"/>
              <a:ext cx="17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dirty="0">
                  <a:latin typeface="Comic Sans MS" pitchFamily="66" charset="0"/>
                </a:rPr>
                <a:t>ˆ</a:t>
              </a:r>
            </a:p>
          </p:txBody>
        </p:sp>
      </p:grpSp>
      <p:grpSp>
        <p:nvGrpSpPr>
          <p:cNvPr id="89100" name="Group 20"/>
          <p:cNvGrpSpPr>
            <a:grpSpLocks/>
          </p:cNvGrpSpPr>
          <p:nvPr/>
        </p:nvGrpSpPr>
        <p:grpSpPr bwMode="auto">
          <a:xfrm>
            <a:off x="1143000" y="5568950"/>
            <a:ext cx="2971800" cy="527050"/>
            <a:chOff x="960" y="3312"/>
            <a:chExt cx="1872" cy="332"/>
          </a:xfrm>
        </p:grpSpPr>
        <p:sp>
          <p:nvSpPr>
            <p:cNvPr id="89105" name="Text Box 21"/>
            <p:cNvSpPr txBox="1">
              <a:spLocks noChangeArrowheads="1"/>
            </p:cNvSpPr>
            <p:nvPr/>
          </p:nvSpPr>
          <p:spPr bwMode="auto">
            <a:xfrm>
              <a:off x="960" y="3312"/>
              <a:ext cx="1872" cy="332"/>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p:spPr>
          <p:txBody>
            <a:bodyPr>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This is </a:t>
              </a:r>
              <a:r>
                <a:rPr lang="en-US" b="1" dirty="0"/>
                <a:t>s</a:t>
              </a:r>
              <a:r>
                <a:rPr lang="en-US" dirty="0"/>
                <a:t> written as a linear combination of vectors x, y, &amp; v.</a:t>
              </a:r>
              <a:endParaRPr lang="el-GR" dirty="0"/>
            </a:p>
          </p:txBody>
        </p:sp>
        <p:sp>
          <p:nvSpPr>
            <p:cNvPr id="89106" name="Text Box 22"/>
            <p:cNvSpPr txBox="1">
              <a:spLocks noChangeArrowheads="1"/>
            </p:cNvSpPr>
            <p:nvPr/>
          </p:nvSpPr>
          <p:spPr bwMode="auto">
            <a:xfrm>
              <a:off x="2189" y="3446"/>
              <a:ext cx="17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dirty="0">
                  <a:latin typeface="Comic Sans MS" pitchFamily="66" charset="0"/>
                </a:rPr>
                <a:t>ˆ</a:t>
              </a:r>
            </a:p>
          </p:txBody>
        </p:sp>
        <p:sp>
          <p:nvSpPr>
            <p:cNvPr id="89107" name="Text Box 23"/>
            <p:cNvSpPr txBox="1">
              <a:spLocks noChangeArrowheads="1"/>
            </p:cNvSpPr>
            <p:nvPr/>
          </p:nvSpPr>
          <p:spPr bwMode="auto">
            <a:xfrm>
              <a:off x="2315" y="3446"/>
              <a:ext cx="17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dirty="0">
                  <a:latin typeface="Comic Sans MS" pitchFamily="66" charset="0"/>
                </a:rPr>
                <a:t>ˆ</a:t>
              </a:r>
            </a:p>
          </p:txBody>
        </p:sp>
        <p:sp>
          <p:nvSpPr>
            <p:cNvPr id="89108" name="Text Box 24"/>
            <p:cNvSpPr txBox="1">
              <a:spLocks noChangeArrowheads="1"/>
            </p:cNvSpPr>
            <p:nvPr/>
          </p:nvSpPr>
          <p:spPr bwMode="auto">
            <a:xfrm>
              <a:off x="2549" y="3446"/>
              <a:ext cx="17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dirty="0">
                  <a:latin typeface="Comic Sans MS" pitchFamily="66" charset="0"/>
                </a:rPr>
                <a:t>ˆ</a:t>
              </a:r>
            </a:p>
          </p:txBody>
        </p:sp>
      </p:grpSp>
      <p:sp>
        <p:nvSpPr>
          <p:cNvPr id="89101" name="Text Box 16"/>
          <p:cNvSpPr txBox="1">
            <a:spLocks noChangeArrowheads="1"/>
          </p:cNvSpPr>
          <p:nvPr/>
        </p:nvSpPr>
        <p:spPr bwMode="auto">
          <a:xfrm>
            <a:off x="5562600" y="1449388"/>
            <a:ext cx="2667000" cy="738187"/>
          </a:xfrm>
          <a:prstGeom prst="rect">
            <a:avLst/>
          </a:prstGeom>
          <a:solidFill>
            <a:srgbClr val="FFFFCC"/>
          </a:solidFill>
          <a:ln w="9525">
            <a:solidFill>
              <a:srgbClr val="FFFF99"/>
            </a:solidFill>
            <a:miter lim="800000"/>
            <a:headEnd/>
            <a:tailEnd/>
          </a:ln>
          <a:effectLst>
            <a:outerShdw blurRad="38100" dist="63500" dir="2700000" algn="ctr" rotWithShape="0">
              <a:schemeClr val="tx1">
                <a:alpha val="25000"/>
              </a:schemeClr>
            </a:outerShdw>
          </a:effectLst>
        </p:spPr>
        <p:txBody>
          <a:bodyPr>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If s is in the range 0 to 1, then it must be denormalized first by multiplying by smax.</a:t>
            </a:r>
            <a:endParaRPr lang="el-GR" dirty="0"/>
          </a:p>
        </p:txBody>
      </p:sp>
      <p:cxnSp>
        <p:nvCxnSpPr>
          <p:cNvPr id="7" name="Straight Arrow Connector 6"/>
          <p:cNvCxnSpPr>
            <a:stCxn id="89109" idx="2"/>
          </p:cNvCxnSpPr>
          <p:nvPr/>
        </p:nvCxnSpPr>
        <p:spPr bwMode="auto">
          <a:xfrm flipH="1">
            <a:off x="3124200" y="3651250"/>
            <a:ext cx="723900" cy="442913"/>
          </a:xfrm>
          <a:prstGeom prst="straightConnector1">
            <a:avLst/>
          </a:prstGeom>
          <a:noFill/>
          <a:ln w="38100" cap="flat" cmpd="sng" algn="ctr">
            <a:solidFill>
              <a:srgbClr val="FFFFCC"/>
            </a:solidFill>
            <a:prstDash val="solid"/>
            <a:round/>
            <a:headEnd type="none" w="med" len="med"/>
            <a:tailEnd type="arrow"/>
          </a:ln>
          <a:effectLst>
            <a:outerShdw blurRad="38100" dist="63500" dir="2700000" algn="ctr" rotWithShape="0">
              <a:schemeClr val="tx1">
                <a:alpha val="40000"/>
              </a:schemeClr>
            </a:outerShdw>
          </a:effectLst>
          <a:extLst>
            <a:ext uri="{909E8E84-426E-40DD-AFC4-6F175D3DCCD1}">
              <a14:hiddenFill xmlns:a14="http://schemas.microsoft.com/office/drawing/2010/main">
                <a:solidFill>
                  <a:schemeClr val="bg1"/>
                </a:solidFill>
              </a14:hiddenFill>
            </a:ext>
          </a:extLst>
        </p:spPr>
      </p:cxn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90</a:t>
            </a:fld>
            <a:endParaRPr lang="en-US" dirty="0"/>
          </a:p>
        </p:txBody>
      </p:sp>
      <p:graphicFrame>
        <p:nvGraphicFramePr>
          <p:cNvPr id="31" name="Object 9"/>
          <p:cNvGraphicFramePr>
            <a:graphicFrameLocks noChangeAspect="1"/>
          </p:cNvGraphicFramePr>
          <p:nvPr>
            <p:extLst>
              <p:ext uri="{D42A27DB-BD31-4B8C-83A1-F6EECF244321}">
                <p14:modId xmlns:p14="http://schemas.microsoft.com/office/powerpoint/2010/main" val="2953041673"/>
              </p:ext>
            </p:extLst>
          </p:nvPr>
        </p:nvGraphicFramePr>
        <p:xfrm>
          <a:off x="757238" y="2552700"/>
          <a:ext cx="5592762" cy="506413"/>
        </p:xfrm>
        <a:graphic>
          <a:graphicData uri="http://schemas.openxmlformats.org/presentationml/2006/ole">
            <mc:AlternateContent xmlns:mc="http://schemas.openxmlformats.org/markup-compatibility/2006">
              <mc:Choice xmlns:v="urn:schemas-microsoft-com:vml" Requires="v">
                <p:oleObj spid="_x0000_s89578" name="Equation" r:id="rId4" imgW="2806560" imgH="253800" progId="Equation.DSMT4">
                  <p:embed/>
                </p:oleObj>
              </mc:Choice>
              <mc:Fallback>
                <p:oleObj name="Equation" r:id="rId4" imgW="2806560" imgH="253800" progId="Equation.DSMT4">
                  <p:embed/>
                  <p:pic>
                    <p:nvPicPr>
                      <p:cNvPr id="0" name=""/>
                      <p:cNvPicPr>
                        <a:picLocks noChangeAspect="1" noChangeArrowheads="1"/>
                      </p:cNvPicPr>
                      <p:nvPr/>
                    </p:nvPicPr>
                    <p:blipFill>
                      <a:blip r:embed="rId5"/>
                      <a:srcRect/>
                      <a:stretch>
                        <a:fillRect/>
                      </a:stretch>
                    </p:blipFill>
                    <p:spPr bwMode="auto">
                      <a:xfrm>
                        <a:off x="757238" y="2552700"/>
                        <a:ext cx="5592762"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11"/>
          <p:cNvGraphicFramePr>
            <a:graphicFrameLocks noChangeAspect="1"/>
          </p:cNvGraphicFramePr>
          <p:nvPr>
            <p:extLst>
              <p:ext uri="{D42A27DB-BD31-4B8C-83A1-F6EECF244321}">
                <p14:modId xmlns:p14="http://schemas.microsoft.com/office/powerpoint/2010/main" val="1064780024"/>
              </p:ext>
            </p:extLst>
          </p:nvPr>
        </p:nvGraphicFramePr>
        <p:xfrm>
          <a:off x="4572000" y="5527675"/>
          <a:ext cx="3897313" cy="682625"/>
        </p:xfrm>
        <a:graphic>
          <a:graphicData uri="http://schemas.openxmlformats.org/presentationml/2006/ole">
            <mc:AlternateContent xmlns:mc="http://schemas.openxmlformats.org/markup-compatibility/2006">
              <mc:Choice xmlns:v="urn:schemas-microsoft-com:vml" Requires="v">
                <p:oleObj spid="_x0000_s89579" name="Equation" r:id="rId6" imgW="1968480" imgH="241200" progId="Equation.DSMT4">
                  <p:embed/>
                </p:oleObj>
              </mc:Choice>
              <mc:Fallback>
                <p:oleObj name="Equation" r:id="rId6" imgW="1968480" imgH="241200" progId="Equation.DSMT4">
                  <p:embed/>
                  <p:pic>
                    <p:nvPicPr>
                      <p:cNvPr id="0" name=""/>
                      <p:cNvPicPr>
                        <a:picLocks noChangeAspect="1" noChangeArrowheads="1"/>
                      </p:cNvPicPr>
                      <p:nvPr/>
                    </p:nvPicPr>
                    <p:blipFill>
                      <a:blip r:embed="rId7"/>
                      <a:srcRect t="-21202" b="-21202"/>
                      <a:stretch>
                        <a:fillRect/>
                      </a:stretch>
                    </p:blipFill>
                    <p:spPr bwMode="auto">
                      <a:xfrm>
                        <a:off x="4572000" y="5527675"/>
                        <a:ext cx="3897313" cy="682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4286159370"/>
              </p:ext>
            </p:extLst>
          </p:nvPr>
        </p:nvGraphicFramePr>
        <p:xfrm>
          <a:off x="711200" y="3686175"/>
          <a:ext cx="2606675" cy="1490663"/>
        </p:xfrm>
        <a:graphic>
          <a:graphicData uri="http://schemas.openxmlformats.org/presentationml/2006/ole">
            <mc:AlternateContent xmlns:mc="http://schemas.openxmlformats.org/markup-compatibility/2006">
              <mc:Choice xmlns:v="urn:schemas-microsoft-com:vml" Requires="v">
                <p:oleObj spid="_x0000_s89580" name="Equation" r:id="rId8" imgW="1307880" imgH="749160" progId="Equation.DSMT4">
                  <p:embed/>
                </p:oleObj>
              </mc:Choice>
              <mc:Fallback>
                <p:oleObj name="Equation" r:id="rId8" imgW="1307880" imgH="749160" progId="Equation.DSMT4">
                  <p:embed/>
                  <p:pic>
                    <p:nvPicPr>
                      <p:cNvPr id="0" name=""/>
                      <p:cNvPicPr>
                        <a:picLocks noChangeAspect="1" noChangeArrowheads="1"/>
                      </p:cNvPicPr>
                      <p:nvPr/>
                    </p:nvPicPr>
                    <p:blipFill>
                      <a:blip r:embed="rId9"/>
                      <a:srcRect/>
                      <a:stretch>
                        <a:fillRect/>
                      </a:stretch>
                    </p:blipFill>
                    <p:spPr bwMode="auto">
                      <a:xfrm>
                        <a:off x="711200" y="3686175"/>
                        <a:ext cx="2606675" cy="149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4" name="Group 2"/>
          <p:cNvGrpSpPr>
            <a:grpSpLocks/>
          </p:cNvGrpSpPr>
          <p:nvPr/>
        </p:nvGrpSpPr>
        <p:grpSpPr bwMode="auto">
          <a:xfrm>
            <a:off x="3429000" y="1752600"/>
            <a:ext cx="5473700" cy="4459288"/>
            <a:chOff x="2160" y="1104"/>
            <a:chExt cx="3448" cy="2809"/>
          </a:xfrm>
        </p:grpSpPr>
        <p:pic>
          <p:nvPicPr>
            <p:cNvPr id="90132" name="Picture 3" descr="HSVtoRGB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104"/>
              <a:ext cx="3448" cy="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33" name="Text Box 4"/>
            <p:cNvSpPr txBox="1">
              <a:spLocks noChangeArrowheads="1"/>
            </p:cNvSpPr>
            <p:nvPr/>
          </p:nvSpPr>
          <p:spPr bwMode="auto">
            <a:xfrm>
              <a:off x="2912" y="2435"/>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0134" name="Text Box 5"/>
            <p:cNvSpPr txBox="1">
              <a:spLocks noChangeArrowheads="1"/>
            </p:cNvSpPr>
            <p:nvPr/>
          </p:nvSpPr>
          <p:spPr bwMode="auto">
            <a:xfrm>
              <a:off x="3731" y="1910"/>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0135" name="Text Box 6"/>
            <p:cNvSpPr txBox="1">
              <a:spLocks noChangeArrowheads="1"/>
            </p:cNvSpPr>
            <p:nvPr/>
          </p:nvSpPr>
          <p:spPr bwMode="auto">
            <a:xfrm>
              <a:off x="4454" y="1407"/>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0136" name="Text Box 7"/>
            <p:cNvSpPr txBox="1">
              <a:spLocks noChangeArrowheads="1"/>
            </p:cNvSpPr>
            <p:nvPr/>
          </p:nvSpPr>
          <p:spPr bwMode="auto">
            <a:xfrm>
              <a:off x="2756" y="2684"/>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00FF00"/>
                  </a:solidFill>
                  <a:cs typeface="Times New Roman" pitchFamily="18" charset="0"/>
                </a:rPr>
                <a:t>ˆ</a:t>
              </a:r>
            </a:p>
          </p:txBody>
        </p:sp>
        <p:sp>
          <p:nvSpPr>
            <p:cNvPr id="90137" name="Text Box 8"/>
            <p:cNvSpPr txBox="1">
              <a:spLocks noChangeArrowheads="1"/>
            </p:cNvSpPr>
            <p:nvPr/>
          </p:nvSpPr>
          <p:spPr bwMode="auto">
            <a:xfrm>
              <a:off x="4244" y="1205"/>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FF0000"/>
                  </a:solidFill>
                  <a:cs typeface="Times New Roman" pitchFamily="18" charset="0"/>
                </a:rPr>
                <a:t>ˆ</a:t>
              </a:r>
            </a:p>
          </p:txBody>
        </p:sp>
        <p:sp>
          <p:nvSpPr>
            <p:cNvPr id="90138" name="Text Box 9"/>
            <p:cNvSpPr txBox="1">
              <a:spLocks noChangeArrowheads="1"/>
            </p:cNvSpPr>
            <p:nvPr/>
          </p:nvSpPr>
          <p:spPr bwMode="auto">
            <a:xfrm>
              <a:off x="5116" y="3120"/>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0000FF"/>
                  </a:solidFill>
                  <a:cs typeface="Times New Roman" pitchFamily="18" charset="0"/>
                </a:rPr>
                <a:t>ˆ</a:t>
              </a:r>
            </a:p>
          </p:txBody>
        </p:sp>
      </p:grpSp>
      <p:sp>
        <p:nvSpPr>
          <p:cNvPr id="90115" name="Rectangle 10"/>
          <p:cNvSpPr>
            <a:spLocks noGrp="1" noChangeArrowheads="1"/>
          </p:cNvSpPr>
          <p:nvPr>
            <p:ph type="title"/>
          </p:nvPr>
        </p:nvSpPr>
        <p:spPr>
          <a:xfrm>
            <a:off x="457200" y="1104900"/>
            <a:ext cx="7772400" cy="723900"/>
          </a:xfrm>
        </p:spPr>
        <p:txBody>
          <a:bodyPr/>
          <a:lstStyle/>
          <a:p>
            <a:r>
              <a:rPr lang="en-US" dirty="0" smtClean="0"/>
              <a:t>HSV to RGB Conversion</a:t>
            </a:r>
          </a:p>
        </p:txBody>
      </p:sp>
      <p:graphicFrame>
        <p:nvGraphicFramePr>
          <p:cNvPr id="90116" name="Object 11"/>
          <p:cNvGraphicFramePr>
            <a:graphicFrameLocks noChangeAspect="1"/>
          </p:cNvGraphicFramePr>
          <p:nvPr>
            <p:extLst>
              <p:ext uri="{D42A27DB-BD31-4B8C-83A1-F6EECF244321}">
                <p14:modId xmlns:p14="http://schemas.microsoft.com/office/powerpoint/2010/main" val="2341780937"/>
              </p:ext>
            </p:extLst>
          </p:nvPr>
        </p:nvGraphicFramePr>
        <p:xfrm>
          <a:off x="541338" y="4648200"/>
          <a:ext cx="3997325" cy="1457325"/>
        </p:xfrm>
        <a:graphic>
          <a:graphicData uri="http://schemas.openxmlformats.org/presentationml/2006/ole">
            <mc:AlternateContent xmlns:mc="http://schemas.openxmlformats.org/markup-compatibility/2006">
              <mc:Choice xmlns:v="urn:schemas-microsoft-com:vml" Requires="v">
                <p:oleObj spid="_x0000_s90295" name="Equation" r:id="rId4" imgW="2273040" imgH="825480" progId="Equation.DSMT4">
                  <p:embed/>
                </p:oleObj>
              </mc:Choice>
              <mc:Fallback>
                <p:oleObj name="Equation" r:id="rId4" imgW="2273040" imgH="825480" progId="Equation.DSMT4">
                  <p:embed/>
                  <p:pic>
                    <p:nvPicPr>
                      <p:cNvPr id="0" name="Object 11"/>
                      <p:cNvPicPr>
                        <a:picLocks noChangeAspect="1" noChangeArrowheads="1"/>
                      </p:cNvPicPr>
                      <p:nvPr/>
                    </p:nvPicPr>
                    <p:blipFill>
                      <a:blip r:embed="rId5"/>
                      <a:srcRect/>
                      <a:stretch>
                        <a:fillRect/>
                      </a:stretch>
                    </p:blipFill>
                    <p:spPr bwMode="auto">
                      <a:xfrm>
                        <a:off x="541338" y="4648200"/>
                        <a:ext cx="3997325" cy="145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17" name="Text Box 12"/>
          <p:cNvSpPr txBox="1">
            <a:spLocks noChangeArrowheads="1"/>
          </p:cNvSpPr>
          <p:nvPr/>
        </p:nvSpPr>
        <p:spPr bwMode="auto">
          <a:xfrm>
            <a:off x="5181600" y="5715000"/>
            <a:ext cx="3352800" cy="369332"/>
          </a:xfrm>
          <a:prstGeom prst="rect">
            <a:avLst/>
          </a:prstGeom>
          <a:solidFill>
            <a:srgbClr val="FFFFCC"/>
          </a:solidFill>
          <a:ln>
            <a:noFill/>
          </a:ln>
          <a:effectLst>
            <a:outerShdw blurRad="25400" dist="63500" dir="13500000" algn="ctr" rotWithShape="0">
              <a:schemeClr val="tx1">
                <a:alpha val="25000"/>
              </a:schemeClr>
            </a:outerShdw>
          </a:effectLst>
          <a:ex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dirty="0">
                <a:latin typeface="Comic Sans MS" pitchFamily="66" charset="0"/>
              </a:rPr>
              <a:t>We need to find </a:t>
            </a:r>
            <a:r>
              <a:rPr lang="en-US" sz="1800" i="1" baseline="0" dirty="0">
                <a:latin typeface="Comic Sans MS" pitchFamily="66" charset="0"/>
              </a:rPr>
              <a:t>r</a:t>
            </a:r>
            <a:r>
              <a:rPr lang="en-US" sz="1800" dirty="0">
                <a:latin typeface="Comic Sans MS" pitchFamily="66" charset="0"/>
              </a:rPr>
              <a:t>0</a:t>
            </a:r>
            <a:r>
              <a:rPr lang="en-US" sz="1800" baseline="0" dirty="0">
                <a:latin typeface="Comic Sans MS" pitchFamily="66" charset="0"/>
              </a:rPr>
              <a:t>, </a:t>
            </a:r>
            <a:r>
              <a:rPr lang="en-US" sz="1800" i="1" baseline="0" dirty="0">
                <a:latin typeface="Comic Sans MS" pitchFamily="66" charset="0"/>
              </a:rPr>
              <a:t>g</a:t>
            </a:r>
            <a:r>
              <a:rPr lang="en-US" sz="1800" dirty="0">
                <a:latin typeface="Comic Sans MS" pitchFamily="66" charset="0"/>
              </a:rPr>
              <a:t>0</a:t>
            </a:r>
            <a:r>
              <a:rPr lang="en-US" sz="1800" baseline="0" dirty="0">
                <a:latin typeface="Comic Sans MS" pitchFamily="66" charset="0"/>
              </a:rPr>
              <a:t>, &amp; </a:t>
            </a:r>
            <a:r>
              <a:rPr lang="en-US" sz="1800" i="1" baseline="0" dirty="0" smtClean="0">
                <a:latin typeface="Comic Sans MS" pitchFamily="66" charset="0"/>
              </a:rPr>
              <a:t>b</a:t>
            </a:r>
            <a:r>
              <a:rPr lang="en-US" sz="1800" dirty="0" smtClean="0">
                <a:latin typeface="Comic Sans MS" pitchFamily="66" charset="0"/>
              </a:rPr>
              <a:t>0</a:t>
            </a:r>
            <a:r>
              <a:rPr lang="en-US" sz="1800" baseline="0" dirty="0" smtClean="0">
                <a:latin typeface="Comic Sans MS" pitchFamily="66" charset="0"/>
              </a:rPr>
              <a:t>… </a:t>
            </a:r>
            <a:endParaRPr lang="en-US" sz="1800" baseline="0" dirty="0">
              <a:latin typeface="Comic Sans MS" pitchFamily="66" charset="0"/>
            </a:endParaRPr>
          </a:p>
        </p:txBody>
      </p:sp>
      <p:sp>
        <p:nvSpPr>
          <p:cNvPr id="90122" name="Text Box 14"/>
          <p:cNvSpPr txBox="1">
            <a:spLocks noChangeArrowheads="1"/>
          </p:cNvSpPr>
          <p:nvPr/>
        </p:nvSpPr>
        <p:spPr bwMode="auto">
          <a:xfrm>
            <a:off x="457200" y="1905000"/>
            <a:ext cx="3505200" cy="2708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Aft>
                <a:spcPts val="1200"/>
              </a:spcAft>
            </a:pPr>
            <a:r>
              <a:rPr lang="en-US" sz="2000" b="1" baseline="0" dirty="0">
                <a:latin typeface="Times New Roman Hat" panose="020B0604020202020204" charset="0"/>
                <a:cs typeface="Times New Roman Hat" panose="020B0604020202020204" charset="0"/>
              </a:rPr>
              <a:t>x</a:t>
            </a:r>
            <a:r>
              <a:rPr lang="en-US" sz="2000" baseline="0" dirty="0"/>
              <a:t>, </a:t>
            </a:r>
            <a:r>
              <a:rPr lang="en-US" sz="2000" b="1" baseline="0" dirty="0">
                <a:latin typeface="Times New Roman Hat" panose="020B0604020202020204" charset="0"/>
                <a:cs typeface="Times New Roman Hat" panose="020B0604020202020204" charset="0"/>
              </a:rPr>
              <a:t>y</a:t>
            </a:r>
            <a:r>
              <a:rPr lang="en-US" sz="2000" baseline="0" dirty="0"/>
              <a:t>, and </a:t>
            </a:r>
            <a:r>
              <a:rPr lang="en-US" sz="2000" b="1" baseline="0" dirty="0">
                <a:latin typeface="Times New Roman Hat" panose="020B0604020202020204" charset="0"/>
                <a:cs typeface="Times New Roman Hat" panose="020B0604020202020204" charset="0"/>
              </a:rPr>
              <a:t>v</a:t>
            </a:r>
            <a:r>
              <a:rPr lang="en-US" sz="2000" baseline="0" dirty="0"/>
              <a:t>, are not in the same directions as the red, green, and blue unit vectors, </a:t>
            </a:r>
            <a:r>
              <a:rPr lang="en-US" sz="2000" b="1" baseline="0" dirty="0">
                <a:latin typeface="Times New Roman Hat" panose="020B0604020202020204" charset="0"/>
                <a:cs typeface="Times New Roman Hat" panose="020B0604020202020204" charset="0"/>
              </a:rPr>
              <a:t>r</a:t>
            </a:r>
            <a:r>
              <a:rPr lang="en-US" sz="2000" baseline="0" dirty="0"/>
              <a:t>, </a:t>
            </a:r>
            <a:r>
              <a:rPr lang="en-US" sz="2000" b="1" baseline="0" dirty="0">
                <a:latin typeface="Times New Roman Hat" panose="020B0604020202020204" charset="0"/>
                <a:cs typeface="Times New Roman Hat" panose="020B0604020202020204" charset="0"/>
              </a:rPr>
              <a:t>g</a:t>
            </a:r>
            <a:r>
              <a:rPr lang="en-US" sz="2000" baseline="0" dirty="0"/>
              <a:t>, and </a:t>
            </a:r>
            <a:r>
              <a:rPr lang="en-US" sz="2000" b="1" baseline="0" dirty="0">
                <a:latin typeface="Times New Roman Hat" panose="020B0604020202020204" charset="0"/>
                <a:cs typeface="Times New Roman Hat" panose="020B0604020202020204" charset="0"/>
              </a:rPr>
              <a:t>b</a:t>
            </a:r>
            <a:r>
              <a:rPr lang="en-US" sz="2000" baseline="0" dirty="0"/>
              <a:t>.  </a:t>
            </a:r>
          </a:p>
          <a:p>
            <a:pPr>
              <a:spcAft>
                <a:spcPct val="25000"/>
              </a:spcAft>
            </a:pPr>
            <a:r>
              <a:rPr lang="en-US" sz="2000" baseline="0" dirty="0"/>
              <a:t>Therefore, [</a:t>
            </a:r>
            <a:r>
              <a:rPr lang="en-US" sz="2000" b="1" baseline="0" dirty="0"/>
              <a:t>s</a:t>
            </a:r>
            <a:r>
              <a:rPr lang="en-US" sz="2000" baseline="0" dirty="0"/>
              <a:t>]</a:t>
            </a:r>
            <a:r>
              <a:rPr lang="en-US" sz="2000" b="1" dirty="0" err="1"/>
              <a:t>xyv</a:t>
            </a:r>
            <a:r>
              <a:rPr lang="en-US" sz="2000" baseline="0" dirty="0"/>
              <a:t> </a:t>
            </a:r>
            <a:r>
              <a:rPr lang="en-US" sz="2000" baseline="0" dirty="0" smtClean="0">
                <a:cs typeface="Times New Roman" pitchFamily="18" charset="0"/>
              </a:rPr>
              <a:t>, </a:t>
            </a:r>
            <a:r>
              <a:rPr lang="en-US" sz="2000" baseline="0" dirty="0" smtClean="0"/>
              <a:t>which </a:t>
            </a:r>
            <a:r>
              <a:rPr lang="en-US" sz="2000" baseline="0" dirty="0"/>
              <a:t>we </a:t>
            </a:r>
            <a:r>
              <a:rPr lang="en-US" sz="2000" baseline="0" dirty="0" smtClean="0"/>
              <a:t>know, is </a:t>
            </a:r>
            <a:r>
              <a:rPr lang="en-US" sz="2000" baseline="0" dirty="0"/>
              <a:t>not equal to [</a:t>
            </a:r>
            <a:r>
              <a:rPr lang="en-US" sz="2000" b="1" baseline="0" dirty="0"/>
              <a:t>s</a:t>
            </a:r>
            <a:r>
              <a:rPr lang="en-US" sz="2000" baseline="0" dirty="0"/>
              <a:t>]</a:t>
            </a:r>
            <a:r>
              <a:rPr lang="en-US" sz="2000" b="1" dirty="0" err="1"/>
              <a:t>rgb</a:t>
            </a:r>
            <a:r>
              <a:rPr lang="en-US" sz="2000" baseline="0" dirty="0"/>
              <a:t> </a:t>
            </a:r>
            <a:r>
              <a:rPr lang="en-US" sz="2000" baseline="0" dirty="0" smtClean="0">
                <a:cs typeface="Times New Roman" pitchFamily="18" charset="0"/>
              </a:rPr>
              <a:t>, which we do not know, but need</a:t>
            </a:r>
            <a:r>
              <a:rPr lang="en-US" baseline="0" dirty="0" smtClean="0"/>
              <a:t> </a:t>
            </a:r>
            <a:r>
              <a:rPr lang="en-US" sz="2000" baseline="0" dirty="0" smtClean="0"/>
              <a:t> in order to </a:t>
            </a:r>
            <a:r>
              <a:rPr lang="en-US" sz="2000" baseline="0" dirty="0"/>
              <a:t>find the color, </a:t>
            </a:r>
            <a:r>
              <a:rPr lang="en-US" sz="2000" b="1" baseline="0" dirty="0"/>
              <a:t>p</a:t>
            </a:r>
            <a:r>
              <a:rPr lang="en-US" sz="2000" dirty="0"/>
              <a:t>0</a:t>
            </a:r>
            <a:r>
              <a:rPr lang="en-US" sz="2000" baseline="0" dirty="0"/>
              <a:t>, with respect to </a:t>
            </a:r>
            <a:r>
              <a:rPr lang="en-US" sz="2000" b="1" baseline="0" dirty="0">
                <a:latin typeface="Times New Roman Hat" panose="020B0604020202020204" charset="0"/>
                <a:cs typeface="Times New Roman Hat" panose="020B0604020202020204" charset="0"/>
              </a:rPr>
              <a:t>r</a:t>
            </a:r>
            <a:r>
              <a:rPr lang="en-US" sz="2000" baseline="0" dirty="0"/>
              <a:t>, </a:t>
            </a:r>
            <a:r>
              <a:rPr lang="en-US" sz="2000" b="1" baseline="0" dirty="0">
                <a:latin typeface="Times New Roman Hat" panose="020B0604020202020204" charset="0"/>
                <a:cs typeface="Times New Roman Hat" panose="020B0604020202020204" charset="0"/>
              </a:rPr>
              <a:t>g</a:t>
            </a:r>
            <a:r>
              <a:rPr lang="en-US" sz="2000" baseline="0" dirty="0"/>
              <a:t>, and </a:t>
            </a:r>
            <a:r>
              <a:rPr lang="en-US" sz="2000" b="1" baseline="0" dirty="0" smtClean="0">
                <a:latin typeface="Times New Roman Hat" panose="020B0604020202020204" charset="0"/>
                <a:cs typeface="Times New Roman Hat" panose="020B0604020202020204" charset="0"/>
              </a:rPr>
              <a:t>b</a:t>
            </a:r>
            <a:r>
              <a:rPr lang="en-US" sz="2000" baseline="0" dirty="0" smtClean="0"/>
              <a:t>.</a:t>
            </a:r>
            <a:endParaRPr lang="en-US" sz="2000" baseline="0" dirty="0"/>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91</a:t>
            </a:fld>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Group 2"/>
          <p:cNvGrpSpPr>
            <a:grpSpLocks/>
          </p:cNvGrpSpPr>
          <p:nvPr/>
        </p:nvGrpSpPr>
        <p:grpSpPr bwMode="auto">
          <a:xfrm>
            <a:off x="3429000" y="1752600"/>
            <a:ext cx="5473700" cy="4459288"/>
            <a:chOff x="2160" y="1104"/>
            <a:chExt cx="3448" cy="2809"/>
          </a:xfrm>
        </p:grpSpPr>
        <p:pic>
          <p:nvPicPr>
            <p:cNvPr id="91157" name="Picture 3" descr="HSVtoRGB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104"/>
              <a:ext cx="3448" cy="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8" name="Text Box 4"/>
            <p:cNvSpPr txBox="1">
              <a:spLocks noChangeArrowheads="1"/>
            </p:cNvSpPr>
            <p:nvPr/>
          </p:nvSpPr>
          <p:spPr bwMode="auto">
            <a:xfrm>
              <a:off x="2912" y="2435"/>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1159" name="Text Box 5"/>
            <p:cNvSpPr txBox="1">
              <a:spLocks noChangeArrowheads="1"/>
            </p:cNvSpPr>
            <p:nvPr/>
          </p:nvSpPr>
          <p:spPr bwMode="auto">
            <a:xfrm>
              <a:off x="3731" y="1910"/>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1160" name="Text Box 6"/>
            <p:cNvSpPr txBox="1">
              <a:spLocks noChangeArrowheads="1"/>
            </p:cNvSpPr>
            <p:nvPr/>
          </p:nvSpPr>
          <p:spPr bwMode="auto">
            <a:xfrm>
              <a:off x="4454" y="1407"/>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1161" name="Text Box 7"/>
            <p:cNvSpPr txBox="1">
              <a:spLocks noChangeArrowheads="1"/>
            </p:cNvSpPr>
            <p:nvPr/>
          </p:nvSpPr>
          <p:spPr bwMode="auto">
            <a:xfrm>
              <a:off x="2756" y="2684"/>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00FF00"/>
                  </a:solidFill>
                  <a:cs typeface="Times New Roman" pitchFamily="18" charset="0"/>
                </a:rPr>
                <a:t>ˆ</a:t>
              </a:r>
            </a:p>
          </p:txBody>
        </p:sp>
        <p:sp>
          <p:nvSpPr>
            <p:cNvPr id="91162" name="Text Box 8"/>
            <p:cNvSpPr txBox="1">
              <a:spLocks noChangeArrowheads="1"/>
            </p:cNvSpPr>
            <p:nvPr/>
          </p:nvSpPr>
          <p:spPr bwMode="auto">
            <a:xfrm>
              <a:off x="4244" y="1205"/>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FF0000"/>
                  </a:solidFill>
                  <a:cs typeface="Times New Roman" pitchFamily="18" charset="0"/>
                </a:rPr>
                <a:t>ˆ</a:t>
              </a:r>
            </a:p>
          </p:txBody>
        </p:sp>
        <p:sp>
          <p:nvSpPr>
            <p:cNvPr id="91163" name="Text Box 9"/>
            <p:cNvSpPr txBox="1">
              <a:spLocks noChangeArrowheads="1"/>
            </p:cNvSpPr>
            <p:nvPr/>
          </p:nvSpPr>
          <p:spPr bwMode="auto">
            <a:xfrm>
              <a:off x="5116" y="3120"/>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0000FF"/>
                  </a:solidFill>
                  <a:cs typeface="Times New Roman" pitchFamily="18" charset="0"/>
                </a:rPr>
                <a:t>ˆ</a:t>
              </a:r>
            </a:p>
          </p:txBody>
        </p:sp>
      </p:grpSp>
      <p:sp>
        <p:nvSpPr>
          <p:cNvPr id="91139" name="Rectangle 10"/>
          <p:cNvSpPr>
            <a:spLocks noGrp="1" noChangeArrowheads="1"/>
          </p:cNvSpPr>
          <p:nvPr>
            <p:ph type="title"/>
          </p:nvPr>
        </p:nvSpPr>
        <p:spPr>
          <a:xfrm>
            <a:off x="457200" y="1104900"/>
            <a:ext cx="7772400" cy="723900"/>
          </a:xfrm>
        </p:spPr>
        <p:txBody>
          <a:bodyPr/>
          <a:lstStyle/>
          <a:p>
            <a:r>
              <a:rPr lang="en-US" dirty="0" smtClean="0"/>
              <a:t>HSV to RGB Conversion</a:t>
            </a:r>
          </a:p>
        </p:txBody>
      </p:sp>
      <p:graphicFrame>
        <p:nvGraphicFramePr>
          <p:cNvPr id="91140" name="Object 11"/>
          <p:cNvGraphicFramePr>
            <a:graphicFrameLocks noChangeAspect="1"/>
          </p:cNvGraphicFramePr>
          <p:nvPr>
            <p:extLst>
              <p:ext uri="{D42A27DB-BD31-4B8C-83A1-F6EECF244321}">
                <p14:modId xmlns:p14="http://schemas.microsoft.com/office/powerpoint/2010/main" val="1999192949"/>
              </p:ext>
            </p:extLst>
          </p:nvPr>
        </p:nvGraphicFramePr>
        <p:xfrm>
          <a:off x="795338" y="4973638"/>
          <a:ext cx="3684587" cy="1098550"/>
        </p:xfrm>
        <a:graphic>
          <a:graphicData uri="http://schemas.openxmlformats.org/presentationml/2006/ole">
            <mc:AlternateContent xmlns:mc="http://schemas.openxmlformats.org/markup-compatibility/2006">
              <mc:Choice xmlns:v="urn:schemas-microsoft-com:vml" Requires="v">
                <p:oleObj spid="_x0000_s91632" name="Equation" r:id="rId4" imgW="2095200" imgH="622080" progId="Equation.DSMT4">
                  <p:embed/>
                </p:oleObj>
              </mc:Choice>
              <mc:Fallback>
                <p:oleObj name="Equation" r:id="rId4" imgW="2095200" imgH="622080" progId="Equation.DSMT4">
                  <p:embed/>
                  <p:pic>
                    <p:nvPicPr>
                      <p:cNvPr id="0" name="Object 11"/>
                      <p:cNvPicPr>
                        <a:picLocks noChangeAspect="1" noChangeArrowheads="1"/>
                      </p:cNvPicPr>
                      <p:nvPr/>
                    </p:nvPicPr>
                    <p:blipFill>
                      <a:blip r:embed="rId5"/>
                      <a:srcRect/>
                      <a:stretch>
                        <a:fillRect/>
                      </a:stretch>
                    </p:blipFill>
                    <p:spPr bwMode="auto">
                      <a:xfrm>
                        <a:off x="795338" y="4973638"/>
                        <a:ext cx="3684587"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1" name="Object 12"/>
          <p:cNvGraphicFramePr>
            <a:graphicFrameLocks noChangeAspect="1"/>
          </p:cNvGraphicFramePr>
          <p:nvPr>
            <p:extLst>
              <p:ext uri="{D42A27DB-BD31-4B8C-83A1-F6EECF244321}">
                <p14:modId xmlns:p14="http://schemas.microsoft.com/office/powerpoint/2010/main" val="3534959569"/>
              </p:ext>
            </p:extLst>
          </p:nvPr>
        </p:nvGraphicFramePr>
        <p:xfrm>
          <a:off x="1006475" y="2720975"/>
          <a:ext cx="3594100" cy="895350"/>
        </p:xfrm>
        <a:graphic>
          <a:graphicData uri="http://schemas.openxmlformats.org/presentationml/2006/ole">
            <mc:AlternateContent xmlns:mc="http://schemas.openxmlformats.org/markup-compatibility/2006">
              <mc:Choice xmlns:v="urn:schemas-microsoft-com:vml" Requires="v">
                <p:oleObj spid="_x0000_s91633" name="Equation" r:id="rId6" imgW="2044440" imgH="507960" progId="Equation.DSMT4">
                  <p:embed/>
                </p:oleObj>
              </mc:Choice>
              <mc:Fallback>
                <p:oleObj name="Equation" r:id="rId6" imgW="2044440" imgH="507960" progId="Equation.DSMT4">
                  <p:embed/>
                  <p:pic>
                    <p:nvPicPr>
                      <p:cNvPr id="0" name="Object 12"/>
                      <p:cNvPicPr>
                        <a:picLocks noChangeAspect="1" noChangeArrowheads="1"/>
                      </p:cNvPicPr>
                      <p:nvPr/>
                    </p:nvPicPr>
                    <p:blipFill>
                      <a:blip r:embed="rId7"/>
                      <a:srcRect/>
                      <a:stretch>
                        <a:fillRect/>
                      </a:stretch>
                    </p:blipFill>
                    <p:spPr bwMode="auto">
                      <a:xfrm>
                        <a:off x="1006475" y="2720975"/>
                        <a:ext cx="3594100"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2" name="Text Box 13"/>
          <p:cNvSpPr txBox="1">
            <a:spLocks noChangeArrowheads="1"/>
          </p:cNvSpPr>
          <p:nvPr/>
        </p:nvSpPr>
        <p:spPr bwMode="auto">
          <a:xfrm>
            <a:off x="457200" y="3657600"/>
            <a:ext cx="3352800" cy="1190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Aft>
                <a:spcPct val="25000"/>
              </a:spcAft>
            </a:pPr>
            <a:r>
              <a:rPr lang="en-US" sz="1800" baseline="0"/>
              <a:t>The specific numbers in [</a:t>
            </a:r>
            <a:r>
              <a:rPr lang="en-US" sz="1800" b="1" baseline="0"/>
              <a:t>s</a:t>
            </a:r>
            <a:r>
              <a:rPr lang="en-US" sz="1800" baseline="0"/>
              <a:t>]</a:t>
            </a:r>
            <a:r>
              <a:rPr lang="en-US" sz="1800" b="1"/>
              <a:t>rgb</a:t>
            </a:r>
            <a:r>
              <a:rPr lang="en-US" sz="1800" baseline="0"/>
              <a:t> and in [</a:t>
            </a:r>
            <a:r>
              <a:rPr lang="en-US" sz="1800" b="1" baseline="0"/>
              <a:t>s</a:t>
            </a:r>
            <a:r>
              <a:rPr lang="en-US" sz="1800" baseline="0"/>
              <a:t>]</a:t>
            </a:r>
            <a:r>
              <a:rPr lang="en-US" sz="1800" b="1"/>
              <a:t>xyv</a:t>
            </a:r>
            <a:r>
              <a:rPr lang="en-US" sz="1800" baseline="0"/>
              <a:t> (</a:t>
            </a:r>
            <a:r>
              <a:rPr lang="en-US" sz="1800" baseline="0">
                <a:cs typeface="Times New Roman" pitchFamily="18" charset="0"/>
              </a:rPr>
              <a:t>that represent the point w.r.t. the two </a:t>
            </a:r>
            <a:r>
              <a:rPr lang="en-US" sz="1800" baseline="0"/>
              <a:t>coordinate systems) are, however, different.</a:t>
            </a:r>
          </a:p>
        </p:txBody>
      </p:sp>
      <p:graphicFrame>
        <p:nvGraphicFramePr>
          <p:cNvPr id="91143" name="Object 14"/>
          <p:cNvGraphicFramePr>
            <a:graphicFrameLocks noChangeAspect="1"/>
          </p:cNvGraphicFramePr>
          <p:nvPr>
            <p:extLst>
              <p:ext uri="{D42A27DB-BD31-4B8C-83A1-F6EECF244321}">
                <p14:modId xmlns:p14="http://schemas.microsoft.com/office/powerpoint/2010/main" val="1949141192"/>
              </p:ext>
            </p:extLst>
          </p:nvPr>
        </p:nvGraphicFramePr>
        <p:xfrm>
          <a:off x="4884738" y="5567363"/>
          <a:ext cx="1474787" cy="471487"/>
        </p:xfrm>
        <a:graphic>
          <a:graphicData uri="http://schemas.openxmlformats.org/presentationml/2006/ole">
            <mc:AlternateContent xmlns:mc="http://schemas.openxmlformats.org/markup-compatibility/2006">
              <mc:Choice xmlns:v="urn:schemas-microsoft-com:vml" Requires="v">
                <p:oleObj spid="_x0000_s91634" name="Equation" r:id="rId8" imgW="838080" imgH="266400" progId="Equation.DSMT4">
                  <p:embed/>
                </p:oleObj>
              </mc:Choice>
              <mc:Fallback>
                <p:oleObj name="Equation" r:id="rId8" imgW="838080" imgH="266400" progId="Equation.DSMT4">
                  <p:embed/>
                  <p:pic>
                    <p:nvPicPr>
                      <p:cNvPr id="0" name="Object 14"/>
                      <p:cNvPicPr>
                        <a:picLocks noChangeAspect="1" noChangeArrowheads="1"/>
                      </p:cNvPicPr>
                      <p:nvPr/>
                    </p:nvPicPr>
                    <p:blipFill>
                      <a:blip r:embed="rId9"/>
                      <a:srcRect/>
                      <a:stretch>
                        <a:fillRect/>
                      </a:stretch>
                    </p:blipFill>
                    <p:spPr bwMode="auto">
                      <a:xfrm>
                        <a:off x="4884738" y="5567363"/>
                        <a:ext cx="1474787"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4" name="Text Box 15"/>
          <p:cNvSpPr txBox="1">
            <a:spLocks noChangeArrowheads="1"/>
          </p:cNvSpPr>
          <p:nvPr/>
        </p:nvSpPr>
        <p:spPr bwMode="auto">
          <a:xfrm>
            <a:off x="4399722" y="5573230"/>
            <a:ext cx="5334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Aft>
                <a:spcPct val="25000"/>
              </a:spcAft>
            </a:pPr>
            <a:r>
              <a:rPr lang="en-US" sz="2000" baseline="0"/>
              <a:t>but</a:t>
            </a:r>
          </a:p>
        </p:txBody>
      </p:sp>
      <p:sp>
        <p:nvSpPr>
          <p:cNvPr id="91145" name="Text Box 16"/>
          <p:cNvSpPr txBox="1">
            <a:spLocks noChangeArrowheads="1"/>
          </p:cNvSpPr>
          <p:nvPr/>
        </p:nvSpPr>
        <p:spPr bwMode="auto">
          <a:xfrm>
            <a:off x="3124200" y="5053013"/>
            <a:ext cx="6858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Aft>
                <a:spcPct val="25000"/>
              </a:spcAft>
            </a:pPr>
            <a:r>
              <a:rPr lang="en-US" sz="2000" baseline="0"/>
              <a:t>and</a:t>
            </a:r>
          </a:p>
        </p:txBody>
      </p:sp>
      <p:sp>
        <p:nvSpPr>
          <p:cNvPr id="91150" name="Text Box 18"/>
          <p:cNvSpPr txBox="1">
            <a:spLocks noChangeArrowheads="1"/>
          </p:cNvSpPr>
          <p:nvPr/>
        </p:nvSpPr>
        <p:spPr bwMode="auto">
          <a:xfrm>
            <a:off x="457200" y="1828800"/>
            <a:ext cx="6034088" cy="9159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Aft>
                <a:spcPct val="25000"/>
              </a:spcAft>
            </a:pPr>
            <a:r>
              <a:rPr lang="en-US" sz="1800" baseline="0" dirty="0"/>
              <a:t>Vector </a:t>
            </a:r>
            <a:r>
              <a:rPr lang="en-US" sz="1800" b="1" baseline="0" dirty="0"/>
              <a:t>s</a:t>
            </a:r>
            <a:r>
              <a:rPr lang="en-US" sz="1800" baseline="0" dirty="0"/>
              <a:t> written as a linear combination of  vectors, </a:t>
            </a:r>
            <a:r>
              <a:rPr lang="en-US" sz="1800" b="1" baseline="0" dirty="0">
                <a:latin typeface="Times New Roman Hat" panose="020B0604020202020204" charset="0"/>
                <a:cs typeface="Times New Roman Hat" panose="020B0604020202020204" charset="0"/>
              </a:rPr>
              <a:t>r</a:t>
            </a:r>
            <a:r>
              <a:rPr lang="en-US" sz="1800" baseline="0" dirty="0"/>
              <a:t>, </a:t>
            </a:r>
            <a:r>
              <a:rPr lang="en-US" sz="1800" b="1" baseline="0" dirty="0">
                <a:latin typeface="Times New Roman Hat" panose="020B0604020202020204" charset="0"/>
                <a:cs typeface="Times New Roman Hat" panose="020B0604020202020204" charset="0"/>
              </a:rPr>
              <a:t>g</a:t>
            </a:r>
            <a:r>
              <a:rPr lang="en-US" sz="1800" baseline="0" dirty="0"/>
              <a:t>, and </a:t>
            </a:r>
            <a:r>
              <a:rPr lang="en-US" sz="1800" b="1" baseline="0" dirty="0">
                <a:latin typeface="Times New Roman Hat" panose="020B0604020202020204" charset="0"/>
                <a:cs typeface="Times New Roman Hat" panose="020B0604020202020204" charset="0"/>
              </a:rPr>
              <a:t>b</a:t>
            </a:r>
            <a:r>
              <a:rPr lang="en-US" sz="1800" baseline="0" dirty="0"/>
              <a:t>, and </a:t>
            </a:r>
            <a:r>
              <a:rPr lang="en-US" sz="1800" b="1" baseline="0" dirty="0"/>
              <a:t>s</a:t>
            </a:r>
            <a:r>
              <a:rPr lang="en-US" sz="1800" baseline="0" dirty="0"/>
              <a:t> written as a linear combination of  vectors, </a:t>
            </a:r>
            <a:r>
              <a:rPr lang="en-US" sz="1800" b="1" baseline="0" dirty="0">
                <a:latin typeface="Times New Roman Hat" panose="020B0604020202020204" charset="0"/>
                <a:cs typeface="Times New Roman Hat" panose="020B0604020202020204" charset="0"/>
              </a:rPr>
              <a:t>x</a:t>
            </a:r>
            <a:r>
              <a:rPr lang="en-US" sz="1800" baseline="0" dirty="0"/>
              <a:t>, </a:t>
            </a:r>
            <a:r>
              <a:rPr lang="en-US" sz="1800" b="1" baseline="0" dirty="0">
                <a:latin typeface="Times New Roman Hat" panose="020B0604020202020204" charset="0"/>
                <a:cs typeface="Times New Roman Hat" panose="020B0604020202020204" charset="0"/>
              </a:rPr>
              <a:t>y</a:t>
            </a:r>
            <a:r>
              <a:rPr lang="en-US" sz="1800" baseline="0" dirty="0"/>
              <a:t>, and </a:t>
            </a:r>
            <a:r>
              <a:rPr lang="en-US" sz="1800" b="1" baseline="0" dirty="0">
                <a:latin typeface="Times New Roman Hat" panose="020B0604020202020204" charset="0"/>
                <a:cs typeface="Times New Roman Hat" panose="020B0604020202020204" charset="0"/>
              </a:rPr>
              <a:t>v</a:t>
            </a:r>
            <a:r>
              <a:rPr lang="en-US" sz="1800" b="1" baseline="0" dirty="0"/>
              <a:t> </a:t>
            </a:r>
            <a:r>
              <a:rPr lang="en-US" sz="1800" baseline="0" dirty="0"/>
              <a:t>both refer to the same point on the equivalue plane.</a:t>
            </a:r>
          </a:p>
        </p:txBody>
      </p:sp>
      <p:sp>
        <p:nvSpPr>
          <p:cNvPr id="28" name="Text Box 11"/>
          <p:cNvSpPr txBox="1">
            <a:spLocks noChangeArrowheads="1"/>
          </p:cNvSpPr>
          <p:nvPr/>
        </p:nvSpPr>
        <p:spPr bwMode="auto">
          <a:xfrm>
            <a:off x="5791200" y="1023461"/>
            <a:ext cx="3017837" cy="738664"/>
          </a:xfrm>
          <a:prstGeom prst="rect">
            <a:avLst/>
          </a:prstGeom>
          <a:solidFill>
            <a:srgbClr val="FFFFCC"/>
          </a:solidFill>
          <a:ln w="9525">
            <a:solidFill>
              <a:srgbClr val="FFFF99"/>
            </a:solidFill>
            <a:miter lim="800000"/>
            <a:headEnd/>
            <a:tailEnd/>
          </a:ln>
          <a:effectLst>
            <a:outerShdw blurRad="25400" dist="63500" dir="8100000" algn="ctr" rotWithShape="0">
              <a:schemeClr val="tx1">
                <a:alpha val="25000"/>
              </a:schemeClr>
            </a:outerShdw>
          </a:effec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 which means we </a:t>
            </a:r>
            <a:r>
              <a:rPr lang="en-US" dirty="0" smtClean="0"/>
              <a:t>need </a:t>
            </a:r>
            <a:r>
              <a:rPr lang="en-US" dirty="0"/>
              <a:t>to find the x, y, &amp; </a:t>
            </a:r>
            <a:r>
              <a:rPr lang="en-US" dirty="0" smtClean="0"/>
              <a:t>v unit </a:t>
            </a:r>
            <a:r>
              <a:rPr lang="en-US" dirty="0"/>
              <a:t>vectors in terms of the r, g, &amp; b </a:t>
            </a:r>
            <a:r>
              <a:rPr lang="en-US" dirty="0" smtClean="0"/>
              <a:t>unit vectors</a:t>
            </a:r>
            <a:r>
              <a:rPr lang="en-US" dirty="0"/>
              <a:t>.</a:t>
            </a:r>
            <a:endParaRPr lang="el-GR" dirty="0"/>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92</a:t>
            </a:fld>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 name="Group 2"/>
          <p:cNvGrpSpPr>
            <a:grpSpLocks/>
          </p:cNvGrpSpPr>
          <p:nvPr/>
        </p:nvGrpSpPr>
        <p:grpSpPr bwMode="auto">
          <a:xfrm>
            <a:off x="3429000" y="1752600"/>
            <a:ext cx="5473700" cy="4459288"/>
            <a:chOff x="2160" y="1104"/>
            <a:chExt cx="3448" cy="2809"/>
          </a:xfrm>
        </p:grpSpPr>
        <p:pic>
          <p:nvPicPr>
            <p:cNvPr id="92178" name="Picture 3" descr="HSVtoRGB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104"/>
              <a:ext cx="3448" cy="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9" name="Text Box 4"/>
            <p:cNvSpPr txBox="1">
              <a:spLocks noChangeArrowheads="1"/>
            </p:cNvSpPr>
            <p:nvPr/>
          </p:nvSpPr>
          <p:spPr bwMode="auto">
            <a:xfrm>
              <a:off x="2912" y="2435"/>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2180" name="Text Box 5"/>
            <p:cNvSpPr txBox="1">
              <a:spLocks noChangeArrowheads="1"/>
            </p:cNvSpPr>
            <p:nvPr/>
          </p:nvSpPr>
          <p:spPr bwMode="auto">
            <a:xfrm>
              <a:off x="3731" y="1910"/>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2181" name="Text Box 6"/>
            <p:cNvSpPr txBox="1">
              <a:spLocks noChangeArrowheads="1"/>
            </p:cNvSpPr>
            <p:nvPr/>
          </p:nvSpPr>
          <p:spPr bwMode="auto">
            <a:xfrm>
              <a:off x="4454" y="1407"/>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2182" name="Text Box 7"/>
            <p:cNvSpPr txBox="1">
              <a:spLocks noChangeArrowheads="1"/>
            </p:cNvSpPr>
            <p:nvPr/>
          </p:nvSpPr>
          <p:spPr bwMode="auto">
            <a:xfrm>
              <a:off x="2756" y="2684"/>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00FF00"/>
                  </a:solidFill>
                  <a:cs typeface="Times New Roman" pitchFamily="18" charset="0"/>
                </a:rPr>
                <a:t>ˆ</a:t>
              </a:r>
            </a:p>
          </p:txBody>
        </p:sp>
        <p:sp>
          <p:nvSpPr>
            <p:cNvPr id="92183" name="Text Box 8"/>
            <p:cNvSpPr txBox="1">
              <a:spLocks noChangeArrowheads="1"/>
            </p:cNvSpPr>
            <p:nvPr/>
          </p:nvSpPr>
          <p:spPr bwMode="auto">
            <a:xfrm>
              <a:off x="4244" y="1205"/>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FF0000"/>
                  </a:solidFill>
                  <a:cs typeface="Times New Roman" pitchFamily="18" charset="0"/>
                </a:rPr>
                <a:t>ˆ</a:t>
              </a:r>
            </a:p>
          </p:txBody>
        </p:sp>
        <p:sp>
          <p:nvSpPr>
            <p:cNvPr id="92184" name="Text Box 9"/>
            <p:cNvSpPr txBox="1">
              <a:spLocks noChangeArrowheads="1"/>
            </p:cNvSpPr>
            <p:nvPr/>
          </p:nvSpPr>
          <p:spPr bwMode="auto">
            <a:xfrm>
              <a:off x="5116" y="3120"/>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0000FF"/>
                  </a:solidFill>
                  <a:cs typeface="Times New Roman" pitchFamily="18" charset="0"/>
                </a:rPr>
                <a:t>ˆ</a:t>
              </a:r>
            </a:p>
          </p:txBody>
        </p:sp>
      </p:grpSp>
      <p:sp>
        <p:nvSpPr>
          <p:cNvPr id="92163" name="Rectangle 10"/>
          <p:cNvSpPr>
            <a:spLocks noGrp="1" noChangeArrowheads="1"/>
          </p:cNvSpPr>
          <p:nvPr>
            <p:ph type="title"/>
          </p:nvPr>
        </p:nvSpPr>
        <p:spPr>
          <a:xfrm>
            <a:off x="457200" y="1104900"/>
            <a:ext cx="7772400" cy="723900"/>
          </a:xfrm>
        </p:spPr>
        <p:txBody>
          <a:bodyPr/>
          <a:lstStyle/>
          <a:p>
            <a:r>
              <a:rPr lang="en-US" dirty="0" smtClean="0"/>
              <a:t>HSV to RGB Conversion</a:t>
            </a:r>
          </a:p>
        </p:txBody>
      </p:sp>
      <p:sp>
        <p:nvSpPr>
          <p:cNvPr id="92164" name="Text Box 12"/>
          <p:cNvSpPr txBox="1">
            <a:spLocks noChangeArrowheads="1"/>
          </p:cNvSpPr>
          <p:nvPr/>
        </p:nvSpPr>
        <p:spPr bwMode="auto">
          <a:xfrm>
            <a:off x="457200" y="4327525"/>
            <a:ext cx="76993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t>Then,</a:t>
            </a:r>
            <a:endParaRPr lang="en-US" sz="2000" i="1" baseline="0"/>
          </a:p>
        </p:txBody>
      </p:sp>
      <p:graphicFrame>
        <p:nvGraphicFramePr>
          <p:cNvPr id="92165" name="Object 13"/>
          <p:cNvGraphicFramePr>
            <a:graphicFrameLocks noChangeAspect="1"/>
          </p:cNvGraphicFramePr>
          <p:nvPr>
            <p:extLst>
              <p:ext uri="{D42A27DB-BD31-4B8C-83A1-F6EECF244321}">
                <p14:modId xmlns:p14="http://schemas.microsoft.com/office/powerpoint/2010/main" val="3789277826"/>
              </p:ext>
            </p:extLst>
          </p:nvPr>
        </p:nvGraphicFramePr>
        <p:xfrm>
          <a:off x="533400" y="4713288"/>
          <a:ext cx="4208463" cy="1462087"/>
        </p:xfrm>
        <a:graphic>
          <a:graphicData uri="http://schemas.openxmlformats.org/presentationml/2006/ole">
            <mc:AlternateContent xmlns:mc="http://schemas.openxmlformats.org/markup-compatibility/2006">
              <mc:Choice xmlns:v="urn:schemas-microsoft-com:vml" Requires="v">
                <p:oleObj spid="_x0000_s92497" name="Equation" r:id="rId4" imgW="3365280" imgH="1168200" progId="Equation.DSMT4">
                  <p:embed/>
                </p:oleObj>
              </mc:Choice>
              <mc:Fallback>
                <p:oleObj name="Equation" r:id="rId4" imgW="3365280" imgH="1168200" progId="Equation.DSMT4">
                  <p:embed/>
                  <p:pic>
                    <p:nvPicPr>
                      <p:cNvPr id="0" name="Object 13"/>
                      <p:cNvPicPr>
                        <a:picLocks noChangeAspect="1" noChangeArrowheads="1"/>
                      </p:cNvPicPr>
                      <p:nvPr/>
                    </p:nvPicPr>
                    <p:blipFill>
                      <a:blip r:embed="rId5"/>
                      <a:srcRect/>
                      <a:stretch>
                        <a:fillRect/>
                      </a:stretch>
                    </p:blipFill>
                    <p:spPr bwMode="auto">
                      <a:xfrm>
                        <a:off x="533400" y="4713288"/>
                        <a:ext cx="4208463"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71" name="Text Box 15"/>
          <p:cNvSpPr txBox="1">
            <a:spLocks noChangeArrowheads="1"/>
          </p:cNvSpPr>
          <p:nvPr/>
        </p:nvSpPr>
        <p:spPr bwMode="auto">
          <a:xfrm>
            <a:off x="457200" y="1828800"/>
            <a:ext cx="4267200" cy="1920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Aft>
                <a:spcPct val="25000"/>
              </a:spcAft>
            </a:pPr>
            <a:r>
              <a:rPr lang="en-US" sz="2000" baseline="0" dirty="0"/>
              <a:t>We can find</a:t>
            </a:r>
            <a:r>
              <a:rPr lang="en-US" sz="2000" b="1" baseline="0" dirty="0"/>
              <a:t> </a:t>
            </a:r>
            <a:r>
              <a:rPr lang="en-US" sz="2000" i="1" baseline="0" dirty="0"/>
              <a:t>r</a:t>
            </a:r>
            <a:r>
              <a:rPr lang="en-US" sz="2000" dirty="0"/>
              <a:t>0</a:t>
            </a:r>
            <a:r>
              <a:rPr lang="en-US" sz="2000" baseline="0" dirty="0"/>
              <a:t>, </a:t>
            </a:r>
            <a:r>
              <a:rPr lang="en-US" sz="2000" i="1" baseline="0" dirty="0"/>
              <a:t>g</a:t>
            </a:r>
            <a:r>
              <a:rPr lang="en-US" sz="2000" dirty="0"/>
              <a:t>0</a:t>
            </a:r>
            <a:r>
              <a:rPr lang="en-US" sz="2000" baseline="0" dirty="0"/>
              <a:t>, and </a:t>
            </a:r>
            <a:r>
              <a:rPr lang="en-US" sz="2000" i="1" baseline="0" dirty="0"/>
              <a:t>b</a:t>
            </a:r>
            <a:r>
              <a:rPr lang="en-US" sz="2000" dirty="0"/>
              <a:t>0</a:t>
            </a:r>
            <a:r>
              <a:rPr lang="en-US" sz="2000" baseline="0" dirty="0"/>
              <a:t>, from </a:t>
            </a:r>
            <a:r>
              <a:rPr lang="en-US" sz="2000" i="1" baseline="0" dirty="0"/>
              <a:t>h</a:t>
            </a:r>
            <a:r>
              <a:rPr lang="en-US" sz="2000" dirty="0"/>
              <a:t>0</a:t>
            </a:r>
            <a:r>
              <a:rPr lang="en-US" sz="2000" baseline="0" dirty="0"/>
              <a:t>, </a:t>
            </a:r>
            <a:r>
              <a:rPr lang="en-US" sz="2000" i="1" baseline="0" dirty="0"/>
              <a:t>s</a:t>
            </a:r>
            <a:r>
              <a:rPr lang="en-US" sz="2000" dirty="0"/>
              <a:t>0</a:t>
            </a:r>
            <a:r>
              <a:rPr lang="en-US" sz="2000" baseline="0" dirty="0"/>
              <a:t>, and </a:t>
            </a:r>
            <a:r>
              <a:rPr lang="en-US" sz="2000" i="1" baseline="0" dirty="0"/>
              <a:t>v</a:t>
            </a:r>
            <a:r>
              <a:rPr lang="en-US" sz="2000" dirty="0"/>
              <a:t>0</a:t>
            </a:r>
            <a:r>
              <a:rPr lang="en-US" sz="2000" baseline="0" dirty="0"/>
              <a:t>, if we know how the unit vectors </a:t>
            </a:r>
            <a:r>
              <a:rPr lang="en-US" sz="2000" b="1" baseline="0" dirty="0">
                <a:latin typeface="Times New Roman Hat" panose="020B0604020202020204" charset="0"/>
                <a:cs typeface="Times New Roman Hat" panose="020B0604020202020204" charset="0"/>
              </a:rPr>
              <a:t>x</a:t>
            </a:r>
            <a:r>
              <a:rPr lang="en-US" sz="2000" baseline="0" dirty="0"/>
              <a:t>, </a:t>
            </a:r>
            <a:r>
              <a:rPr lang="en-US" sz="2000" b="1" baseline="0" dirty="0">
                <a:latin typeface="Times New Roman Hat" panose="020B0604020202020204" charset="0"/>
                <a:cs typeface="Times New Roman Hat" panose="020B0604020202020204" charset="0"/>
              </a:rPr>
              <a:t>y</a:t>
            </a:r>
            <a:r>
              <a:rPr lang="en-US" sz="2000" baseline="0" dirty="0"/>
              <a:t>, and </a:t>
            </a:r>
            <a:r>
              <a:rPr lang="en-US" sz="2000" b="1" baseline="0" dirty="0">
                <a:latin typeface="Times New Roman Hat" panose="020B0604020202020204" charset="0"/>
                <a:cs typeface="Times New Roman Hat" panose="020B0604020202020204" charset="0"/>
              </a:rPr>
              <a:t>v</a:t>
            </a:r>
            <a:r>
              <a:rPr lang="en-US" sz="2000" baseline="0" dirty="0"/>
              <a:t>, are expressed with respect to  </a:t>
            </a:r>
            <a:r>
              <a:rPr lang="en-US" sz="2000" b="1" baseline="0" dirty="0">
                <a:latin typeface="Times New Roman Hat" panose="020B0604020202020204" charset="0"/>
                <a:cs typeface="Times New Roman Hat" panose="020B0604020202020204" charset="0"/>
              </a:rPr>
              <a:t>r</a:t>
            </a:r>
            <a:r>
              <a:rPr lang="en-US" sz="2000" baseline="0" dirty="0"/>
              <a:t>, </a:t>
            </a:r>
            <a:r>
              <a:rPr lang="en-US" sz="2000" b="1" baseline="0" dirty="0">
                <a:latin typeface="Times New Roman Hat" panose="020B0604020202020204" charset="0"/>
                <a:cs typeface="Times New Roman Hat" panose="020B0604020202020204" charset="0"/>
              </a:rPr>
              <a:t>g</a:t>
            </a:r>
            <a:r>
              <a:rPr lang="en-US" sz="2000" baseline="0" dirty="0"/>
              <a:t>, and </a:t>
            </a:r>
            <a:r>
              <a:rPr lang="en-US" sz="2000" b="1" baseline="0" dirty="0">
                <a:latin typeface="Times New Roman Hat" panose="020B0604020202020204" charset="0"/>
                <a:cs typeface="Times New Roman Hat" panose="020B0604020202020204" charset="0"/>
              </a:rPr>
              <a:t>b</a:t>
            </a:r>
            <a:r>
              <a:rPr lang="en-US" sz="2000" b="1" baseline="0" dirty="0"/>
              <a:t>.</a:t>
            </a:r>
            <a:r>
              <a:rPr lang="en-US" sz="2000" baseline="0" dirty="0"/>
              <a:t> That relationship is in the form of a rotation matrix, </a:t>
            </a:r>
            <a:r>
              <a:rPr lang="en-US" sz="2000" i="1" baseline="0" dirty="0"/>
              <a:t>A</a:t>
            </a:r>
            <a:r>
              <a:rPr lang="en-US" sz="2000" baseline="0" dirty="0"/>
              <a:t>, such that,</a:t>
            </a:r>
          </a:p>
        </p:txBody>
      </p:sp>
      <p:graphicFrame>
        <p:nvGraphicFramePr>
          <p:cNvPr id="92170" name="Object 11"/>
          <p:cNvGraphicFramePr>
            <a:graphicFrameLocks noChangeAspect="1"/>
          </p:cNvGraphicFramePr>
          <p:nvPr>
            <p:extLst>
              <p:ext uri="{D42A27DB-BD31-4B8C-83A1-F6EECF244321}">
                <p14:modId xmlns:p14="http://schemas.microsoft.com/office/powerpoint/2010/main" val="777021167"/>
              </p:ext>
            </p:extLst>
          </p:nvPr>
        </p:nvGraphicFramePr>
        <p:xfrm>
          <a:off x="500063" y="3878263"/>
          <a:ext cx="4019550" cy="338137"/>
        </p:xfrm>
        <a:graphic>
          <a:graphicData uri="http://schemas.openxmlformats.org/presentationml/2006/ole">
            <mc:AlternateContent xmlns:mc="http://schemas.openxmlformats.org/markup-compatibility/2006">
              <mc:Choice xmlns:v="urn:schemas-microsoft-com:vml" Requires="v">
                <p:oleObj spid="_x0000_s92498" name="Equation" r:id="rId6" imgW="3187440" imgH="266400" progId="Equation.DSMT4">
                  <p:embed/>
                </p:oleObj>
              </mc:Choice>
              <mc:Fallback>
                <p:oleObj name="Equation" r:id="rId6" imgW="3187440" imgH="266400" progId="Equation.DSMT4">
                  <p:embed/>
                  <p:pic>
                    <p:nvPicPr>
                      <p:cNvPr id="0" name="Object 11"/>
                      <p:cNvPicPr>
                        <a:picLocks noChangeAspect="1" noChangeArrowheads="1"/>
                      </p:cNvPicPr>
                      <p:nvPr/>
                    </p:nvPicPr>
                    <p:blipFill>
                      <a:blip r:embed="rId7"/>
                      <a:srcRect/>
                      <a:stretch>
                        <a:fillRect/>
                      </a:stretch>
                    </p:blipFill>
                    <p:spPr bwMode="auto">
                      <a:xfrm>
                        <a:off x="500063" y="3878263"/>
                        <a:ext cx="4019550"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 name="Group 9"/>
          <p:cNvGrpSpPr>
            <a:grpSpLocks/>
          </p:cNvGrpSpPr>
          <p:nvPr/>
        </p:nvGrpSpPr>
        <p:grpSpPr bwMode="auto">
          <a:xfrm>
            <a:off x="7972425" y="6373813"/>
            <a:ext cx="417513" cy="357187"/>
            <a:chOff x="5022" y="4015"/>
            <a:chExt cx="263" cy="225"/>
          </a:xfrm>
        </p:grpSpPr>
        <p:sp>
          <p:nvSpPr>
            <p:cNvPr id="26" name="Rectangle 10"/>
            <p:cNvSpPr>
              <a:spLocks noChangeArrowheads="1"/>
            </p:cNvSpPr>
            <p:nvPr/>
          </p:nvSpPr>
          <p:spPr bwMode="auto">
            <a:xfrm>
              <a:off x="5022" y="4015"/>
              <a:ext cx="263" cy="2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7" name="Text Box 11"/>
            <p:cNvSpPr txBox="1">
              <a:spLocks noChangeArrowheads="1"/>
            </p:cNvSpPr>
            <p:nvPr/>
          </p:nvSpPr>
          <p:spPr bwMode="auto">
            <a:xfrm>
              <a:off x="5040" y="4032"/>
              <a:ext cx="228" cy="192"/>
            </a:xfrm>
            <a:prstGeom prst="rect">
              <a:avLst/>
            </a:prstGeom>
            <a:solidFill>
              <a:srgbClr val="FFCCFF"/>
            </a:solidFill>
            <a:ln>
              <a:noFill/>
            </a:ln>
            <a:effectLst>
              <a:prstShdw prst="shdw17" dist="17961" dir="2700000">
                <a:srgbClr val="997A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1">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aseline="0" dirty="0" smtClean="0">
                  <a:hlinkClick r:id="rId8" action="ppaction://hlinksldjump"/>
                </a:rPr>
                <a:t>96</a:t>
              </a:r>
              <a:endParaRPr lang="en-US" baseline="0" dirty="0"/>
            </a:p>
          </p:txBody>
        </p:sp>
      </p:gr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93</a:t>
            </a:fld>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2"/>
          <p:cNvGrpSpPr>
            <a:grpSpLocks/>
          </p:cNvGrpSpPr>
          <p:nvPr/>
        </p:nvGrpSpPr>
        <p:grpSpPr bwMode="auto">
          <a:xfrm>
            <a:off x="3429000" y="1752600"/>
            <a:ext cx="5473700" cy="4459288"/>
            <a:chOff x="2160" y="1104"/>
            <a:chExt cx="3448" cy="2809"/>
          </a:xfrm>
        </p:grpSpPr>
        <p:pic>
          <p:nvPicPr>
            <p:cNvPr id="93197" name="Picture 3" descr="HSVtoRGB_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104"/>
              <a:ext cx="3448" cy="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8" name="Text Box 4"/>
            <p:cNvSpPr txBox="1">
              <a:spLocks noChangeArrowheads="1"/>
            </p:cNvSpPr>
            <p:nvPr/>
          </p:nvSpPr>
          <p:spPr bwMode="auto">
            <a:xfrm>
              <a:off x="2912" y="2435"/>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3199" name="Text Box 5"/>
            <p:cNvSpPr txBox="1">
              <a:spLocks noChangeArrowheads="1"/>
            </p:cNvSpPr>
            <p:nvPr/>
          </p:nvSpPr>
          <p:spPr bwMode="auto">
            <a:xfrm>
              <a:off x="3731" y="1910"/>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3200" name="Text Box 6"/>
            <p:cNvSpPr txBox="1">
              <a:spLocks noChangeArrowheads="1"/>
            </p:cNvSpPr>
            <p:nvPr/>
          </p:nvSpPr>
          <p:spPr bwMode="auto">
            <a:xfrm>
              <a:off x="4454" y="1407"/>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3201" name="Text Box 7"/>
            <p:cNvSpPr txBox="1">
              <a:spLocks noChangeArrowheads="1"/>
            </p:cNvSpPr>
            <p:nvPr/>
          </p:nvSpPr>
          <p:spPr bwMode="auto">
            <a:xfrm>
              <a:off x="2756" y="2684"/>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00FF00"/>
                  </a:solidFill>
                  <a:cs typeface="Times New Roman" pitchFamily="18" charset="0"/>
                </a:rPr>
                <a:t>ˆ</a:t>
              </a:r>
            </a:p>
          </p:txBody>
        </p:sp>
        <p:sp>
          <p:nvSpPr>
            <p:cNvPr id="93202" name="Text Box 8"/>
            <p:cNvSpPr txBox="1">
              <a:spLocks noChangeArrowheads="1"/>
            </p:cNvSpPr>
            <p:nvPr/>
          </p:nvSpPr>
          <p:spPr bwMode="auto">
            <a:xfrm>
              <a:off x="4244" y="1205"/>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FF0000"/>
                  </a:solidFill>
                  <a:cs typeface="Times New Roman" pitchFamily="18" charset="0"/>
                </a:rPr>
                <a:t>ˆ</a:t>
              </a:r>
            </a:p>
          </p:txBody>
        </p:sp>
        <p:sp>
          <p:nvSpPr>
            <p:cNvPr id="93203" name="Text Box 9"/>
            <p:cNvSpPr txBox="1">
              <a:spLocks noChangeArrowheads="1"/>
            </p:cNvSpPr>
            <p:nvPr/>
          </p:nvSpPr>
          <p:spPr bwMode="auto">
            <a:xfrm>
              <a:off x="5116" y="3120"/>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0000FF"/>
                  </a:solidFill>
                  <a:cs typeface="Times New Roman" pitchFamily="18" charset="0"/>
                </a:rPr>
                <a:t>ˆ</a:t>
              </a:r>
            </a:p>
          </p:txBody>
        </p:sp>
      </p:grpSp>
      <p:sp>
        <p:nvSpPr>
          <p:cNvPr id="93187" name="Rectangle 10"/>
          <p:cNvSpPr>
            <a:spLocks noGrp="1" noChangeArrowheads="1"/>
          </p:cNvSpPr>
          <p:nvPr>
            <p:ph type="title"/>
          </p:nvPr>
        </p:nvSpPr>
        <p:spPr>
          <a:xfrm>
            <a:off x="457200" y="1104900"/>
            <a:ext cx="7772400" cy="723900"/>
          </a:xfrm>
        </p:spPr>
        <p:txBody>
          <a:bodyPr/>
          <a:lstStyle/>
          <a:p>
            <a:r>
              <a:rPr lang="en-US" dirty="0" smtClean="0"/>
              <a:t>HSV to RGB Conversion</a:t>
            </a:r>
          </a:p>
        </p:txBody>
      </p:sp>
      <p:sp>
        <p:nvSpPr>
          <p:cNvPr id="93188" name="Text Box 11"/>
          <p:cNvSpPr txBox="1">
            <a:spLocks noChangeArrowheads="1"/>
          </p:cNvSpPr>
          <p:nvPr/>
        </p:nvSpPr>
        <p:spPr bwMode="auto">
          <a:xfrm>
            <a:off x="457200" y="1905000"/>
            <a:ext cx="3962400"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dirty="0"/>
              <a:t>When written w.r.t the </a:t>
            </a:r>
            <a:r>
              <a:rPr lang="en-US" sz="2000" b="1" baseline="0" dirty="0"/>
              <a:t>xyz</a:t>
            </a:r>
            <a:r>
              <a:rPr lang="en-US" sz="2000" baseline="0" dirty="0"/>
              <a:t> coordinate system we have</a:t>
            </a:r>
            <a:endParaRPr lang="en-US" sz="2000" b="1" i="1" baseline="0" dirty="0"/>
          </a:p>
        </p:txBody>
      </p:sp>
      <p:graphicFrame>
        <p:nvGraphicFramePr>
          <p:cNvPr id="93189" name="Object 12"/>
          <p:cNvGraphicFramePr>
            <a:graphicFrameLocks noChangeAspect="1"/>
          </p:cNvGraphicFramePr>
          <p:nvPr>
            <p:extLst>
              <p:ext uri="{D42A27DB-BD31-4B8C-83A1-F6EECF244321}">
                <p14:modId xmlns:p14="http://schemas.microsoft.com/office/powerpoint/2010/main" val="745884522"/>
              </p:ext>
            </p:extLst>
          </p:nvPr>
        </p:nvGraphicFramePr>
        <p:xfrm>
          <a:off x="533400" y="5286375"/>
          <a:ext cx="2727325" cy="657225"/>
        </p:xfrm>
        <a:graphic>
          <a:graphicData uri="http://schemas.openxmlformats.org/presentationml/2006/ole">
            <mc:AlternateContent xmlns:mc="http://schemas.openxmlformats.org/markup-compatibility/2006">
              <mc:Choice xmlns:v="urn:schemas-microsoft-com:vml" Requires="v">
                <p:oleObj spid="_x0000_s93672" name="Equation" r:id="rId4" imgW="1815840" imgH="317160" progId="Equation.DSMT4">
                  <p:embed/>
                </p:oleObj>
              </mc:Choice>
              <mc:Fallback>
                <p:oleObj name="Equation" r:id="rId4" imgW="1815840" imgH="317160" progId="Equation.DSMT4">
                  <p:embed/>
                  <p:pic>
                    <p:nvPicPr>
                      <p:cNvPr id="0" name="Object 12"/>
                      <p:cNvPicPr>
                        <a:picLocks noChangeAspect="1" noChangeArrowheads="1"/>
                      </p:cNvPicPr>
                      <p:nvPr/>
                    </p:nvPicPr>
                    <p:blipFill>
                      <a:blip r:embed="rId5"/>
                      <a:srcRect t="-37910"/>
                      <a:stretch>
                        <a:fillRect/>
                      </a:stretch>
                    </p:blipFill>
                    <p:spPr bwMode="auto">
                      <a:xfrm>
                        <a:off x="533400" y="5286375"/>
                        <a:ext cx="2727325"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90" name="Object 13"/>
          <p:cNvGraphicFramePr>
            <a:graphicFrameLocks noChangeAspect="1"/>
          </p:cNvGraphicFramePr>
          <p:nvPr>
            <p:extLst>
              <p:ext uri="{D42A27DB-BD31-4B8C-83A1-F6EECF244321}">
                <p14:modId xmlns:p14="http://schemas.microsoft.com/office/powerpoint/2010/main" val="58213761"/>
              </p:ext>
            </p:extLst>
          </p:nvPr>
        </p:nvGraphicFramePr>
        <p:xfrm>
          <a:off x="533400" y="2633663"/>
          <a:ext cx="2928938" cy="1047750"/>
        </p:xfrm>
        <a:graphic>
          <a:graphicData uri="http://schemas.openxmlformats.org/presentationml/2006/ole">
            <mc:AlternateContent xmlns:mc="http://schemas.openxmlformats.org/markup-compatibility/2006">
              <mc:Choice xmlns:v="urn:schemas-microsoft-com:vml" Requires="v">
                <p:oleObj spid="_x0000_s93673" name="Equation" r:id="rId6" imgW="1955520" imgH="698400" progId="Equation.DSMT4">
                  <p:embed/>
                </p:oleObj>
              </mc:Choice>
              <mc:Fallback>
                <p:oleObj name="Equation" r:id="rId6" imgW="1955520" imgH="698400" progId="Equation.DSMT4">
                  <p:embed/>
                  <p:pic>
                    <p:nvPicPr>
                      <p:cNvPr id="0" name="Object 13"/>
                      <p:cNvPicPr>
                        <a:picLocks noChangeAspect="1" noChangeArrowheads="1"/>
                      </p:cNvPicPr>
                      <p:nvPr/>
                    </p:nvPicPr>
                    <p:blipFill>
                      <a:blip r:embed="rId7"/>
                      <a:srcRect/>
                      <a:stretch>
                        <a:fillRect/>
                      </a:stretch>
                    </p:blipFill>
                    <p:spPr bwMode="auto">
                      <a:xfrm>
                        <a:off x="533400" y="2633663"/>
                        <a:ext cx="2928938"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91" name="Object 14"/>
          <p:cNvGraphicFramePr>
            <a:graphicFrameLocks noChangeAspect="1"/>
          </p:cNvGraphicFramePr>
          <p:nvPr>
            <p:extLst>
              <p:ext uri="{D42A27DB-BD31-4B8C-83A1-F6EECF244321}">
                <p14:modId xmlns:p14="http://schemas.microsoft.com/office/powerpoint/2010/main" val="552446704"/>
              </p:ext>
            </p:extLst>
          </p:nvPr>
        </p:nvGraphicFramePr>
        <p:xfrm>
          <a:off x="533400" y="4170363"/>
          <a:ext cx="3889375" cy="685800"/>
        </p:xfrm>
        <a:graphic>
          <a:graphicData uri="http://schemas.openxmlformats.org/presentationml/2006/ole">
            <mc:AlternateContent xmlns:mc="http://schemas.openxmlformats.org/markup-compatibility/2006">
              <mc:Choice xmlns:v="urn:schemas-microsoft-com:vml" Requires="v">
                <p:oleObj spid="_x0000_s93674" name="Equation" r:id="rId8" imgW="2590560" imgH="457200" progId="Equation.DSMT4">
                  <p:embed/>
                </p:oleObj>
              </mc:Choice>
              <mc:Fallback>
                <p:oleObj name="Equation" r:id="rId8" imgW="2590560" imgH="457200" progId="Equation.DSMT4">
                  <p:embed/>
                  <p:pic>
                    <p:nvPicPr>
                      <p:cNvPr id="0" name="Object 14"/>
                      <p:cNvPicPr>
                        <a:picLocks noChangeAspect="1" noChangeArrowheads="1"/>
                      </p:cNvPicPr>
                      <p:nvPr/>
                    </p:nvPicPr>
                    <p:blipFill>
                      <a:blip r:embed="rId9"/>
                      <a:srcRect/>
                      <a:stretch>
                        <a:fillRect/>
                      </a:stretch>
                    </p:blipFill>
                    <p:spPr bwMode="auto">
                      <a:xfrm>
                        <a:off x="533400" y="4170363"/>
                        <a:ext cx="38893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92" name="Text Box 15"/>
          <p:cNvSpPr txBox="1">
            <a:spLocks noChangeArrowheads="1"/>
          </p:cNvSpPr>
          <p:nvPr/>
        </p:nvSpPr>
        <p:spPr bwMode="auto">
          <a:xfrm>
            <a:off x="457200" y="3725863"/>
            <a:ext cx="9588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t>So that,</a:t>
            </a:r>
            <a:endParaRPr lang="en-US" sz="2000" i="1" baseline="0"/>
          </a:p>
        </p:txBody>
      </p:sp>
      <p:sp>
        <p:nvSpPr>
          <p:cNvPr id="93193" name="Text Box 16"/>
          <p:cNvSpPr txBox="1">
            <a:spLocks noChangeArrowheads="1"/>
          </p:cNvSpPr>
          <p:nvPr/>
        </p:nvSpPr>
        <p:spPr bwMode="auto">
          <a:xfrm>
            <a:off x="457200" y="4919663"/>
            <a:ext cx="186531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t>But that implies,</a:t>
            </a:r>
            <a:endParaRPr lang="en-US" sz="2000" i="1" baseline="0"/>
          </a:p>
        </p:txBody>
      </p:sp>
      <p:sp>
        <p:nvSpPr>
          <p:cNvPr id="20" name="Text Box 12"/>
          <p:cNvSpPr txBox="1">
            <a:spLocks noChangeArrowheads="1"/>
          </p:cNvSpPr>
          <p:nvPr/>
        </p:nvSpPr>
        <p:spPr bwMode="auto">
          <a:xfrm>
            <a:off x="4114800" y="5511225"/>
            <a:ext cx="4648200" cy="584775"/>
          </a:xfrm>
          <a:prstGeom prst="rect">
            <a:avLst/>
          </a:prstGeom>
          <a:solidFill>
            <a:srgbClr val="FFFFCC"/>
          </a:solidFill>
          <a:ln>
            <a:noFill/>
          </a:ln>
          <a:effectLst>
            <a:outerShdw blurRad="25400" dist="63500" dir="13500000" algn="ctr" rotWithShape="0">
              <a:schemeClr val="tx1">
                <a:alpha val="25000"/>
              </a:schemeClr>
            </a:outerShdw>
          </a:effectLst>
          <a:ex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600" baseline="0" dirty="0" smtClean="0">
                <a:latin typeface="Comic Sans MS" pitchFamily="66" charset="0"/>
              </a:rPr>
              <a:t>The columns of the rotation matrix, A, are the x, y, &amp; v unit vectors in rgb coordinates. </a:t>
            </a:r>
            <a:endParaRPr lang="en-US" sz="1600" baseline="0" dirty="0">
              <a:latin typeface="Comic Sans MS" pitchFamily="66" charset="0"/>
            </a:endParaRP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94</a:t>
            </a:fld>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10" name="Group 2"/>
          <p:cNvGrpSpPr>
            <a:grpSpLocks/>
          </p:cNvGrpSpPr>
          <p:nvPr/>
        </p:nvGrpSpPr>
        <p:grpSpPr bwMode="auto">
          <a:xfrm>
            <a:off x="3429000" y="1752600"/>
            <a:ext cx="5473700" cy="4459288"/>
            <a:chOff x="2160" y="1104"/>
            <a:chExt cx="3448" cy="2809"/>
          </a:xfrm>
        </p:grpSpPr>
        <p:grpSp>
          <p:nvGrpSpPr>
            <p:cNvPr id="94233" name="Group 3"/>
            <p:cNvGrpSpPr>
              <a:grpSpLocks/>
            </p:cNvGrpSpPr>
            <p:nvPr/>
          </p:nvGrpSpPr>
          <p:grpSpPr bwMode="auto">
            <a:xfrm>
              <a:off x="2160" y="1104"/>
              <a:ext cx="3448" cy="2809"/>
              <a:chOff x="2160" y="1104"/>
              <a:chExt cx="3448" cy="2809"/>
            </a:xfrm>
          </p:grpSpPr>
          <p:pic>
            <p:nvPicPr>
              <p:cNvPr id="94235" name="Picture 4" descr="HSVtoRGB_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104"/>
                <a:ext cx="3448" cy="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36" name="Text Box 5"/>
              <p:cNvSpPr txBox="1">
                <a:spLocks noChangeArrowheads="1"/>
              </p:cNvSpPr>
              <p:nvPr/>
            </p:nvSpPr>
            <p:spPr bwMode="auto">
              <a:xfrm>
                <a:off x="2914" y="2301"/>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4237" name="Text Box 6"/>
              <p:cNvSpPr txBox="1">
                <a:spLocks noChangeArrowheads="1"/>
              </p:cNvSpPr>
              <p:nvPr/>
            </p:nvSpPr>
            <p:spPr bwMode="auto">
              <a:xfrm>
                <a:off x="3552" y="1816"/>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4238" name="Text Box 7"/>
              <p:cNvSpPr txBox="1">
                <a:spLocks noChangeArrowheads="1"/>
              </p:cNvSpPr>
              <p:nvPr/>
            </p:nvSpPr>
            <p:spPr bwMode="auto">
              <a:xfrm>
                <a:off x="4471" y="1791"/>
                <a:ext cx="18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400" baseline="0">
                    <a:cs typeface="Times New Roman" pitchFamily="18" charset="0"/>
                  </a:rPr>
                  <a:t>ˆ</a:t>
                </a:r>
              </a:p>
            </p:txBody>
          </p:sp>
          <p:sp>
            <p:nvSpPr>
              <p:cNvPr id="94239" name="Text Box 8"/>
              <p:cNvSpPr txBox="1">
                <a:spLocks noChangeArrowheads="1"/>
              </p:cNvSpPr>
              <p:nvPr/>
            </p:nvSpPr>
            <p:spPr bwMode="auto">
              <a:xfrm>
                <a:off x="2756" y="2684"/>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00FF00"/>
                    </a:solidFill>
                    <a:cs typeface="Times New Roman" pitchFamily="18" charset="0"/>
                  </a:rPr>
                  <a:t>ˆ</a:t>
                </a:r>
              </a:p>
            </p:txBody>
          </p:sp>
          <p:sp>
            <p:nvSpPr>
              <p:cNvPr id="94240" name="Text Box 9"/>
              <p:cNvSpPr txBox="1">
                <a:spLocks noChangeArrowheads="1"/>
              </p:cNvSpPr>
              <p:nvPr/>
            </p:nvSpPr>
            <p:spPr bwMode="auto">
              <a:xfrm>
                <a:off x="4244" y="1205"/>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FF0000"/>
                    </a:solidFill>
                    <a:cs typeface="Times New Roman" pitchFamily="18" charset="0"/>
                  </a:rPr>
                  <a:t>ˆ</a:t>
                </a:r>
              </a:p>
            </p:txBody>
          </p:sp>
          <p:sp>
            <p:nvSpPr>
              <p:cNvPr id="94241" name="Text Box 10"/>
              <p:cNvSpPr txBox="1">
                <a:spLocks noChangeArrowheads="1"/>
              </p:cNvSpPr>
              <p:nvPr/>
            </p:nvSpPr>
            <p:spPr bwMode="auto">
              <a:xfrm>
                <a:off x="5116" y="3120"/>
                <a:ext cx="16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a:solidFill>
                      <a:srgbClr val="0000FF"/>
                    </a:solidFill>
                    <a:cs typeface="Times New Roman" pitchFamily="18" charset="0"/>
                  </a:rPr>
                  <a:t>ˆ</a:t>
                </a:r>
              </a:p>
            </p:txBody>
          </p:sp>
        </p:grpSp>
        <p:sp>
          <p:nvSpPr>
            <p:cNvPr id="94234" name="Rectangle 11"/>
            <p:cNvSpPr>
              <a:spLocks noChangeArrowheads="1"/>
            </p:cNvSpPr>
            <p:nvPr/>
          </p:nvSpPr>
          <p:spPr bwMode="auto">
            <a:xfrm>
              <a:off x="3168" y="3120"/>
              <a:ext cx="1632" cy="7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94211" name="Rectangle 12"/>
          <p:cNvSpPr>
            <a:spLocks noGrp="1" noChangeArrowheads="1"/>
          </p:cNvSpPr>
          <p:nvPr>
            <p:ph type="title"/>
          </p:nvPr>
        </p:nvSpPr>
        <p:spPr>
          <a:xfrm>
            <a:off x="457200" y="1104900"/>
            <a:ext cx="7772400" cy="723900"/>
          </a:xfrm>
        </p:spPr>
        <p:txBody>
          <a:bodyPr/>
          <a:lstStyle/>
          <a:p>
            <a:r>
              <a:rPr lang="en-US" dirty="0" smtClean="0"/>
              <a:t>HSV to RGB Conversion</a:t>
            </a:r>
          </a:p>
        </p:txBody>
      </p:sp>
      <p:grpSp>
        <p:nvGrpSpPr>
          <p:cNvPr id="7" name="Group 6"/>
          <p:cNvGrpSpPr/>
          <p:nvPr/>
        </p:nvGrpSpPr>
        <p:grpSpPr>
          <a:xfrm>
            <a:off x="457200" y="2053430"/>
            <a:ext cx="3787775" cy="1198562"/>
            <a:chOff x="457200" y="1905000"/>
            <a:chExt cx="3787775" cy="1198562"/>
          </a:xfrm>
        </p:grpSpPr>
        <p:graphicFrame>
          <p:nvGraphicFramePr>
            <p:cNvPr id="94230" name="Object 14"/>
            <p:cNvGraphicFramePr>
              <a:graphicFrameLocks noChangeAspect="1"/>
            </p:cNvGraphicFramePr>
            <p:nvPr>
              <p:extLst>
                <p:ext uri="{D42A27DB-BD31-4B8C-83A1-F6EECF244321}">
                  <p14:modId xmlns:p14="http://schemas.microsoft.com/office/powerpoint/2010/main" val="1578130212"/>
                </p:ext>
              </p:extLst>
            </p:nvPr>
          </p:nvGraphicFramePr>
          <p:xfrm>
            <a:off x="2770188" y="1977233"/>
            <a:ext cx="1474787" cy="1055687"/>
          </p:xfrm>
          <a:graphic>
            <a:graphicData uri="http://schemas.openxmlformats.org/presentationml/2006/ole">
              <mc:AlternateContent xmlns:mc="http://schemas.openxmlformats.org/markup-compatibility/2006">
                <mc:Choice xmlns:v="urn:schemas-microsoft-com:vml" Requires="v">
                  <p:oleObj spid="_x0000_s94719" name="Equation" r:id="rId4" imgW="977760" imgH="698400" progId="Equation.DSMT4">
                    <p:embed/>
                  </p:oleObj>
                </mc:Choice>
                <mc:Fallback>
                  <p:oleObj name="Equation" r:id="rId4" imgW="977760" imgH="698400" progId="Equation.DSMT4">
                    <p:embed/>
                    <p:pic>
                      <p:nvPicPr>
                        <p:cNvPr id="0" name="Object 14"/>
                        <p:cNvPicPr>
                          <a:picLocks noChangeAspect="1" noChangeArrowheads="1"/>
                        </p:cNvPicPr>
                        <p:nvPr/>
                      </p:nvPicPr>
                      <p:blipFill>
                        <a:blip r:embed="rId5"/>
                        <a:srcRect/>
                        <a:stretch>
                          <a:fillRect/>
                        </a:stretch>
                      </p:blipFill>
                      <p:spPr bwMode="auto">
                        <a:xfrm>
                          <a:off x="2770188" y="1977233"/>
                          <a:ext cx="1474787" cy="105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4213" name="Group 17"/>
            <p:cNvGrpSpPr>
              <a:grpSpLocks/>
            </p:cNvGrpSpPr>
            <p:nvPr/>
          </p:nvGrpSpPr>
          <p:grpSpPr bwMode="auto">
            <a:xfrm>
              <a:off x="457200" y="1905000"/>
              <a:ext cx="2209800" cy="1198562"/>
              <a:chOff x="288" y="1147"/>
              <a:chExt cx="1392" cy="755"/>
            </a:xfrm>
          </p:grpSpPr>
          <p:sp>
            <p:nvSpPr>
              <p:cNvPr id="94228" name="Text Box 18"/>
              <p:cNvSpPr txBox="1">
                <a:spLocks noChangeArrowheads="1"/>
              </p:cNvSpPr>
              <p:nvPr/>
            </p:nvSpPr>
            <p:spPr bwMode="auto">
              <a:xfrm>
                <a:off x="288" y="1152"/>
                <a:ext cx="1392" cy="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1" baseline="0" dirty="0"/>
                  <a:t>v</a:t>
                </a:r>
                <a:r>
                  <a:rPr lang="en-US" sz="1800" baseline="0" dirty="0"/>
                  <a:t> is the unit vector in the direction [1 1 1]</a:t>
                </a:r>
                <a:r>
                  <a:rPr lang="en-US" sz="1800" baseline="30000" dirty="0">
                    <a:latin typeface="Arial" charset="0"/>
                  </a:rPr>
                  <a:t>T</a:t>
                </a:r>
                <a:r>
                  <a:rPr lang="en-US" sz="1800" baseline="0" dirty="0"/>
                  <a:t> when written w.r.t </a:t>
                </a:r>
                <a:r>
                  <a:rPr lang="en-US" sz="1800" b="1" baseline="0" dirty="0"/>
                  <a:t>rgb </a:t>
                </a:r>
                <a:r>
                  <a:rPr lang="en-US" sz="1800" baseline="0" dirty="0"/>
                  <a:t>coordinates.</a:t>
                </a:r>
                <a:endParaRPr lang="en-US" sz="1800" baseline="0" dirty="0">
                  <a:latin typeface="Arial" charset="0"/>
                </a:endParaRPr>
              </a:p>
            </p:txBody>
          </p:sp>
          <p:sp>
            <p:nvSpPr>
              <p:cNvPr id="94229" name="Text Box 19"/>
              <p:cNvSpPr txBox="1">
                <a:spLocks noChangeArrowheads="1"/>
              </p:cNvSpPr>
              <p:nvPr/>
            </p:nvSpPr>
            <p:spPr bwMode="auto">
              <a:xfrm>
                <a:off x="298" y="1147"/>
                <a:ext cx="16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cs typeface="Times New Roman" pitchFamily="18" charset="0"/>
                  </a:rPr>
                  <a:t>ˆ</a:t>
                </a:r>
              </a:p>
            </p:txBody>
          </p:sp>
        </p:grpSp>
      </p:grpSp>
      <p:grpSp>
        <p:nvGrpSpPr>
          <p:cNvPr id="6" name="Group 5"/>
          <p:cNvGrpSpPr/>
          <p:nvPr/>
        </p:nvGrpSpPr>
        <p:grpSpPr>
          <a:xfrm>
            <a:off x="457200" y="3575050"/>
            <a:ext cx="3865563" cy="1052513"/>
            <a:chOff x="457200" y="3355976"/>
            <a:chExt cx="3865563" cy="1052513"/>
          </a:xfrm>
        </p:grpSpPr>
        <p:graphicFrame>
          <p:nvGraphicFramePr>
            <p:cNvPr id="94231" name="Object 15"/>
            <p:cNvGraphicFramePr>
              <a:graphicFrameLocks noChangeAspect="1"/>
            </p:cNvGraphicFramePr>
            <p:nvPr>
              <p:extLst>
                <p:ext uri="{D42A27DB-BD31-4B8C-83A1-F6EECF244321}">
                  <p14:modId xmlns:p14="http://schemas.microsoft.com/office/powerpoint/2010/main" val="114325750"/>
                </p:ext>
              </p:extLst>
            </p:nvPr>
          </p:nvGraphicFramePr>
          <p:xfrm>
            <a:off x="2693988" y="3355976"/>
            <a:ext cx="1628775" cy="1052513"/>
          </p:xfrm>
          <a:graphic>
            <a:graphicData uri="http://schemas.openxmlformats.org/presentationml/2006/ole">
              <mc:AlternateContent xmlns:mc="http://schemas.openxmlformats.org/markup-compatibility/2006">
                <mc:Choice xmlns:v="urn:schemas-microsoft-com:vml" Requires="v">
                  <p:oleObj spid="_x0000_s94720" name="Equation" r:id="rId6" imgW="1079280" imgH="698400" progId="Equation.DSMT4">
                    <p:embed/>
                  </p:oleObj>
                </mc:Choice>
                <mc:Fallback>
                  <p:oleObj name="Equation" r:id="rId6" imgW="1079280" imgH="698400" progId="Equation.DSMT4">
                    <p:embed/>
                    <p:pic>
                      <p:nvPicPr>
                        <p:cNvPr id="0" name="Object 15"/>
                        <p:cNvPicPr>
                          <a:picLocks noChangeAspect="1" noChangeArrowheads="1"/>
                        </p:cNvPicPr>
                        <p:nvPr/>
                      </p:nvPicPr>
                      <p:blipFill>
                        <a:blip r:embed="rId7"/>
                        <a:srcRect/>
                        <a:stretch>
                          <a:fillRect/>
                        </a:stretch>
                      </p:blipFill>
                      <p:spPr bwMode="auto">
                        <a:xfrm>
                          <a:off x="2693988" y="3355976"/>
                          <a:ext cx="1628775" cy="105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4214" name="Group 20"/>
            <p:cNvGrpSpPr>
              <a:grpSpLocks/>
            </p:cNvGrpSpPr>
            <p:nvPr/>
          </p:nvGrpSpPr>
          <p:grpSpPr bwMode="auto">
            <a:xfrm>
              <a:off x="457200" y="3422253"/>
              <a:ext cx="2057400" cy="919163"/>
              <a:chOff x="288" y="2016"/>
              <a:chExt cx="1296" cy="579"/>
            </a:xfrm>
          </p:grpSpPr>
          <p:sp>
            <p:nvSpPr>
              <p:cNvPr id="94223" name="Text Box 21"/>
              <p:cNvSpPr txBox="1">
                <a:spLocks noChangeArrowheads="1"/>
              </p:cNvSpPr>
              <p:nvPr/>
            </p:nvSpPr>
            <p:spPr bwMode="auto">
              <a:xfrm>
                <a:off x="288" y="2018"/>
                <a:ext cx="1296" cy="5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1" baseline="0" dirty="0"/>
                  <a:t>x</a:t>
                </a:r>
                <a:r>
                  <a:rPr lang="en-US" sz="1800" baseline="0" dirty="0"/>
                  <a:t> is perpendicular to </a:t>
                </a:r>
                <a:r>
                  <a:rPr lang="en-US" sz="1800" b="1" baseline="0" dirty="0"/>
                  <a:t>v</a:t>
                </a:r>
                <a:r>
                  <a:rPr lang="en-US" sz="1800" baseline="0" dirty="0"/>
                  <a:t> and has equal </a:t>
                </a:r>
                <a:r>
                  <a:rPr lang="en-US" sz="1800" b="1" baseline="0" dirty="0"/>
                  <a:t>g</a:t>
                </a:r>
                <a:r>
                  <a:rPr lang="en-US" sz="1800" baseline="0" dirty="0"/>
                  <a:t> and </a:t>
                </a:r>
                <a:r>
                  <a:rPr lang="en-US" sz="1800" b="1" baseline="0" dirty="0"/>
                  <a:t>b</a:t>
                </a:r>
                <a:r>
                  <a:rPr lang="en-US" sz="1800" baseline="0" dirty="0"/>
                  <a:t> components.</a:t>
                </a:r>
                <a:endParaRPr lang="en-US" sz="1800" baseline="0" dirty="0">
                  <a:latin typeface="Arial" charset="0"/>
                </a:endParaRPr>
              </a:p>
            </p:txBody>
          </p:sp>
          <p:sp>
            <p:nvSpPr>
              <p:cNvPr id="94224" name="Text Box 22"/>
              <p:cNvSpPr txBox="1">
                <a:spLocks noChangeArrowheads="1"/>
              </p:cNvSpPr>
              <p:nvPr/>
            </p:nvSpPr>
            <p:spPr bwMode="auto">
              <a:xfrm>
                <a:off x="298" y="2016"/>
                <a:ext cx="16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cs typeface="Times New Roman" pitchFamily="18" charset="0"/>
                  </a:rPr>
                  <a:t>ˆ</a:t>
                </a:r>
              </a:p>
            </p:txBody>
          </p:sp>
          <p:sp>
            <p:nvSpPr>
              <p:cNvPr id="94225" name="Text Box 23"/>
              <p:cNvSpPr txBox="1">
                <a:spLocks noChangeArrowheads="1"/>
              </p:cNvSpPr>
              <p:nvPr/>
            </p:nvSpPr>
            <p:spPr bwMode="auto">
              <a:xfrm>
                <a:off x="298" y="2188"/>
                <a:ext cx="16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cs typeface="Times New Roman" pitchFamily="18" charset="0"/>
                  </a:rPr>
                  <a:t>ˆ</a:t>
                </a:r>
              </a:p>
            </p:txBody>
          </p:sp>
          <p:sp>
            <p:nvSpPr>
              <p:cNvPr id="94226" name="Text Box 24"/>
              <p:cNvSpPr txBox="1">
                <a:spLocks noChangeArrowheads="1"/>
              </p:cNvSpPr>
              <p:nvPr/>
            </p:nvSpPr>
            <p:spPr bwMode="auto">
              <a:xfrm>
                <a:off x="1228" y="2193"/>
                <a:ext cx="16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cs typeface="Times New Roman" pitchFamily="18" charset="0"/>
                  </a:rPr>
                  <a:t>ˆ</a:t>
                </a:r>
              </a:p>
            </p:txBody>
          </p:sp>
          <p:sp>
            <p:nvSpPr>
              <p:cNvPr id="94227" name="Text Box 25"/>
              <p:cNvSpPr txBox="1">
                <a:spLocks noChangeArrowheads="1"/>
              </p:cNvSpPr>
              <p:nvPr/>
            </p:nvSpPr>
            <p:spPr bwMode="auto">
              <a:xfrm>
                <a:off x="553" y="2337"/>
                <a:ext cx="16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cs typeface="Times New Roman" pitchFamily="18" charset="0"/>
                  </a:rPr>
                  <a:t>ˆ</a:t>
                </a:r>
              </a:p>
            </p:txBody>
          </p:sp>
        </p:grpSp>
      </p:grpSp>
      <p:grpSp>
        <p:nvGrpSpPr>
          <p:cNvPr id="5" name="Group 4"/>
          <p:cNvGrpSpPr/>
          <p:nvPr/>
        </p:nvGrpSpPr>
        <p:grpSpPr>
          <a:xfrm>
            <a:off x="457200" y="4881563"/>
            <a:ext cx="4605338" cy="1055687"/>
            <a:chOff x="457200" y="4733133"/>
            <a:chExt cx="4605338" cy="1055687"/>
          </a:xfrm>
        </p:grpSpPr>
        <p:graphicFrame>
          <p:nvGraphicFramePr>
            <p:cNvPr id="94232" name="Object 16"/>
            <p:cNvGraphicFramePr>
              <a:graphicFrameLocks noChangeAspect="1"/>
            </p:cNvGraphicFramePr>
            <p:nvPr>
              <p:extLst>
                <p:ext uri="{D42A27DB-BD31-4B8C-83A1-F6EECF244321}">
                  <p14:modId xmlns:p14="http://schemas.microsoft.com/office/powerpoint/2010/main" val="143799499"/>
                </p:ext>
              </p:extLst>
            </p:nvPr>
          </p:nvGraphicFramePr>
          <p:xfrm>
            <a:off x="1955800" y="4733133"/>
            <a:ext cx="3106738" cy="1055687"/>
          </p:xfrm>
          <a:graphic>
            <a:graphicData uri="http://schemas.openxmlformats.org/presentationml/2006/ole">
              <mc:AlternateContent xmlns:mc="http://schemas.openxmlformats.org/markup-compatibility/2006">
                <mc:Choice xmlns:v="urn:schemas-microsoft-com:vml" Requires="v">
                  <p:oleObj spid="_x0000_s94721" name="Equation" r:id="rId8" imgW="2057400" imgH="698400" progId="Equation.DSMT4">
                    <p:embed/>
                  </p:oleObj>
                </mc:Choice>
                <mc:Fallback>
                  <p:oleObj name="Equation" r:id="rId8" imgW="2057400" imgH="698400" progId="Equation.DSMT4">
                    <p:embed/>
                    <p:pic>
                      <p:nvPicPr>
                        <p:cNvPr id="0" name="Object 16"/>
                        <p:cNvPicPr>
                          <a:picLocks noChangeAspect="1" noChangeArrowheads="1"/>
                        </p:cNvPicPr>
                        <p:nvPr/>
                      </p:nvPicPr>
                      <p:blipFill>
                        <a:blip r:embed="rId9"/>
                        <a:srcRect/>
                        <a:stretch>
                          <a:fillRect/>
                        </a:stretch>
                      </p:blipFill>
                      <p:spPr bwMode="auto">
                        <a:xfrm>
                          <a:off x="1955800" y="4733133"/>
                          <a:ext cx="3106738" cy="105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4215" name="Group 26"/>
            <p:cNvGrpSpPr>
              <a:grpSpLocks/>
            </p:cNvGrpSpPr>
            <p:nvPr/>
          </p:nvGrpSpPr>
          <p:grpSpPr bwMode="auto">
            <a:xfrm>
              <a:off x="457200" y="4801395"/>
              <a:ext cx="1371600" cy="917575"/>
              <a:chOff x="288" y="2735"/>
              <a:chExt cx="864" cy="578"/>
            </a:xfrm>
          </p:grpSpPr>
          <p:sp>
            <p:nvSpPr>
              <p:cNvPr id="94219" name="Text Box 27"/>
              <p:cNvSpPr txBox="1">
                <a:spLocks noChangeArrowheads="1"/>
              </p:cNvSpPr>
              <p:nvPr/>
            </p:nvSpPr>
            <p:spPr bwMode="auto">
              <a:xfrm>
                <a:off x="288" y="2735"/>
                <a:ext cx="864" cy="5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1" baseline="0" dirty="0"/>
                  <a:t>y</a:t>
                </a:r>
                <a:r>
                  <a:rPr lang="en-US" sz="1800" baseline="0" dirty="0"/>
                  <a:t> is the cross product of </a:t>
                </a:r>
                <a:r>
                  <a:rPr lang="en-US" sz="1800" b="1" baseline="0" dirty="0"/>
                  <a:t>v</a:t>
                </a:r>
                <a:r>
                  <a:rPr lang="en-US" sz="1800" baseline="0" dirty="0"/>
                  <a:t> with </a:t>
                </a:r>
                <a:r>
                  <a:rPr lang="en-US" sz="1800" b="1" baseline="0" dirty="0"/>
                  <a:t>x.</a:t>
                </a:r>
                <a:r>
                  <a:rPr lang="en-US" sz="1800" baseline="0" dirty="0"/>
                  <a:t> </a:t>
                </a:r>
                <a:endParaRPr lang="en-US" sz="1800" baseline="0" dirty="0">
                  <a:latin typeface="Arial" charset="0"/>
                </a:endParaRPr>
              </a:p>
            </p:txBody>
          </p:sp>
          <p:sp>
            <p:nvSpPr>
              <p:cNvPr id="94220" name="Text Box 28"/>
              <p:cNvSpPr txBox="1">
                <a:spLocks noChangeArrowheads="1"/>
              </p:cNvSpPr>
              <p:nvPr/>
            </p:nvSpPr>
            <p:spPr bwMode="auto">
              <a:xfrm>
                <a:off x="298" y="2736"/>
                <a:ext cx="16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cs typeface="Times New Roman" pitchFamily="18" charset="0"/>
                  </a:rPr>
                  <a:t>ˆ</a:t>
                </a:r>
              </a:p>
            </p:txBody>
          </p:sp>
          <p:sp>
            <p:nvSpPr>
              <p:cNvPr id="94221" name="Text Box 29"/>
              <p:cNvSpPr txBox="1">
                <a:spLocks noChangeArrowheads="1"/>
              </p:cNvSpPr>
              <p:nvPr/>
            </p:nvSpPr>
            <p:spPr bwMode="auto">
              <a:xfrm>
                <a:off x="932" y="2908"/>
                <a:ext cx="16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cs typeface="Times New Roman" pitchFamily="18" charset="0"/>
                  </a:rPr>
                  <a:t>ˆ</a:t>
                </a:r>
              </a:p>
            </p:txBody>
          </p:sp>
          <p:sp>
            <p:nvSpPr>
              <p:cNvPr id="94222" name="Text Box 30"/>
              <p:cNvSpPr txBox="1">
                <a:spLocks noChangeArrowheads="1"/>
              </p:cNvSpPr>
              <p:nvPr/>
            </p:nvSpPr>
            <p:spPr bwMode="auto">
              <a:xfrm>
                <a:off x="591" y="3082"/>
                <a:ext cx="16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a:cs typeface="Times New Roman" pitchFamily="18" charset="0"/>
                  </a:rPr>
                  <a:t>ˆ</a:t>
                </a:r>
              </a:p>
            </p:txBody>
          </p:sp>
        </p:grpSp>
      </p:grpSp>
      <p:sp>
        <p:nvSpPr>
          <p:cNvPr id="34" name="Text Box 12"/>
          <p:cNvSpPr txBox="1">
            <a:spLocks noChangeArrowheads="1"/>
          </p:cNvSpPr>
          <p:nvPr/>
        </p:nvSpPr>
        <p:spPr bwMode="auto">
          <a:xfrm>
            <a:off x="5410200" y="1219200"/>
            <a:ext cx="3352801" cy="584775"/>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a:ex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600" dirty="0"/>
              <a:t>How to find the x, y, &amp; z unit vectors in </a:t>
            </a:r>
            <a:r>
              <a:rPr lang="en-US" sz="1600" dirty="0" smtClean="0"/>
              <a:t>rgb </a:t>
            </a:r>
            <a:r>
              <a:rPr lang="en-US" sz="1600" dirty="0"/>
              <a:t>coordinates: </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95</a:t>
            </a:fld>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13"/>
          <p:cNvGrpSpPr>
            <a:grpSpLocks/>
          </p:cNvGrpSpPr>
          <p:nvPr/>
        </p:nvGrpSpPr>
        <p:grpSpPr bwMode="auto">
          <a:xfrm>
            <a:off x="5811838" y="1752600"/>
            <a:ext cx="2493962" cy="3657600"/>
            <a:chOff x="6324600" y="1752600"/>
            <a:chExt cx="2493963" cy="3657600"/>
          </a:xfrm>
        </p:grpSpPr>
        <p:pic>
          <p:nvPicPr>
            <p:cNvPr id="95246" name="Picture 3" descr="RGB-HSV-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2600"/>
              <a:ext cx="24939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7" name="TextBox 15"/>
            <p:cNvSpPr txBox="1">
              <a:spLocks noChangeArrowheads="1"/>
            </p:cNvSpPr>
            <p:nvPr/>
          </p:nvSpPr>
          <p:spPr bwMode="auto">
            <a:xfrm>
              <a:off x="6943726" y="3733800"/>
              <a:ext cx="169149" cy="2339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p</a:t>
              </a:r>
              <a:r>
                <a:rPr lang="en-US" sz="1200"/>
                <a:t>0</a:t>
              </a:r>
              <a:endParaRPr lang="en-US" sz="1200" b="1" baseline="0"/>
            </a:p>
          </p:txBody>
        </p:sp>
        <p:sp>
          <p:nvSpPr>
            <p:cNvPr id="17" name="Freeform 16"/>
            <p:cNvSpPr/>
            <p:nvPr/>
          </p:nvSpPr>
          <p:spPr>
            <a:xfrm>
              <a:off x="7553325" y="3248025"/>
              <a:ext cx="242887" cy="276225"/>
            </a:xfrm>
            <a:custGeom>
              <a:avLst/>
              <a:gdLst>
                <a:gd name="connsiteX0" fmla="*/ 76200 w 242888"/>
                <a:gd name="connsiteY0" fmla="*/ 0 h 276225"/>
                <a:gd name="connsiteX1" fmla="*/ 0 w 242888"/>
                <a:gd name="connsiteY1" fmla="*/ 180975 h 276225"/>
                <a:gd name="connsiteX2" fmla="*/ 180975 w 242888"/>
                <a:gd name="connsiteY2" fmla="*/ 276225 h 276225"/>
                <a:gd name="connsiteX3" fmla="*/ 242888 w 242888"/>
                <a:gd name="connsiteY3" fmla="*/ 128588 h 276225"/>
                <a:gd name="connsiteX4" fmla="*/ 76200 w 242888"/>
                <a:gd name="connsiteY4" fmla="*/ 0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8" h="276225">
                  <a:moveTo>
                    <a:pt x="76200" y="0"/>
                  </a:moveTo>
                  <a:lnTo>
                    <a:pt x="0" y="180975"/>
                  </a:lnTo>
                  <a:lnTo>
                    <a:pt x="180975" y="276225"/>
                  </a:lnTo>
                  <a:lnTo>
                    <a:pt x="242888" y="128588"/>
                  </a:lnTo>
                  <a:lnTo>
                    <a:pt x="76200"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95249" name="TextBox 17"/>
            <p:cNvSpPr txBox="1">
              <a:spLocks noChangeArrowheads="1"/>
            </p:cNvSpPr>
            <p:nvPr/>
          </p:nvSpPr>
          <p:spPr bwMode="auto">
            <a:xfrm>
              <a:off x="7566750" y="3276600"/>
              <a:ext cx="159531"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v</a:t>
              </a:r>
              <a:r>
                <a:rPr lang="en-US" sz="1200"/>
                <a:t>0</a:t>
              </a:r>
              <a:endParaRPr lang="en-US" sz="1200" b="1" baseline="0"/>
            </a:p>
          </p:txBody>
        </p:sp>
        <p:sp>
          <p:nvSpPr>
            <p:cNvPr id="19" name="Freeform 18"/>
            <p:cNvSpPr/>
            <p:nvPr/>
          </p:nvSpPr>
          <p:spPr>
            <a:xfrm>
              <a:off x="7281862" y="3590925"/>
              <a:ext cx="200025" cy="209550"/>
            </a:xfrm>
            <a:custGeom>
              <a:avLst/>
              <a:gdLst>
                <a:gd name="connsiteX0" fmla="*/ 42862 w 200025"/>
                <a:gd name="connsiteY0" fmla="*/ 0 h 209550"/>
                <a:gd name="connsiteX1" fmla="*/ 0 w 200025"/>
                <a:gd name="connsiteY1" fmla="*/ 161925 h 209550"/>
                <a:gd name="connsiteX2" fmla="*/ 200025 w 200025"/>
                <a:gd name="connsiteY2" fmla="*/ 209550 h 209550"/>
                <a:gd name="connsiteX3" fmla="*/ 180975 w 200025"/>
                <a:gd name="connsiteY3" fmla="*/ 33338 h 209550"/>
                <a:gd name="connsiteX4" fmla="*/ 42862 w 200025"/>
                <a:gd name="connsiteY4" fmla="*/ 0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9550">
                  <a:moveTo>
                    <a:pt x="42862" y="0"/>
                  </a:moveTo>
                  <a:lnTo>
                    <a:pt x="0" y="161925"/>
                  </a:lnTo>
                  <a:lnTo>
                    <a:pt x="200025" y="209550"/>
                  </a:lnTo>
                  <a:lnTo>
                    <a:pt x="180975" y="33338"/>
                  </a:lnTo>
                  <a:lnTo>
                    <a:pt x="42862" y="0"/>
                  </a:lnTo>
                  <a:close/>
                </a:path>
              </a:pathLst>
            </a:custGeom>
            <a:ln>
              <a:noFill/>
            </a:ln>
          </p:spPr>
          <p:style>
            <a:lnRef idx="2">
              <a:schemeClr val="dk1"/>
            </a:lnRef>
            <a:fillRef idx="1">
              <a:schemeClr val="lt1"/>
            </a:fillRef>
            <a:effectRef idx="0">
              <a:schemeClr val="dk1"/>
            </a:effectRef>
            <a:fontRef idx="minor">
              <a:schemeClr val="dk1"/>
            </a:fontRef>
          </p:style>
          <p:txBody>
            <a:bodyPr wrap="none">
              <a:spAutoFit/>
            </a:bodyPr>
            <a:lstStyle/>
            <a:p>
              <a:pPr>
                <a:defRPr/>
              </a:pPr>
              <a:endParaRPr lang="en-US">
                <a:solidFill>
                  <a:schemeClr val="tx2"/>
                </a:solidFill>
                <a:latin typeface="Times New Roman" pitchFamily="18" charset="0"/>
              </a:endParaRPr>
            </a:p>
          </p:txBody>
        </p:sp>
        <p:sp>
          <p:nvSpPr>
            <p:cNvPr id="95251" name="TextBox 19"/>
            <p:cNvSpPr txBox="1">
              <a:spLocks noChangeArrowheads="1"/>
            </p:cNvSpPr>
            <p:nvPr/>
          </p:nvSpPr>
          <p:spPr bwMode="auto">
            <a:xfrm>
              <a:off x="7289201" y="3576090"/>
              <a:ext cx="140295"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9144" rIns="9144" bIns="9144">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b="1" baseline="0"/>
                <a:t>s</a:t>
              </a:r>
              <a:r>
                <a:rPr lang="en-US" sz="1200"/>
                <a:t>0</a:t>
              </a:r>
              <a:endParaRPr lang="en-US" sz="1200" b="1" baseline="0"/>
            </a:p>
          </p:txBody>
        </p:sp>
      </p:grpSp>
      <p:sp>
        <p:nvSpPr>
          <p:cNvPr id="95235" name="Rectangle 2"/>
          <p:cNvSpPr>
            <a:spLocks noGrp="1" noChangeArrowheads="1"/>
          </p:cNvSpPr>
          <p:nvPr>
            <p:ph type="title"/>
          </p:nvPr>
        </p:nvSpPr>
        <p:spPr>
          <a:xfrm>
            <a:off x="457200" y="1104900"/>
            <a:ext cx="7772400" cy="723900"/>
          </a:xfrm>
        </p:spPr>
        <p:txBody>
          <a:bodyPr/>
          <a:lstStyle/>
          <a:p>
            <a:r>
              <a:rPr lang="en-US" dirty="0" smtClean="0"/>
              <a:t>HSV to RGB Conversion</a:t>
            </a:r>
          </a:p>
        </p:txBody>
      </p:sp>
      <p:sp>
        <p:nvSpPr>
          <p:cNvPr id="95236" name="Text Box 3"/>
          <p:cNvSpPr txBox="1">
            <a:spLocks noChangeArrowheads="1"/>
          </p:cNvSpPr>
          <p:nvPr/>
        </p:nvSpPr>
        <p:spPr bwMode="auto">
          <a:xfrm>
            <a:off x="381000" y="1843088"/>
            <a:ext cx="31115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dirty="0"/>
              <a:t>Therefore, the rotation matrix is</a:t>
            </a:r>
            <a:endParaRPr lang="en-US" sz="1800" i="1" baseline="0" dirty="0"/>
          </a:p>
        </p:txBody>
      </p:sp>
      <p:graphicFrame>
        <p:nvGraphicFramePr>
          <p:cNvPr id="95237" name="Object 4"/>
          <p:cNvGraphicFramePr>
            <a:graphicFrameLocks noChangeAspect="1"/>
          </p:cNvGraphicFramePr>
          <p:nvPr>
            <p:extLst>
              <p:ext uri="{D42A27DB-BD31-4B8C-83A1-F6EECF244321}">
                <p14:modId xmlns:p14="http://schemas.microsoft.com/office/powerpoint/2010/main" val="3180550518"/>
              </p:ext>
            </p:extLst>
          </p:nvPr>
        </p:nvGraphicFramePr>
        <p:xfrm>
          <a:off x="848106" y="2209800"/>
          <a:ext cx="2195777" cy="1097888"/>
        </p:xfrm>
        <a:graphic>
          <a:graphicData uri="http://schemas.openxmlformats.org/presentationml/2006/ole">
            <mc:AlternateContent xmlns:mc="http://schemas.openxmlformats.org/markup-compatibility/2006">
              <mc:Choice xmlns:v="urn:schemas-microsoft-com:vml" Requires="v">
                <p:oleObj spid="_x0000_s95744" name="Equation" r:id="rId4" imgW="1650960" imgH="825480" progId="Equation.DSMT4">
                  <p:embed/>
                </p:oleObj>
              </mc:Choice>
              <mc:Fallback>
                <p:oleObj name="Equation" r:id="rId4" imgW="1650960" imgH="825480" progId="Equation.DSMT4">
                  <p:embed/>
                  <p:pic>
                    <p:nvPicPr>
                      <p:cNvPr id="0" name="Object 4"/>
                      <p:cNvPicPr>
                        <a:picLocks noChangeAspect="1" noChangeArrowheads="1"/>
                      </p:cNvPicPr>
                      <p:nvPr/>
                    </p:nvPicPr>
                    <p:blipFill>
                      <a:blip r:embed="rId5"/>
                      <a:srcRect/>
                      <a:stretch>
                        <a:fillRect/>
                      </a:stretch>
                    </p:blipFill>
                    <p:spPr bwMode="auto">
                      <a:xfrm>
                        <a:off x="848106" y="2209800"/>
                        <a:ext cx="2195777" cy="109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38" name="Text Box 5"/>
          <p:cNvSpPr txBox="1">
            <a:spLocks noChangeArrowheads="1"/>
          </p:cNvSpPr>
          <p:nvPr/>
        </p:nvSpPr>
        <p:spPr bwMode="auto">
          <a:xfrm>
            <a:off x="381000" y="3344132"/>
            <a:ext cx="516038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dirty="0" smtClean="0"/>
              <a:t>Substitute that into the 2</a:t>
            </a:r>
            <a:r>
              <a:rPr lang="en-US" sz="1800" baseline="30000" dirty="0" smtClean="0"/>
              <a:t>nd</a:t>
            </a:r>
            <a:r>
              <a:rPr lang="en-US" sz="1800" baseline="0" dirty="0" smtClean="0"/>
              <a:t> equation on </a:t>
            </a:r>
            <a:r>
              <a:rPr lang="en-US" sz="1800" baseline="0" dirty="0"/>
              <a:t>slide </a:t>
            </a:r>
            <a:r>
              <a:rPr lang="en-US" sz="1800" baseline="0" dirty="0" smtClean="0">
                <a:hlinkClick r:id="rId6" action="ppaction://hlinksldjump"/>
              </a:rPr>
              <a:t>93</a:t>
            </a:r>
            <a:r>
              <a:rPr lang="en-US" sz="1800" baseline="0" dirty="0" smtClean="0"/>
              <a:t> to get:</a:t>
            </a:r>
            <a:endParaRPr lang="en-US" sz="1800" i="1" baseline="0" dirty="0"/>
          </a:p>
        </p:txBody>
      </p:sp>
      <p:graphicFrame>
        <p:nvGraphicFramePr>
          <p:cNvPr id="95239" name="Object 6"/>
          <p:cNvGraphicFramePr>
            <a:graphicFrameLocks noChangeAspect="1"/>
          </p:cNvGraphicFramePr>
          <p:nvPr>
            <p:extLst>
              <p:ext uri="{D42A27DB-BD31-4B8C-83A1-F6EECF244321}">
                <p14:modId xmlns:p14="http://schemas.microsoft.com/office/powerpoint/2010/main" val="3085343984"/>
              </p:ext>
            </p:extLst>
          </p:nvPr>
        </p:nvGraphicFramePr>
        <p:xfrm>
          <a:off x="848106" y="3703332"/>
          <a:ext cx="3952494" cy="1249668"/>
        </p:xfrm>
        <a:graphic>
          <a:graphicData uri="http://schemas.openxmlformats.org/presentationml/2006/ole">
            <mc:AlternateContent xmlns:mc="http://schemas.openxmlformats.org/markup-compatibility/2006">
              <mc:Choice xmlns:v="urn:schemas-microsoft-com:vml" Requires="v">
                <p:oleObj spid="_x0000_s95745" name="Equation" r:id="rId7" imgW="2971800" imgH="939600" progId="Equation.DSMT4">
                  <p:embed/>
                </p:oleObj>
              </mc:Choice>
              <mc:Fallback>
                <p:oleObj name="Equation" r:id="rId7" imgW="2971800" imgH="939600" progId="Equation.DSMT4">
                  <p:embed/>
                  <p:pic>
                    <p:nvPicPr>
                      <p:cNvPr id="0" name="Object 6"/>
                      <p:cNvPicPr>
                        <a:picLocks noChangeAspect="1" noChangeArrowheads="1"/>
                      </p:cNvPicPr>
                      <p:nvPr/>
                    </p:nvPicPr>
                    <p:blipFill>
                      <a:blip r:embed="rId8"/>
                      <a:srcRect/>
                      <a:stretch>
                        <a:fillRect/>
                      </a:stretch>
                    </p:blipFill>
                    <p:spPr bwMode="auto">
                      <a:xfrm>
                        <a:off x="848106" y="3703332"/>
                        <a:ext cx="3952494" cy="12496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40" name="Text Box 7"/>
          <p:cNvSpPr txBox="1">
            <a:spLocks noChangeArrowheads="1"/>
          </p:cNvSpPr>
          <p:nvPr/>
        </p:nvSpPr>
        <p:spPr bwMode="auto">
          <a:xfrm>
            <a:off x="381000" y="4957333"/>
            <a:ext cx="57912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1800" baseline="0" dirty="0"/>
              <a:t>Finally, [</a:t>
            </a:r>
            <a:r>
              <a:rPr lang="en-US" sz="1800" b="1" baseline="0" dirty="0"/>
              <a:t>s</a:t>
            </a:r>
            <a:r>
              <a:rPr lang="en-US" sz="1800" baseline="0" dirty="0"/>
              <a:t>]</a:t>
            </a:r>
            <a:r>
              <a:rPr lang="en-US" sz="1800" b="1" dirty="0"/>
              <a:t>rgb</a:t>
            </a:r>
            <a:r>
              <a:rPr lang="en-US" sz="1800" baseline="0" dirty="0"/>
              <a:t> must be </a:t>
            </a:r>
            <a:r>
              <a:rPr lang="en-US" sz="1800" baseline="0" dirty="0" smtClean="0"/>
              <a:t>translated </a:t>
            </a:r>
            <a:r>
              <a:rPr lang="en-US" sz="1800" baseline="0" dirty="0"/>
              <a:t>to the value vector to obtain the rgb color of </a:t>
            </a:r>
            <a:r>
              <a:rPr lang="en-US" sz="1800" b="1" baseline="0" dirty="0"/>
              <a:t>p</a:t>
            </a:r>
            <a:r>
              <a:rPr lang="en-US" sz="1800" dirty="0"/>
              <a:t>0</a:t>
            </a:r>
            <a:r>
              <a:rPr lang="en-US" sz="1800" baseline="0" dirty="0"/>
              <a:t>:</a:t>
            </a:r>
            <a:endParaRPr lang="en-US" sz="1800" b="1" i="1" baseline="0" dirty="0"/>
          </a:p>
        </p:txBody>
      </p:sp>
      <p:grpSp>
        <p:nvGrpSpPr>
          <p:cNvPr id="5" name="Group 4"/>
          <p:cNvGrpSpPr/>
          <p:nvPr/>
        </p:nvGrpSpPr>
        <p:grpSpPr>
          <a:xfrm>
            <a:off x="696913" y="5643563"/>
            <a:ext cx="7989887" cy="471487"/>
            <a:chOff x="696913" y="5643563"/>
            <a:chExt cx="7989887" cy="471487"/>
          </a:xfrm>
        </p:grpSpPr>
        <p:graphicFrame>
          <p:nvGraphicFramePr>
            <p:cNvPr id="95241" name="Object 8"/>
            <p:cNvGraphicFramePr>
              <a:graphicFrameLocks noChangeAspect="1"/>
            </p:cNvGraphicFramePr>
            <p:nvPr>
              <p:extLst>
                <p:ext uri="{D42A27DB-BD31-4B8C-83A1-F6EECF244321}">
                  <p14:modId xmlns:p14="http://schemas.microsoft.com/office/powerpoint/2010/main" val="3140743897"/>
                </p:ext>
              </p:extLst>
            </p:nvPr>
          </p:nvGraphicFramePr>
          <p:xfrm>
            <a:off x="696913" y="5643563"/>
            <a:ext cx="2473325" cy="471487"/>
          </p:xfrm>
          <a:graphic>
            <a:graphicData uri="http://schemas.openxmlformats.org/presentationml/2006/ole">
              <mc:AlternateContent xmlns:mc="http://schemas.openxmlformats.org/markup-compatibility/2006">
                <mc:Choice xmlns:v="urn:schemas-microsoft-com:vml" Requires="v">
                  <p:oleObj spid="_x0000_s95746" name="Equation" r:id="rId9" imgW="1650960" imgH="266400" progId="Equation.DSMT4">
                    <p:embed/>
                  </p:oleObj>
                </mc:Choice>
                <mc:Fallback>
                  <p:oleObj name="Equation" r:id="rId9" imgW="1650960" imgH="266400" progId="Equation.DSMT4">
                    <p:embed/>
                    <p:pic>
                      <p:nvPicPr>
                        <p:cNvPr id="0" name="Object 8"/>
                        <p:cNvPicPr>
                          <a:picLocks noChangeAspect="1" noChangeArrowheads="1"/>
                        </p:cNvPicPr>
                        <p:nvPr/>
                      </p:nvPicPr>
                      <p:blipFill>
                        <a:blip r:embed="rId10"/>
                        <a:srcRect t="-18015"/>
                        <a:stretch>
                          <a:fillRect/>
                        </a:stretch>
                      </p:blipFill>
                      <p:spPr bwMode="auto">
                        <a:xfrm>
                          <a:off x="696913" y="5643563"/>
                          <a:ext cx="24733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42" name="Text Box 9"/>
            <p:cNvSpPr txBox="1">
              <a:spLocks noChangeArrowheads="1"/>
            </p:cNvSpPr>
            <p:nvPr/>
          </p:nvSpPr>
          <p:spPr bwMode="auto">
            <a:xfrm>
              <a:off x="3079750" y="5659438"/>
              <a:ext cx="56070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r>
                <a:rPr lang="en-US" sz="2000" baseline="0" dirty="0"/>
                <a:t>where</a:t>
              </a:r>
              <a:r>
                <a:rPr lang="en-US" sz="2000" b="1" baseline="0" dirty="0"/>
                <a:t> s</a:t>
              </a:r>
              <a:r>
                <a:rPr lang="en-US" sz="2000" dirty="0"/>
                <a:t>0</a:t>
              </a:r>
              <a:r>
                <a:rPr lang="en-US" sz="2000" baseline="0" dirty="0"/>
                <a:t> =</a:t>
              </a:r>
              <a:r>
                <a:rPr lang="en-US" sz="2000" b="1" baseline="0" dirty="0"/>
                <a:t> </a:t>
              </a:r>
              <a:r>
                <a:rPr lang="en-US" sz="2000" baseline="0" dirty="0"/>
                <a:t>[</a:t>
              </a:r>
              <a:r>
                <a:rPr lang="en-US" sz="2000" b="1" baseline="0" dirty="0"/>
                <a:t>s</a:t>
              </a:r>
              <a:r>
                <a:rPr lang="en-US" sz="2000" baseline="0" dirty="0"/>
                <a:t>]</a:t>
              </a:r>
              <a:r>
                <a:rPr lang="en-US" sz="2000" b="1" dirty="0" err="1"/>
                <a:t>rgb</a:t>
              </a:r>
              <a:r>
                <a:rPr lang="en-US" sz="2000" baseline="0" dirty="0"/>
                <a:t>  and [</a:t>
              </a:r>
              <a:r>
                <a:rPr lang="en-US" sz="2000" b="1" baseline="0" dirty="0"/>
                <a:t>v</a:t>
              </a:r>
              <a:r>
                <a:rPr lang="en-US" sz="2000" baseline="0" dirty="0"/>
                <a:t>]</a:t>
              </a:r>
              <a:r>
                <a:rPr lang="en-US" sz="2000" b="1" dirty="0" err="1"/>
                <a:t>rgb</a:t>
              </a:r>
              <a:r>
                <a:rPr lang="en-US" sz="2000" baseline="0" dirty="0"/>
                <a:t>= </a:t>
              </a:r>
              <a:r>
                <a:rPr lang="en-US" sz="2000" b="1" baseline="0" dirty="0"/>
                <a:t>v</a:t>
              </a:r>
              <a:r>
                <a:rPr lang="en-US" sz="2000" dirty="0"/>
                <a:t>0</a:t>
              </a:r>
              <a:r>
                <a:rPr lang="en-US" sz="2000" b="1" baseline="0" dirty="0"/>
                <a:t> </a:t>
              </a:r>
              <a:r>
                <a:rPr lang="en-US" sz="2000" baseline="0" dirty="0"/>
                <a:t>as </a:t>
              </a:r>
              <a:r>
                <a:rPr lang="en-US" sz="2000" baseline="0" dirty="0" err="1"/>
                <a:t>def</a:t>
              </a:r>
              <a:r>
                <a:rPr lang="en-US" sz="1000" baseline="0" dirty="0"/>
                <a:t> </a:t>
              </a:r>
              <a:r>
                <a:rPr lang="en-US" sz="2000" baseline="0" dirty="0"/>
                <a:t>’d. on slide </a:t>
              </a:r>
              <a:r>
                <a:rPr lang="en-US" sz="2000" baseline="0" dirty="0" smtClean="0">
                  <a:hlinkClick r:id="rId11" action="ppaction://hlinksldjump"/>
                </a:rPr>
                <a:t>75</a:t>
              </a:r>
              <a:r>
                <a:rPr lang="en-US" sz="2000" baseline="0" dirty="0" smtClean="0"/>
                <a:t>.</a:t>
              </a:r>
              <a:endParaRPr lang="en-US" sz="2000" baseline="0" dirty="0"/>
            </a:p>
          </p:txBody>
        </p:sp>
      </p:grpSp>
      <p:sp>
        <p:nvSpPr>
          <p:cNvPr id="20" name="Text Box 12"/>
          <p:cNvSpPr txBox="1">
            <a:spLocks noChangeArrowheads="1"/>
          </p:cNvSpPr>
          <p:nvPr/>
        </p:nvSpPr>
        <p:spPr bwMode="auto">
          <a:xfrm>
            <a:off x="5638800" y="1013936"/>
            <a:ext cx="2908300" cy="738664"/>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a:extLst/>
        </p:spPr>
        <p:txBody>
          <a:bodyPr wrap="square">
            <a:spAutoFit/>
          </a:bodyPr>
          <a:lstStyle>
            <a:defPPr>
              <a:defRPr lang="en-US"/>
            </a:defPPr>
            <a:lvl1pPr>
              <a:spcBef>
                <a:spcPct val="50000"/>
              </a:spcBef>
              <a:defRPr baseline="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The x, y, &amp; z unit vectors in </a:t>
            </a:r>
            <a:r>
              <a:rPr lang="en-US" dirty="0" smtClean="0"/>
              <a:t>rgb </a:t>
            </a:r>
            <a:r>
              <a:rPr lang="en-US" dirty="0"/>
              <a:t>coordinates are the columns of the rotation matrix: </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96</a:t>
            </a:fld>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7772400" cy="723900"/>
          </a:xfrm>
        </p:spPr>
        <p:txBody>
          <a:bodyPr/>
          <a:lstStyle/>
          <a:p>
            <a:r>
              <a:rPr lang="en-US" dirty="0" smtClean="0"/>
              <a:t>HSV to RGB Algorithm</a:t>
            </a:r>
            <a:endParaRPr lang="en-US" dirty="0"/>
          </a:p>
        </p:txBody>
      </p:sp>
      <p:sp>
        <p:nvSpPr>
          <p:cNvPr id="8" name="TextBox 7"/>
          <p:cNvSpPr txBox="1"/>
          <p:nvPr/>
        </p:nvSpPr>
        <p:spPr>
          <a:xfrm>
            <a:off x="457200" y="2354997"/>
            <a:ext cx="8458200" cy="2585323"/>
          </a:xfrm>
          <a:prstGeom prst="rect">
            <a:avLst/>
          </a:prstGeom>
          <a:noFill/>
          <a:ln>
            <a:solidFill>
              <a:schemeClr val="tx1"/>
            </a:solidFill>
          </a:ln>
        </p:spPr>
        <p:txBody>
          <a:bodyPr wrap="square" rtlCol="0">
            <a:spAutoFit/>
          </a:bodyPr>
          <a:lstStyle/>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Reshape R</a:t>
            </a:r>
            <a:r>
              <a:rPr lang="en-US" sz="1800" baseline="0" dirty="0" smtClean="0">
                <a:latin typeface="Courier New" panose="02070309020205020404" pitchFamily="49" charset="0"/>
                <a:cs typeface="Courier New" panose="02070309020205020404" pitchFamily="49" charset="0"/>
                <a:sym typeface="Symbol" panose="05050102010706020507" pitchFamily="18" charset="2"/>
              </a:rPr>
              <a:t>C images h, s, and v into RC1 column vectors.</a:t>
            </a:r>
            <a:endParaRPr lang="en-US" sz="1800" baseline="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Denormalize the saturation image,</a:t>
            </a:r>
            <a:r>
              <a:rPr lang="en-US" sz="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s</a:t>
            </a:r>
            <a:r>
              <a:rPr lang="en-US" sz="1800" baseline="0" dirty="0" smtClean="0">
                <a:latin typeface="Courier New" panose="02070309020205020404" pitchFamily="49" charset="0"/>
                <a:cs typeface="Courier New" panose="02070309020205020404" pitchFamily="49" charset="0"/>
              </a:rPr>
              <a:t> = 208.2066</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rPr>
              <a:t>s.</a:t>
            </a:r>
            <a:r>
              <a:rPr lang="en-US" sz="1800" baseline="0" dirty="0" smtClean="0">
                <a:latin typeface="Courier New" panose="02070309020205020404" pitchFamily="49" charset="0"/>
                <a:cs typeface="Courier New" panose="02070309020205020404" pitchFamily="49" charset="0"/>
              </a:rPr>
              <a:t> </a:t>
            </a:r>
            <a:endParaRPr lang="en-US" sz="1800" baseline="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Compute the x-coordinate image,</a:t>
            </a:r>
            <a:r>
              <a:rPr lang="en-US" sz="800" b="1"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x</a:t>
            </a:r>
            <a:r>
              <a:rPr lang="en-US" sz="1800" dirty="0" smtClean="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rPr>
              <a:t>= </a:t>
            </a:r>
            <a:r>
              <a:rPr lang="en-US" sz="1800" b="1" baseline="0" dirty="0" err="1" smtClean="0">
                <a:latin typeface="Courier New" panose="02070309020205020404" pitchFamily="49" charset="0"/>
                <a:cs typeface="Courier New" panose="02070309020205020404" pitchFamily="49" charset="0"/>
              </a:rPr>
              <a:t>s</a:t>
            </a:r>
            <a:r>
              <a:rPr lang="en-US" sz="1800" b="1" baseline="0" dirty="0" err="1" smtClean="0">
                <a:latin typeface="Courier New" panose="02070309020205020404" pitchFamily="49" charset="0"/>
                <a:cs typeface="Courier New" panose="02070309020205020404" pitchFamily="49" charset="0"/>
                <a:sym typeface="Symbol"/>
              </a:rPr>
              <a:t></a:t>
            </a:r>
            <a:r>
              <a:rPr lang="en-US" sz="1800" baseline="0" dirty="0" err="1" smtClean="0">
                <a:latin typeface="Courier New" panose="02070309020205020404" pitchFamily="49" charset="0"/>
                <a:cs typeface="Courier New" panose="02070309020205020404" pitchFamily="49" charset="0"/>
              </a:rPr>
              <a:t>cos</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h</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a:latin typeface="Courier New" panose="02070309020205020404" pitchFamily="49" charset="0"/>
                <a:cs typeface="Courier New" panose="02070309020205020404" pitchFamily="49" charset="0"/>
              </a:rPr>
              <a:t>Compute the </a:t>
            </a:r>
            <a:r>
              <a:rPr lang="en-US" sz="1800" baseline="0" dirty="0" smtClean="0">
                <a:latin typeface="Courier New" panose="02070309020205020404" pitchFamily="49" charset="0"/>
                <a:cs typeface="Courier New" panose="02070309020205020404" pitchFamily="49" charset="0"/>
              </a:rPr>
              <a:t>y-</a:t>
            </a:r>
            <a:r>
              <a:rPr lang="en-US" sz="1800" baseline="0" dirty="0">
                <a:latin typeface="Courier New" panose="02070309020205020404" pitchFamily="49" charset="0"/>
                <a:cs typeface="Courier New" panose="02070309020205020404" pitchFamily="49" charset="0"/>
              </a:rPr>
              <a:t>coordinate </a:t>
            </a:r>
            <a:r>
              <a:rPr lang="en-US" sz="1800" baseline="0" dirty="0" smtClean="0">
                <a:latin typeface="Courier New" panose="02070309020205020404" pitchFamily="49" charset="0"/>
                <a:cs typeface="Courier New" panose="02070309020205020404" pitchFamily="49" charset="0"/>
              </a:rPr>
              <a:t>image,</a:t>
            </a:r>
            <a:r>
              <a:rPr lang="en-US" sz="800" b="1"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y</a:t>
            </a:r>
            <a:r>
              <a:rPr lang="en-US" sz="1800" dirty="0" smtClean="0">
                <a:latin typeface="Courier New" panose="02070309020205020404" pitchFamily="49" charset="0"/>
                <a:cs typeface="Courier New" panose="02070309020205020404" pitchFamily="49" charset="0"/>
              </a:rPr>
              <a:t> </a:t>
            </a:r>
            <a:r>
              <a:rPr lang="en-US" sz="1800" baseline="0" dirty="0" smtClean="0">
                <a:latin typeface="Courier New" panose="02070309020205020404" pitchFamily="49" charset="0"/>
                <a:cs typeface="Courier New" panose="02070309020205020404" pitchFamily="49" charset="0"/>
              </a:rPr>
              <a:t>= </a:t>
            </a:r>
            <a:r>
              <a:rPr lang="en-US" sz="1800" b="1" baseline="0" dirty="0" err="1" smtClean="0">
                <a:latin typeface="Courier New" panose="02070309020205020404" pitchFamily="49" charset="0"/>
                <a:cs typeface="Courier New" panose="02070309020205020404" pitchFamily="49" charset="0"/>
              </a:rPr>
              <a:t>s</a:t>
            </a:r>
            <a:r>
              <a:rPr lang="en-US" sz="1800" b="1" baseline="0" dirty="0" err="1" smtClean="0">
                <a:latin typeface="Courier New" panose="02070309020205020404" pitchFamily="49" charset="0"/>
                <a:cs typeface="Courier New" panose="02070309020205020404" pitchFamily="49" charset="0"/>
                <a:sym typeface="Symbol"/>
              </a:rPr>
              <a:t></a:t>
            </a:r>
            <a:r>
              <a:rPr lang="en-US" sz="1800" baseline="0" dirty="0" err="1" smtClean="0">
                <a:latin typeface="Courier New" panose="02070309020205020404" pitchFamily="49" charset="0"/>
                <a:cs typeface="Courier New" panose="02070309020205020404" pitchFamily="49" charset="0"/>
              </a:rPr>
              <a:t>sin</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h</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a:t>
            </a:r>
            <a:endParaRPr lang="en-US" sz="1800" baseline="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Construct the value vector image, </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v </a:t>
            </a:r>
            <a:r>
              <a:rPr lang="en-US" sz="1800" b="1" baseline="0" dirty="0" err="1" smtClean="0">
                <a:latin typeface="Courier New" panose="02070309020205020404" pitchFamily="49" charset="0"/>
                <a:cs typeface="Courier New" panose="02070309020205020404" pitchFamily="49" charset="0"/>
              </a:rPr>
              <a:t>v</a:t>
            </a:r>
            <a:r>
              <a:rPr lang="en-US" sz="1800" b="1" baseline="0" dirty="0" smtClean="0">
                <a:latin typeface="Courier New" panose="02070309020205020404" pitchFamily="49" charset="0"/>
                <a:cs typeface="Courier New" panose="02070309020205020404" pitchFamily="49" charset="0"/>
              </a:rPr>
              <a:t> v</a:t>
            </a:r>
            <a:r>
              <a:rPr lang="en-US" sz="1800" baseline="0" dirty="0" smtClean="0">
                <a:latin typeface="Courier New" panose="02070309020205020404" pitchFamily="49" charset="0"/>
                <a:cs typeface="Courier New" panose="02070309020205020404" pitchFamily="49" charset="0"/>
              </a:rPr>
              <a:t>]</a:t>
            </a:r>
            <a:r>
              <a:rPr lang="en-US" sz="1800" baseline="30000" dirty="0" smtClean="0">
                <a:latin typeface="Courier New" panose="02070309020205020404" pitchFamily="49" charset="0"/>
                <a:cs typeface="Courier New" panose="02070309020205020404" pitchFamily="49" charset="0"/>
              </a:rPr>
              <a:t>T</a:t>
            </a:r>
            <a:endParaRPr lang="en-US" sz="1800" baseline="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Construct the 1</a:t>
            </a:r>
            <a:r>
              <a:rPr lang="en-US" sz="1800" baseline="30000" dirty="0" smtClean="0">
                <a:latin typeface="Courier New" panose="02070309020205020404" pitchFamily="49" charset="0"/>
                <a:cs typeface="Courier New" panose="02070309020205020404" pitchFamily="49" charset="0"/>
              </a:rPr>
              <a:t>st</a:t>
            </a:r>
            <a:r>
              <a:rPr lang="en-US" sz="1800" baseline="0" dirty="0" smtClean="0">
                <a:latin typeface="Courier New" panose="02070309020205020404" pitchFamily="49" charset="0"/>
                <a:cs typeface="Courier New" panose="02070309020205020404" pitchFamily="49" charset="0"/>
              </a:rPr>
              <a:t> two columns of rotation matrix A </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Rotate the saturation image </a:t>
            </a:r>
            <a:r>
              <a:rPr lang="en-US" sz="1800" b="1" baseline="0" dirty="0" smtClean="0">
                <a:latin typeface="Courier New" panose="02070309020205020404" pitchFamily="49" charset="0"/>
                <a:cs typeface="Courier New" panose="02070309020205020404" pitchFamily="49" charset="0"/>
              </a:rPr>
              <a:t>S = </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s</a:t>
            </a:r>
            <a:r>
              <a:rPr lang="en-US" sz="1800" dirty="0" smtClean="0">
                <a:latin typeface="Courier New" panose="02070309020205020404" pitchFamily="49" charset="0"/>
                <a:cs typeface="Courier New" panose="02070309020205020404" pitchFamily="49" charset="0"/>
              </a:rPr>
              <a:t>1</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s</a:t>
            </a:r>
            <a:r>
              <a:rPr lang="en-US" sz="1800" b="1" dirty="0" smtClean="0">
                <a:latin typeface="Courier New" panose="02070309020205020404" pitchFamily="49" charset="0"/>
                <a:cs typeface="Courier New" panose="02070309020205020404" pitchFamily="49" charset="0"/>
              </a:rPr>
              <a:t>2</a:t>
            </a:r>
            <a:r>
              <a:rPr lang="en-US" sz="1800" b="1" baseline="0" dirty="0" smtClean="0">
                <a:latin typeface="Courier New" panose="02070309020205020404" pitchFamily="49" charset="0"/>
                <a:cs typeface="Courier New" panose="02070309020205020404" pitchFamily="49" charset="0"/>
              </a:rPr>
              <a:t> s</a:t>
            </a:r>
            <a:r>
              <a:rPr lang="en-US" sz="1800" b="1" dirty="0" smtClean="0">
                <a:latin typeface="Courier New" panose="02070309020205020404" pitchFamily="49" charset="0"/>
                <a:cs typeface="Courier New" panose="02070309020205020404" pitchFamily="49" charset="0"/>
              </a:rPr>
              <a:t>3</a:t>
            </a:r>
            <a:r>
              <a:rPr lang="en-US" sz="1800" baseline="0" dirty="0" smtClean="0">
                <a:latin typeface="Courier New" panose="02070309020205020404" pitchFamily="49" charset="0"/>
                <a:cs typeface="Courier New" panose="02070309020205020404" pitchFamily="49" charset="0"/>
              </a:rPr>
              <a:t>]</a:t>
            </a:r>
            <a:r>
              <a:rPr lang="en-US" sz="1800" baseline="30000" dirty="0" smtClean="0">
                <a:latin typeface="Courier New" panose="02070309020205020404" pitchFamily="49" charset="0"/>
                <a:cs typeface="Courier New" panose="02070309020205020404" pitchFamily="49" charset="0"/>
              </a:rPr>
              <a:t>T</a:t>
            </a:r>
            <a:r>
              <a:rPr lang="en-US" sz="1800" baseline="0" dirty="0" smtClean="0">
                <a:latin typeface="Courier New" panose="02070309020205020404" pitchFamily="49" charset="0"/>
                <a:cs typeface="Courier New" panose="02070309020205020404" pitchFamily="49" charset="0"/>
              </a:rPr>
              <a:t> = A[</a:t>
            </a:r>
            <a:r>
              <a:rPr lang="en-US" sz="1800" b="1" baseline="0" dirty="0" smtClean="0">
                <a:latin typeface="Courier New" panose="02070309020205020404" pitchFamily="49" charset="0"/>
                <a:cs typeface="Courier New" panose="02070309020205020404" pitchFamily="49" charset="0"/>
              </a:rPr>
              <a:t>x</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y</a:t>
            </a:r>
            <a:r>
              <a:rPr lang="en-US" sz="1800" baseline="0" dirty="0" smtClean="0">
                <a:latin typeface="Courier New" panose="02070309020205020404" pitchFamily="49" charset="0"/>
                <a:cs typeface="Courier New" panose="02070309020205020404" pitchFamily="49" charset="0"/>
              </a:rPr>
              <a:t>]</a:t>
            </a:r>
            <a:r>
              <a:rPr lang="en-US" sz="1800" baseline="30000" dirty="0" smtClean="0">
                <a:latin typeface="Courier New" panose="02070309020205020404" pitchFamily="49" charset="0"/>
                <a:cs typeface="Courier New" panose="02070309020205020404" pitchFamily="49" charset="0"/>
              </a:rPr>
              <a:t>T</a:t>
            </a:r>
            <a:r>
              <a:rPr lang="en-US" sz="1800" b="1"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Add the result to </a:t>
            </a:r>
            <a:r>
              <a:rPr lang="en-US" sz="1800" b="1" baseline="0" dirty="0" smtClean="0">
                <a:latin typeface="Courier New" panose="02070309020205020404" pitchFamily="49" charset="0"/>
                <a:cs typeface="Courier New" panose="02070309020205020404" pitchFamily="49" charset="0"/>
              </a:rPr>
              <a:t>V </a:t>
            </a:r>
            <a:r>
              <a:rPr lang="en-US" sz="1800" baseline="0" dirty="0" smtClean="0">
                <a:latin typeface="Courier New" panose="02070309020205020404" pitchFamily="49" charset="0"/>
                <a:cs typeface="Courier New" panose="02070309020205020404" pitchFamily="49" charset="0"/>
              </a:rPr>
              <a:t>to recover</a:t>
            </a:r>
            <a:r>
              <a:rPr lang="en-US" sz="1800" b="1" baseline="0" dirty="0" smtClean="0">
                <a:latin typeface="Courier New" panose="02070309020205020404" pitchFamily="49" charset="0"/>
                <a:cs typeface="Courier New" panose="02070309020205020404" pitchFamily="49" charset="0"/>
              </a:rPr>
              <a:t> I</a:t>
            </a:r>
            <a:r>
              <a:rPr lang="en-US" sz="1800" dirty="0" smtClean="0">
                <a:latin typeface="Courier New" panose="02070309020205020404" pitchFamily="49" charset="0"/>
                <a:cs typeface="Courier New" panose="02070309020205020404" pitchFamily="49" charset="0"/>
              </a:rPr>
              <a:t>RGB</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S</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sym typeface="Symbol"/>
              </a:rPr>
              <a:t>.</a:t>
            </a:r>
            <a:endParaRPr lang="en-US" sz="1800" baseline="0" dirty="0" smtClean="0">
              <a:latin typeface="Courier New" panose="02070309020205020404" pitchFamily="49" charset="0"/>
              <a:cs typeface="Courier New" panose="02070309020205020404" pitchFamily="49" charset="0"/>
            </a:endParaRPr>
          </a:p>
          <a:p>
            <a:pPr marL="457200" indent="-457200">
              <a:buFont typeface="+mj-lt"/>
              <a:buAutoNum type="arabicPeriod"/>
            </a:pPr>
            <a:r>
              <a:rPr lang="en-US" sz="1800" baseline="0" dirty="0" smtClean="0">
                <a:latin typeface="Courier New" panose="02070309020205020404" pitchFamily="49" charset="0"/>
                <a:cs typeface="Courier New" panose="02070309020205020404" pitchFamily="49" charset="0"/>
              </a:rPr>
              <a:t>Round </a:t>
            </a:r>
            <a:r>
              <a:rPr lang="en-US" sz="1800" b="1" baseline="0" dirty="0">
                <a:solidFill>
                  <a:srgbClr val="000000"/>
                </a:solidFill>
                <a:latin typeface="Courier New" panose="02070309020205020404" pitchFamily="49" charset="0"/>
                <a:cs typeface="Courier New" panose="02070309020205020404" pitchFamily="49" charset="0"/>
              </a:rPr>
              <a:t>I</a:t>
            </a:r>
            <a:r>
              <a:rPr lang="en-US" sz="1800" dirty="0">
                <a:solidFill>
                  <a:srgbClr val="000000"/>
                </a:solidFill>
                <a:latin typeface="Courier New" panose="02070309020205020404" pitchFamily="49" charset="0"/>
                <a:cs typeface="Courier New" panose="02070309020205020404" pitchFamily="49" charset="0"/>
              </a:rPr>
              <a:t>RGB</a:t>
            </a:r>
            <a:r>
              <a:rPr lang="en-US" sz="1800" baseline="0" dirty="0" smtClean="0">
                <a:latin typeface="Courier New" panose="02070309020205020404" pitchFamily="49" charset="0"/>
                <a:cs typeface="Courier New" panose="02070309020205020404" pitchFamily="49" charset="0"/>
              </a:rPr>
              <a:t>, convert it to uint8, and reshape it to R</a:t>
            </a:r>
            <a:r>
              <a:rPr lang="en-US" sz="1800" baseline="0" dirty="0" smtClean="0">
                <a:latin typeface="Courier New" panose="02070309020205020404" pitchFamily="49" charset="0"/>
                <a:cs typeface="Courier New" panose="02070309020205020404" pitchFamily="49" charset="0"/>
                <a:sym typeface="Symbol" panose="05050102010706020507" pitchFamily="18" charset="2"/>
              </a:rPr>
              <a:t>C3</a:t>
            </a:r>
            <a:r>
              <a:rPr lang="en-US" sz="1800" baseline="0" dirty="0" smtClean="0">
                <a:latin typeface="Courier New" panose="02070309020205020404" pitchFamily="49" charset="0"/>
                <a:cs typeface="Courier New" panose="02070309020205020404" pitchFamily="49" charset="0"/>
              </a:rPr>
              <a:t>.</a:t>
            </a:r>
          </a:p>
        </p:txBody>
      </p:sp>
      <p:sp>
        <p:nvSpPr>
          <p:cNvPr id="9" name="Text Box 11"/>
          <p:cNvSpPr txBox="1">
            <a:spLocks noChangeArrowheads="1"/>
          </p:cNvSpPr>
          <p:nvPr/>
        </p:nvSpPr>
        <p:spPr bwMode="auto">
          <a:xfrm>
            <a:off x="5562600" y="1295400"/>
            <a:ext cx="3048000" cy="338554"/>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A vector-geometric algorithm</a:t>
            </a:r>
            <a:endParaRPr lang="el-GR" sz="1600" baseline="0" dirty="0">
              <a:latin typeface="Comic Sans MS" pitchFamily="66" charset="0"/>
            </a:endParaRPr>
          </a:p>
        </p:txBody>
      </p:sp>
      <p:sp>
        <p:nvSpPr>
          <p:cNvPr id="13" name="TextBox 12"/>
          <p:cNvSpPr txBox="1"/>
          <p:nvPr/>
        </p:nvSpPr>
        <p:spPr>
          <a:xfrm>
            <a:off x="457200" y="1828800"/>
            <a:ext cx="8458200" cy="338554"/>
          </a:xfrm>
          <a:prstGeom prst="rect">
            <a:avLst/>
          </a:prstGeom>
          <a:noFill/>
        </p:spPr>
        <p:txBody>
          <a:bodyPr wrap="square" rtlCol="0">
            <a:spAutoFit/>
          </a:bodyPr>
          <a:lstStyle/>
          <a:p>
            <a:r>
              <a:rPr lang="en-US" sz="1600" baseline="0" dirty="0" smtClean="0">
                <a:latin typeface="+mn-lt"/>
              </a:rPr>
              <a:t>This inverts the outputs of both Algorithm 1 and Algorithm 2.</a:t>
            </a:r>
            <a:endParaRPr lang="en-US" sz="1600" baseline="0" dirty="0">
              <a:latin typeface="+mn-lt"/>
            </a:endParaRPr>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97</a:t>
            </a:fld>
            <a:endParaRPr lang="en-US" dirty="0"/>
          </a:p>
        </p:txBody>
      </p:sp>
      <p:sp>
        <p:nvSpPr>
          <p:cNvPr id="10" name="Text Box 11"/>
          <p:cNvSpPr txBox="1">
            <a:spLocks noChangeArrowheads="1"/>
          </p:cNvSpPr>
          <p:nvPr/>
        </p:nvSpPr>
        <p:spPr bwMode="auto">
          <a:xfrm>
            <a:off x="5184913" y="5068024"/>
            <a:ext cx="3730487" cy="1077218"/>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ts val="0"/>
              </a:spcBef>
            </a:pPr>
            <a:r>
              <a:rPr lang="en-US" sz="1600" baseline="0" dirty="0" smtClean="0">
                <a:latin typeface="Comic Sans MS" pitchFamily="66" charset="0"/>
              </a:rPr>
              <a:t>Note: V</a:t>
            </a:r>
            <a:r>
              <a:rPr lang="en-US" sz="1600" baseline="30000" dirty="0" smtClean="0">
                <a:latin typeface="Comic Sans MS" pitchFamily="66" charset="0"/>
              </a:rPr>
              <a:t> </a:t>
            </a:r>
            <a:r>
              <a:rPr lang="en-US" sz="1600" baseline="0" dirty="0" smtClean="0">
                <a:latin typeface="Comic Sans MS" pitchFamily="66" charset="0"/>
              </a:rPr>
              <a:t>is 3xRC, since v is an RCx1 column vector and V = [v </a:t>
            </a:r>
            <a:r>
              <a:rPr lang="en-US" sz="1600" baseline="0" dirty="0" err="1" smtClean="0">
                <a:latin typeface="Comic Sans MS" pitchFamily="66" charset="0"/>
              </a:rPr>
              <a:t>v</a:t>
            </a:r>
            <a:r>
              <a:rPr lang="en-US" sz="1600" baseline="0" dirty="0" smtClean="0">
                <a:latin typeface="Comic Sans MS" pitchFamily="66" charset="0"/>
              </a:rPr>
              <a:t> v]</a:t>
            </a:r>
            <a:r>
              <a:rPr lang="en-US" sz="1600" baseline="30000" dirty="0" smtClean="0">
                <a:latin typeface="Comic Sans MS" pitchFamily="66" charset="0"/>
              </a:rPr>
              <a:t>T</a:t>
            </a:r>
            <a:r>
              <a:rPr lang="en-US" sz="1600" baseline="0" dirty="0" smtClean="0">
                <a:latin typeface="Comic Sans MS" pitchFamily="66" charset="0"/>
              </a:rPr>
              <a:t>. </a:t>
            </a:r>
          </a:p>
          <a:p>
            <a:pPr>
              <a:spcBef>
                <a:spcPts val="0"/>
              </a:spcBef>
            </a:pPr>
            <a:r>
              <a:rPr lang="en-US" sz="1600" baseline="0" dirty="0" smtClean="0">
                <a:latin typeface="Comic Sans MS" pitchFamily="66" charset="0"/>
              </a:rPr>
              <a:t>A</a:t>
            </a:r>
            <a:r>
              <a:rPr lang="en-US" sz="1600" dirty="0" smtClean="0">
                <a:latin typeface="Comic Sans MS" pitchFamily="66" charset="0"/>
              </a:rPr>
              <a:t>3x2</a:t>
            </a:r>
            <a:r>
              <a:rPr lang="en-US" sz="1600" baseline="0" dirty="0" smtClean="0">
                <a:latin typeface="Comic Sans MS" pitchFamily="66" charset="0"/>
              </a:rPr>
              <a:t> multiplies [x y]</a:t>
            </a:r>
            <a:r>
              <a:rPr lang="en-US" sz="1600" baseline="30000" dirty="0" smtClean="0">
                <a:latin typeface="Comic Sans MS" pitchFamily="66" charset="0"/>
              </a:rPr>
              <a:t>T</a:t>
            </a:r>
            <a:r>
              <a:rPr lang="en-US" sz="1600" baseline="0" dirty="0" smtClean="0">
                <a:latin typeface="Comic Sans MS" pitchFamily="66" charset="0"/>
              </a:rPr>
              <a:t> which </a:t>
            </a:r>
            <a:r>
              <a:rPr lang="en-US" sz="1600" baseline="0" dirty="0">
                <a:latin typeface="Comic Sans MS" pitchFamily="66" charset="0"/>
              </a:rPr>
              <a:t>is 2xRC. </a:t>
            </a:r>
            <a:endParaRPr lang="en-US" sz="1600" baseline="0" dirty="0" smtClean="0">
              <a:latin typeface="Comic Sans MS" pitchFamily="66" charset="0"/>
            </a:endParaRPr>
          </a:p>
          <a:p>
            <a:pPr>
              <a:spcBef>
                <a:spcPts val="0"/>
              </a:spcBef>
            </a:pPr>
            <a:r>
              <a:rPr lang="en-US" sz="1600" baseline="0" dirty="0" smtClean="0">
                <a:latin typeface="Comic Sans MS" pitchFamily="66" charset="0"/>
              </a:rPr>
              <a:t>Lines 7 &amp; 8: S, V, and I</a:t>
            </a:r>
            <a:r>
              <a:rPr lang="en-US" sz="1600" dirty="0" smtClean="0">
                <a:latin typeface="Comic Sans MS" pitchFamily="66" charset="0"/>
              </a:rPr>
              <a:t>RGB</a:t>
            </a:r>
            <a:r>
              <a:rPr lang="en-US" sz="1600" baseline="0" dirty="0" smtClean="0">
                <a:latin typeface="Comic Sans MS" pitchFamily="66" charset="0"/>
              </a:rPr>
              <a:t> </a:t>
            </a:r>
            <a:r>
              <a:rPr lang="en-US" sz="1600" baseline="0" dirty="0">
                <a:latin typeface="Comic Sans MS" pitchFamily="66" charset="0"/>
              </a:rPr>
              <a:t>are 3xRC</a:t>
            </a:r>
            <a:r>
              <a:rPr lang="en-US" sz="1600" baseline="0" dirty="0" smtClean="0">
                <a:latin typeface="Comic Sans MS" pitchFamily="66" charset="0"/>
              </a:rPr>
              <a:t>.</a:t>
            </a:r>
            <a:endParaRPr lang="el-GR" sz="1600" baseline="0" dirty="0">
              <a:latin typeface="Comic Sans MS" pitchFamily="66" charset="0"/>
            </a:endParaRPr>
          </a:p>
        </p:txBody>
      </p:sp>
      <p:sp>
        <p:nvSpPr>
          <p:cNvPr id="11" name="Text Box 11"/>
          <p:cNvSpPr txBox="1">
            <a:spLocks noChangeArrowheads="1"/>
          </p:cNvSpPr>
          <p:nvPr/>
        </p:nvSpPr>
        <p:spPr bwMode="auto">
          <a:xfrm>
            <a:off x="466725" y="5068024"/>
            <a:ext cx="3048000" cy="584775"/>
          </a:xfrm>
          <a:prstGeom prst="rect">
            <a:avLst/>
          </a:prstGeom>
          <a:solidFill>
            <a:srgbClr val="FFFFCC"/>
          </a:solidFill>
          <a:ln w="9525">
            <a:solidFill>
              <a:srgbClr val="FFFF99"/>
            </a:solidFill>
            <a:miter lim="800000"/>
            <a:headEnd/>
            <a:tailEnd/>
          </a:ln>
          <a:effectLst>
            <a:outerShdw blurRad="38100" dist="63500" dir="8100000" algn="ctr" rotWithShape="0">
              <a:schemeClr val="tx1">
                <a:alpha val="25000"/>
              </a:schemeClr>
            </a:outerShdw>
          </a:effectLst>
        </p:spPr>
        <p:txBody>
          <a:bodyPr wrap="square">
            <a:spAutoFit/>
          </a:bodyPr>
          <a:lstStyle>
            <a:lvl1pPr>
              <a:defRPr sz="1400" baseline="-25000">
                <a:solidFill>
                  <a:schemeClr val="tx2"/>
                </a:solidFill>
                <a:latin typeface="Times New Roman" pitchFamily="18" charset="0"/>
              </a:defRPr>
            </a:lvl1pPr>
            <a:lvl2pPr marL="742950" indent="-285750">
              <a:defRPr sz="1400" baseline="-25000">
                <a:solidFill>
                  <a:schemeClr val="tx2"/>
                </a:solidFill>
                <a:latin typeface="Times New Roman" pitchFamily="18" charset="0"/>
              </a:defRPr>
            </a:lvl2pPr>
            <a:lvl3pPr marL="1143000" indent="-228600">
              <a:defRPr sz="1400" baseline="-25000">
                <a:solidFill>
                  <a:schemeClr val="tx2"/>
                </a:solidFill>
                <a:latin typeface="Times New Roman" pitchFamily="18" charset="0"/>
              </a:defRPr>
            </a:lvl3pPr>
            <a:lvl4pPr marL="1600200" indent="-228600">
              <a:defRPr sz="1400" baseline="-25000">
                <a:solidFill>
                  <a:schemeClr val="tx2"/>
                </a:solidFill>
                <a:latin typeface="Times New Roman" pitchFamily="18" charset="0"/>
              </a:defRPr>
            </a:lvl4pPr>
            <a:lvl5pPr marL="2057400" indent="-228600">
              <a:defRPr sz="1400" baseline="-25000">
                <a:solidFill>
                  <a:schemeClr val="tx2"/>
                </a:solidFill>
                <a:latin typeface="Times New Roman" pitchFamily="18" charset="0"/>
              </a:defRPr>
            </a:lvl5pPr>
            <a:lvl6pPr marL="2514600" indent="-228600" eaLnBrk="0" fontAlgn="base" hangingPunct="0">
              <a:spcBef>
                <a:spcPct val="0"/>
              </a:spcBef>
              <a:spcAft>
                <a:spcPct val="0"/>
              </a:spcAft>
              <a:defRPr sz="1400" baseline="-25000">
                <a:solidFill>
                  <a:schemeClr val="tx2"/>
                </a:solidFill>
                <a:latin typeface="Times New Roman" pitchFamily="18" charset="0"/>
              </a:defRPr>
            </a:lvl6pPr>
            <a:lvl7pPr marL="2971800" indent="-228600" eaLnBrk="0" fontAlgn="base" hangingPunct="0">
              <a:spcBef>
                <a:spcPct val="0"/>
              </a:spcBef>
              <a:spcAft>
                <a:spcPct val="0"/>
              </a:spcAft>
              <a:defRPr sz="1400" baseline="-25000">
                <a:solidFill>
                  <a:schemeClr val="tx2"/>
                </a:solidFill>
                <a:latin typeface="Times New Roman" pitchFamily="18" charset="0"/>
              </a:defRPr>
            </a:lvl7pPr>
            <a:lvl8pPr marL="3429000" indent="-228600" eaLnBrk="0" fontAlgn="base" hangingPunct="0">
              <a:spcBef>
                <a:spcPct val="0"/>
              </a:spcBef>
              <a:spcAft>
                <a:spcPct val="0"/>
              </a:spcAft>
              <a:defRPr sz="1400" baseline="-25000">
                <a:solidFill>
                  <a:schemeClr val="tx2"/>
                </a:solidFill>
                <a:latin typeface="Times New Roman" pitchFamily="18" charset="0"/>
              </a:defRPr>
            </a:lvl8pPr>
            <a:lvl9pPr marL="3886200" indent="-228600" eaLnBrk="0" fontAlgn="base" hangingPunct="0">
              <a:spcBef>
                <a:spcPct val="0"/>
              </a:spcBef>
              <a:spcAft>
                <a:spcPct val="0"/>
              </a:spcAft>
              <a:defRPr sz="1400" baseline="-25000">
                <a:solidFill>
                  <a:schemeClr val="tx2"/>
                </a:solidFill>
                <a:latin typeface="Times New Roman" pitchFamily="18" charset="0"/>
              </a:defRPr>
            </a:lvl9pPr>
          </a:lstStyle>
          <a:p>
            <a:pPr>
              <a:spcBef>
                <a:spcPct val="50000"/>
              </a:spcBef>
            </a:pPr>
            <a:r>
              <a:rPr lang="en-US" sz="1600" baseline="0" dirty="0" smtClean="0">
                <a:latin typeface="Comic Sans MS" pitchFamily="66" charset="0"/>
              </a:rPr>
              <a:t>Note: if size(X) == [R  C  B], then size(X(:)) == [R</a:t>
            </a:r>
            <a:r>
              <a:rPr lang="en-US" sz="1600" baseline="0" dirty="0" smtClean="0">
                <a:latin typeface="Comic Sans MS" pitchFamily="66" charset="0"/>
                <a:sym typeface="Symbol" panose="05050102010706020507" pitchFamily="18" charset="2"/>
              </a:rPr>
              <a:t>CB  1].</a:t>
            </a:r>
            <a:endParaRPr lang="el-GR" sz="1600" baseline="0" dirty="0">
              <a:latin typeface="Comic Sans MS" pitchFamily="66" charset="0"/>
            </a:endParaRPr>
          </a:p>
        </p:txBody>
      </p:sp>
    </p:spTree>
    <p:extLst>
      <p:ext uri="{BB962C8B-B14F-4D97-AF65-F5344CB8AC3E}">
        <p14:creationId xmlns:p14="http://schemas.microsoft.com/office/powerpoint/2010/main" val="237202275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7772400" cy="723900"/>
          </a:xfrm>
        </p:spPr>
        <p:txBody>
          <a:bodyPr/>
          <a:lstStyle/>
          <a:p>
            <a:r>
              <a:rPr lang="en-US" dirty="0" smtClean="0"/>
              <a:t>Alternative HSV Representations</a:t>
            </a:r>
            <a:endParaRPr lang="en-US" dirty="0"/>
          </a:p>
        </p:txBody>
      </p:sp>
      <p:sp>
        <p:nvSpPr>
          <p:cNvPr id="12" name="TextBox 11"/>
          <p:cNvSpPr txBox="1"/>
          <p:nvPr/>
        </p:nvSpPr>
        <p:spPr>
          <a:xfrm>
            <a:off x="304800" y="1773972"/>
            <a:ext cx="4572000" cy="4093428"/>
          </a:xfrm>
          <a:prstGeom prst="rect">
            <a:avLst/>
          </a:prstGeom>
          <a:noFill/>
        </p:spPr>
        <p:txBody>
          <a:bodyPr wrap="square">
            <a:spAutoFit/>
          </a:bodyPr>
          <a:lstStyle/>
          <a:p>
            <a:pPr>
              <a:spcAft>
                <a:spcPts val="1200"/>
              </a:spcAft>
              <a:defRPr/>
            </a:pPr>
            <a:r>
              <a:rPr lang="en-US" sz="2000" baseline="0" dirty="0">
                <a:latin typeface="+mn-lt"/>
              </a:rPr>
              <a:t>The HSV </a:t>
            </a:r>
            <a:r>
              <a:rPr lang="en-US" sz="2000" baseline="0" dirty="0" smtClean="0">
                <a:latin typeface="+mn-lt"/>
              </a:rPr>
              <a:t>algorithms presented </a:t>
            </a:r>
            <a:r>
              <a:rPr lang="en-US" sz="2000" baseline="0" dirty="0">
                <a:latin typeface="+mn-lt"/>
              </a:rPr>
              <a:t>in </a:t>
            </a:r>
            <a:r>
              <a:rPr lang="en-US" sz="2000" baseline="0" dirty="0" smtClean="0">
                <a:latin typeface="+mn-lt"/>
              </a:rPr>
              <a:t>the first part of this </a:t>
            </a:r>
            <a:r>
              <a:rPr lang="en-US" sz="2000" baseline="0" dirty="0">
                <a:latin typeface="+mn-lt"/>
              </a:rPr>
              <a:t>lecture </a:t>
            </a:r>
            <a:r>
              <a:rPr lang="en-US" sz="2000" baseline="0" dirty="0" smtClean="0">
                <a:latin typeface="+mn-lt"/>
              </a:rPr>
              <a:t>are </a:t>
            </a:r>
            <a:r>
              <a:rPr lang="en-US" sz="2000" baseline="0" dirty="0">
                <a:latin typeface="+mn-lt"/>
              </a:rPr>
              <a:t>direct </a:t>
            </a:r>
            <a:r>
              <a:rPr lang="en-US" sz="2000" baseline="0" dirty="0" smtClean="0">
                <a:latin typeface="+mn-lt"/>
              </a:rPr>
              <a:t>implementations </a:t>
            </a:r>
            <a:r>
              <a:rPr lang="en-US" sz="2000" baseline="0" dirty="0">
                <a:latin typeface="+mn-lt"/>
              </a:rPr>
              <a:t>of the vector math. </a:t>
            </a:r>
            <a:endParaRPr lang="en-US" sz="2000" baseline="0" dirty="0" smtClean="0">
              <a:latin typeface="+mn-lt"/>
            </a:endParaRPr>
          </a:p>
          <a:p>
            <a:pPr>
              <a:spcAft>
                <a:spcPts val="1200"/>
              </a:spcAft>
              <a:defRPr/>
            </a:pPr>
            <a:r>
              <a:rPr lang="en-US" sz="2000" baseline="0" dirty="0" smtClean="0">
                <a:latin typeface="+mn-lt"/>
              </a:rPr>
              <a:t>One of the problems with the direct approach is that it is that the presence of transcendental functions increases the time necessary to convert an image.  </a:t>
            </a:r>
          </a:p>
          <a:p>
            <a:pPr>
              <a:spcAft>
                <a:spcPts val="1200"/>
              </a:spcAft>
              <a:defRPr/>
            </a:pPr>
            <a:r>
              <a:rPr lang="en-US" sz="2000" baseline="0" dirty="0" smtClean="0">
                <a:latin typeface="+mn-lt"/>
              </a:rPr>
              <a:t>To use HSV at video frame rate requires a simpler algorithm that yields a reasonable approximation to the direct implementation. </a:t>
            </a:r>
            <a:endParaRPr lang="en-US" sz="2000" baseline="0" dirty="0">
              <a:latin typeface="+mn-lt"/>
            </a:endParaRPr>
          </a:p>
        </p:txBody>
      </p:sp>
      <p:sp>
        <p:nvSpPr>
          <p:cNvPr id="9" name="TextBox 8"/>
          <p:cNvSpPr txBox="1"/>
          <p:nvPr/>
        </p:nvSpPr>
        <p:spPr>
          <a:xfrm>
            <a:off x="4876800" y="1835527"/>
            <a:ext cx="4076700" cy="3970318"/>
          </a:xfrm>
          <a:prstGeom prst="rect">
            <a:avLst/>
          </a:prstGeom>
          <a:noFill/>
          <a:ln>
            <a:solidFill>
              <a:schemeClr val="tx1"/>
            </a:solidFill>
          </a:ln>
        </p:spPr>
        <p:txBody>
          <a:bodyPr wrap="square" rtlCol="0">
            <a:spAutoFit/>
          </a:bodyPr>
          <a:lstStyle/>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a:t>
            </a:r>
            <a:r>
              <a:rPr lang="en-US" sz="1800" b="1" baseline="0" dirty="0" err="1" smtClean="0">
                <a:latin typeface="Courier New" panose="02070309020205020404" pitchFamily="49" charset="0"/>
                <a:cs typeface="Courier New" panose="02070309020205020404" pitchFamily="49" charset="0"/>
              </a:rPr>
              <a:t>r</a:t>
            </a:r>
            <a:r>
              <a:rPr lang="en-US" sz="1800" baseline="0" dirty="0" err="1" smtClean="0">
                <a:latin typeface="Courier New" panose="02070309020205020404" pitchFamily="49" charset="0"/>
                <a:cs typeface="Courier New" panose="02070309020205020404" pitchFamily="49" charset="0"/>
              </a:rPr>
              <a:t>+</a:t>
            </a:r>
            <a:r>
              <a:rPr lang="en-US" sz="1800" b="1" baseline="0" dirty="0" err="1" smtClean="0">
                <a:latin typeface="Courier New" panose="02070309020205020404" pitchFamily="49" charset="0"/>
                <a:cs typeface="Courier New" panose="02070309020205020404" pitchFamily="49" charset="0"/>
              </a:rPr>
              <a:t>g</a:t>
            </a:r>
            <a:r>
              <a:rPr lang="en-US" sz="1800" baseline="0" dirty="0" err="1" smtClean="0">
                <a:latin typeface="Courier New" panose="02070309020205020404" pitchFamily="49" charset="0"/>
                <a:cs typeface="Courier New" panose="02070309020205020404" pitchFamily="49" charset="0"/>
              </a:rPr>
              <a:t>+</a:t>
            </a:r>
            <a:r>
              <a:rPr lang="en-US" sz="1800" b="1" baseline="0" dirty="0" err="1" smtClean="0">
                <a:latin typeface="Courier New" panose="02070309020205020404" pitchFamily="49" charset="0"/>
                <a:cs typeface="Courier New" panose="02070309020205020404" pitchFamily="49" charset="0"/>
              </a:rPr>
              <a:t>b</a:t>
            </a:r>
            <a:r>
              <a:rPr lang="en-US" sz="1800" baseline="0" dirty="0" smtClean="0">
                <a:latin typeface="Courier New" panose="02070309020205020404" pitchFamily="49" charset="0"/>
                <a:cs typeface="Courier New" panose="02070309020205020404" pitchFamily="49" charset="0"/>
              </a:rPr>
              <a:t>)/3. </a:t>
            </a:r>
            <a:endParaRPr lang="en-US" sz="1800" baseline="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v </a:t>
            </a:r>
            <a:r>
              <a:rPr lang="en-US" sz="1800" b="1" baseline="0" dirty="0" err="1" smtClean="0">
                <a:latin typeface="Courier New" panose="02070309020205020404" pitchFamily="49" charset="0"/>
                <a:cs typeface="Courier New" panose="02070309020205020404" pitchFamily="49" charset="0"/>
              </a:rPr>
              <a:t>v</a:t>
            </a:r>
            <a:r>
              <a:rPr lang="en-US" sz="1800" b="1" baseline="0" dirty="0" smtClean="0">
                <a:latin typeface="Courier New" panose="02070309020205020404" pitchFamily="49" charset="0"/>
                <a:cs typeface="Courier New" panose="02070309020205020404" pitchFamily="49" charset="0"/>
              </a:rPr>
              <a:t> v</a:t>
            </a:r>
            <a:r>
              <a:rPr lang="en-US" sz="1800" baseline="0" dirty="0" smtClean="0">
                <a:latin typeface="Courier New" panose="02070309020205020404" pitchFamily="49" charset="0"/>
                <a:cs typeface="Courier New" panose="02070309020205020404" pitchFamily="49" charset="0"/>
              </a:rPr>
              <a:t>]</a:t>
            </a:r>
            <a:r>
              <a:rPr lang="en-US" sz="1800" baseline="30000" dirty="0" smtClean="0">
                <a:latin typeface="Courier New" panose="02070309020205020404" pitchFamily="49" charset="0"/>
                <a:cs typeface="Courier New" panose="02070309020205020404" pitchFamily="49" charset="0"/>
              </a:rPr>
              <a:t>T</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rPr>
              <a:t>S</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I </a:t>
            </a:r>
            <a:r>
              <a:rPr lang="en-US" sz="1800" baseline="0" dirty="0" smtClean="0">
                <a:latin typeface="Courier New" panose="02070309020205020404" pitchFamily="49" charset="0"/>
                <a:cs typeface="Courier New" panose="02070309020205020404" pitchFamily="49" charset="0"/>
              </a:rPr>
              <a:t>-</a:t>
            </a:r>
            <a:r>
              <a:rPr lang="en-US" sz="1800" b="1" baseline="0" dirty="0" smtClean="0">
                <a:latin typeface="Courier New" panose="02070309020205020404" pitchFamily="49" charset="0"/>
                <a:cs typeface="Courier New" panose="02070309020205020404" pitchFamily="49" charset="0"/>
              </a:rPr>
              <a:t> V</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rPr>
              <a:t>s</a:t>
            </a:r>
            <a:r>
              <a:rPr lang="en-US" sz="1800" baseline="0" dirty="0" smtClean="0">
                <a:latin typeface="Courier New" panose="02070309020205020404" pitchFamily="49" charset="0"/>
                <a:cs typeface="Courier New" panose="02070309020205020404" pitchFamily="49" charset="0"/>
              </a:rPr>
              <a:t> = </a:t>
            </a:r>
            <a:r>
              <a:rPr lang="en-US" sz="1800" baseline="0" dirty="0" smtClean="0">
                <a:latin typeface="Courier New" panose="02070309020205020404" pitchFamily="49" charset="0"/>
                <a:cs typeface="Courier New" panose="02070309020205020404" pitchFamily="49" charset="0"/>
                <a:sym typeface="Symbol"/>
              </a:rPr>
              <a:t></a:t>
            </a:r>
            <a:r>
              <a:rPr lang="en-US" sz="1800" baseline="0" dirty="0" smtClean="0">
                <a:latin typeface="Symbol" panose="05050102010706020507" pitchFamily="18" charset="2"/>
                <a:cs typeface="Courier New" panose="02070309020205020404" pitchFamily="49" charset="0"/>
                <a:sym typeface="Symbol"/>
              </a:rPr>
              <a:t>||</a:t>
            </a:r>
            <a:r>
              <a:rPr lang="en-US" sz="600" baseline="0" dirty="0" smtClean="0">
                <a:latin typeface="Symbol" panose="05050102010706020507" pitchFamily="18" charset="2"/>
                <a:cs typeface="Courier New" panose="02070309020205020404" pitchFamily="49" charset="0"/>
                <a:sym typeface="Symbol"/>
              </a:rPr>
              <a:t> </a:t>
            </a:r>
            <a:r>
              <a:rPr lang="en-US" sz="1800" b="1" baseline="0" dirty="0" smtClean="0">
                <a:latin typeface="Courier New" panose="02070309020205020404" pitchFamily="49" charset="0"/>
                <a:cs typeface="Courier New" panose="02070309020205020404" pitchFamily="49" charset="0"/>
              </a:rPr>
              <a:t>S</a:t>
            </a:r>
            <a:r>
              <a:rPr lang="en-US" sz="600" b="1" baseline="0" dirty="0" smtClean="0">
                <a:latin typeface="Courier New" panose="02070309020205020404" pitchFamily="49" charset="0"/>
                <a:cs typeface="Courier New" panose="02070309020205020404" pitchFamily="49" charset="0"/>
              </a:rPr>
              <a:t> </a:t>
            </a:r>
            <a:r>
              <a:rPr lang="en-US" sz="1800" baseline="0" dirty="0" smtClean="0">
                <a:latin typeface="Symbol" panose="05050102010706020507" pitchFamily="18" charset="2"/>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rPr>
              <a:t>X </a:t>
            </a:r>
            <a:r>
              <a:rPr lang="en-US" sz="1800" baseline="0" dirty="0" smtClean="0">
                <a:latin typeface="Courier New" panose="02070309020205020404" pitchFamily="49" charset="0"/>
                <a:cs typeface="Courier New" panose="02070309020205020404" pitchFamily="49" charset="0"/>
              </a:rPr>
              <a:t>= [2</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 –</a:t>
            </a:r>
            <a:r>
              <a:rPr lang="en-US" sz="1800" b="1" baseline="0" dirty="0" smtClean="0">
                <a:latin typeface="Courier New" panose="02070309020205020404" pitchFamily="49" charset="0"/>
                <a:cs typeface="Courier New" panose="02070309020205020404" pitchFamily="49" charset="0"/>
              </a:rPr>
              <a:t>v</a:t>
            </a:r>
            <a:r>
              <a:rPr lang="en-US" sz="1800" baseline="0" dirty="0" smtClean="0">
                <a:latin typeface="Courier New" panose="02070309020205020404" pitchFamily="49" charset="0"/>
                <a:cs typeface="Courier New" panose="02070309020205020404" pitchFamily="49" charset="0"/>
              </a:rPr>
              <a:t>]</a:t>
            </a:r>
            <a:r>
              <a:rPr lang="en-US" sz="1800" baseline="30000" dirty="0" smtClean="0">
                <a:latin typeface="Courier New" panose="02070309020205020404" pitchFamily="49" charset="0"/>
                <a:cs typeface="Courier New" panose="02070309020205020404" pitchFamily="49" charset="0"/>
              </a:rPr>
              <a:t>T</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rPr>
              <a:t>x</a:t>
            </a:r>
            <a:r>
              <a:rPr lang="en-US" sz="1800" baseline="0" dirty="0" smtClean="0">
                <a:latin typeface="Courier New" panose="02070309020205020404" pitchFamily="49" charset="0"/>
                <a:cs typeface="Courier New" panose="02070309020205020404" pitchFamily="49" charset="0"/>
              </a:rPr>
              <a:t> </a:t>
            </a:r>
            <a:r>
              <a:rPr lang="en-US" sz="1800" baseline="0" dirty="0">
                <a:latin typeface="Courier New" panose="02070309020205020404" pitchFamily="49" charset="0"/>
                <a:cs typeface="Courier New" panose="02070309020205020404" pitchFamily="49" charset="0"/>
              </a:rPr>
              <a:t>= </a:t>
            </a:r>
            <a:r>
              <a:rPr lang="en-US" sz="1800" baseline="0" dirty="0">
                <a:latin typeface="Courier New" panose="02070309020205020404" pitchFamily="49" charset="0"/>
                <a:cs typeface="Courier New" panose="02070309020205020404" pitchFamily="49" charset="0"/>
                <a:sym typeface="Symbol"/>
              </a:rPr>
              <a:t></a:t>
            </a:r>
            <a:r>
              <a:rPr lang="en-US" sz="1800" baseline="0" dirty="0" smtClean="0">
                <a:latin typeface="Symbol" panose="05050102010706020507" pitchFamily="18" charset="2"/>
                <a:cs typeface="Courier New" panose="02070309020205020404" pitchFamily="49" charset="0"/>
                <a:sym typeface="Symbol"/>
              </a:rPr>
              <a:t>|| </a:t>
            </a:r>
            <a:r>
              <a:rPr lang="en-US" sz="1800" b="1" baseline="0" dirty="0" smtClean="0">
                <a:latin typeface="Courier New" panose="02070309020205020404" pitchFamily="49" charset="0"/>
                <a:cs typeface="Courier New" panose="02070309020205020404" pitchFamily="49" charset="0"/>
              </a:rPr>
              <a:t>X</a:t>
            </a:r>
            <a:r>
              <a:rPr lang="en-US" sz="600" b="1" baseline="0" dirty="0" smtClean="0">
                <a:latin typeface="Courier New" panose="02070309020205020404" pitchFamily="49" charset="0"/>
                <a:cs typeface="Courier New" panose="02070309020205020404" pitchFamily="49" charset="0"/>
              </a:rPr>
              <a:t> </a:t>
            </a:r>
            <a:r>
              <a:rPr lang="en-US" sz="1800" baseline="0" dirty="0" smtClean="0">
                <a:latin typeface="Symbol" panose="05050102010706020507" pitchFamily="18" charset="2"/>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a:t>
            </a:r>
          </a:p>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sym typeface="Symbol"/>
              </a:rPr>
              <a:t>z</a:t>
            </a:r>
            <a:r>
              <a:rPr lang="en-US" sz="1800" baseline="0" dirty="0" smtClean="0">
                <a:latin typeface="Courier New" panose="02070309020205020404" pitchFamily="49" charset="0"/>
                <a:cs typeface="Courier New" panose="02070309020205020404" pitchFamily="49" charset="0"/>
                <a:sym typeface="Symbol"/>
              </a:rPr>
              <a:t>(r,c</a:t>
            </a:r>
            <a:r>
              <a:rPr lang="en-US" sz="1800" baseline="0" dirty="0">
                <a:latin typeface="Courier New" panose="02070309020205020404" pitchFamily="49" charset="0"/>
                <a:cs typeface="Courier New" panose="02070309020205020404" pitchFamily="49" charset="0"/>
                <a:sym typeface="Symbol"/>
              </a:rPr>
              <a:t>) = </a:t>
            </a:r>
            <a:r>
              <a:rPr lang="en-US" sz="1800" baseline="0" dirty="0" smtClean="0">
                <a:latin typeface="Courier New" panose="02070309020205020404" pitchFamily="49" charset="0"/>
                <a:cs typeface="Courier New" panose="02070309020205020404" pitchFamily="49" charset="0"/>
                <a:sym typeface="Symbol"/>
              </a:rPr>
              <a:t>… (</a:t>
            </a:r>
            <a:r>
              <a:rPr lang="en-US" sz="1800" b="1" baseline="0" dirty="0" smtClean="0">
                <a:latin typeface="Courier New" panose="02070309020205020404" pitchFamily="49" charset="0"/>
                <a:cs typeface="Courier New" panose="02070309020205020404" pitchFamily="49" charset="0"/>
              </a:rPr>
              <a:t>s</a:t>
            </a:r>
            <a:r>
              <a:rPr lang="en-US" sz="1800" baseline="0" dirty="0" smtClean="0">
                <a:latin typeface="Courier New" panose="02070309020205020404" pitchFamily="49" charset="0"/>
                <a:cs typeface="Courier New" panose="02070309020205020404" pitchFamily="49" charset="0"/>
              </a:rPr>
              <a:t>(r,c</a:t>
            </a:r>
            <a:r>
              <a:rPr lang="en-US" sz="1800" baseline="0" dirty="0">
                <a:latin typeface="Courier New" panose="02070309020205020404" pitchFamily="49" charset="0"/>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0)|</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rPr>
              <a:t>x</a:t>
            </a:r>
            <a:r>
              <a:rPr lang="en-US" sz="1800" baseline="0" dirty="0" smtClean="0">
                <a:latin typeface="Courier New" panose="02070309020205020404" pitchFamily="49" charset="0"/>
                <a:cs typeface="Courier New" panose="02070309020205020404" pitchFamily="49" charset="0"/>
              </a:rPr>
              <a:t>(r,c</a:t>
            </a:r>
            <a:r>
              <a:rPr lang="en-US" sz="1800" baseline="0" dirty="0">
                <a:latin typeface="Courier New" panose="02070309020205020404" pitchFamily="49" charset="0"/>
                <a:cs typeface="Courier New" panose="02070309020205020404" pitchFamily="49" charset="0"/>
              </a:rPr>
              <a:t>)==</a:t>
            </a:r>
            <a:r>
              <a:rPr lang="en-US" sz="1800" baseline="0" dirty="0" smtClean="0">
                <a:latin typeface="Courier New" panose="02070309020205020404" pitchFamily="49" charset="0"/>
                <a:cs typeface="Courier New" panose="02070309020205020404" pitchFamily="49" charset="0"/>
              </a:rPr>
              <a:t>0).</a:t>
            </a:r>
            <a:endParaRPr lang="en-US" sz="1800" baseline="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rPr>
              <a:t>c</a:t>
            </a:r>
            <a:r>
              <a:rPr lang="en-US" sz="1800" baseline="0" dirty="0" smtClean="0">
                <a:latin typeface="Courier New" panose="02070309020205020404" pitchFamily="49" charset="0"/>
                <a:cs typeface="Courier New" panose="02070309020205020404" pitchFamily="49" charset="0"/>
              </a:rPr>
              <a:t> = (</a:t>
            </a:r>
            <a:r>
              <a:rPr lang="en-US" sz="1800" b="1" baseline="0" dirty="0" smtClean="0">
                <a:latin typeface="Courier New" panose="02070309020205020404" pitchFamily="49" charset="0"/>
                <a:cs typeface="Courier New" panose="02070309020205020404" pitchFamily="49" charset="0"/>
              </a:rPr>
              <a:t>S</a:t>
            </a:r>
            <a:r>
              <a:rPr lang="en-US"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sym typeface="Symbol"/>
              </a:rPr>
              <a:t>X</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err="1" smtClean="0">
                <a:latin typeface="Courier New" panose="02070309020205020404" pitchFamily="49" charset="0"/>
                <a:cs typeface="Courier New" panose="02070309020205020404" pitchFamily="49" charset="0"/>
                <a:sym typeface="Symbol"/>
              </a:rPr>
              <a:t>s</a:t>
            </a:r>
            <a:r>
              <a:rPr lang="en-US" baseline="0" dirty="0" err="1" smtClean="0">
                <a:latin typeface="Courier New" panose="02070309020205020404" pitchFamily="49" charset="0"/>
                <a:cs typeface="Courier New" panose="02070309020205020404" pitchFamily="49" charset="0"/>
                <a:sym typeface="Symbol"/>
              </a:rPr>
              <a:t></a:t>
            </a:r>
            <a:r>
              <a:rPr lang="en-US" sz="1800" b="1" baseline="0" dirty="0" err="1" smtClean="0">
                <a:latin typeface="Courier New" panose="02070309020205020404" pitchFamily="49" charset="0"/>
                <a:cs typeface="Courier New" panose="02070309020205020404" pitchFamily="49" charset="0"/>
                <a:sym typeface="Symbol"/>
              </a:rPr>
              <a:t>x</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sym typeface="Symbol"/>
              </a:rPr>
              <a:t>z</a:t>
            </a:r>
            <a:r>
              <a:rPr lang="en-US" sz="1800" baseline="0" dirty="0" smtClean="0">
                <a:latin typeface="Courier New" panose="02070309020205020404" pitchFamily="49" charset="0"/>
                <a:cs typeface="Courier New" panose="02070309020205020404" pitchFamily="49" charset="0"/>
                <a:sym typeface="Symbol"/>
              </a:rPr>
              <a:t>).</a:t>
            </a:r>
          </a:p>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 = cos</a:t>
            </a:r>
            <a:r>
              <a:rPr lang="en-US" sz="1800" baseline="30000" dirty="0" smtClean="0">
                <a:latin typeface="Courier New" panose="02070309020205020404" pitchFamily="49" charset="0"/>
                <a:cs typeface="Courier New" panose="02070309020205020404" pitchFamily="49" charset="0"/>
                <a:sym typeface="Symbol"/>
              </a:rPr>
              <a:t>-1</a:t>
            </a:r>
            <a:r>
              <a:rPr lang="en-US" sz="1800" baseline="0" dirty="0" smtClean="0">
                <a:latin typeface="Courier New" panose="02070309020205020404" pitchFamily="49" charset="0"/>
                <a:cs typeface="Courier New" panose="02070309020205020404" pitchFamily="49" charset="0"/>
                <a:sym typeface="Symbol"/>
              </a:rPr>
              <a:t>(</a:t>
            </a:r>
            <a:r>
              <a:rPr lang="en-US" sz="1800" b="1" baseline="0" dirty="0" smtClean="0">
                <a:latin typeface="Courier New" panose="02070309020205020404" pitchFamily="49" charset="0"/>
                <a:cs typeface="Courier New" panose="02070309020205020404" pitchFamily="49" charset="0"/>
                <a:sym typeface="Symbol"/>
              </a:rPr>
              <a:t>c</a:t>
            </a:r>
            <a:r>
              <a:rPr lang="en-US" sz="1800" baseline="0" dirty="0" smtClean="0">
                <a:latin typeface="Courier New" panose="02070309020205020404" pitchFamily="49" charset="0"/>
                <a:cs typeface="Courier New" panose="02070309020205020404" pitchFamily="49" charset="0"/>
                <a:sym typeface="Symbol"/>
              </a:rPr>
              <a:t>).</a:t>
            </a:r>
          </a:p>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sym typeface="Symbol"/>
              </a:rPr>
              <a:t>m</a:t>
            </a:r>
            <a:r>
              <a:rPr lang="en-US" sz="1800" baseline="0" dirty="0" smtClean="0">
                <a:latin typeface="Courier New" panose="02070309020205020404" pitchFamily="49" charset="0"/>
                <a:cs typeface="Courier New" panose="02070309020205020404" pitchFamily="49" charset="0"/>
                <a:sym typeface="Symbol"/>
              </a:rPr>
              <a:t>(r,c) = </a:t>
            </a:r>
            <a:r>
              <a:rPr lang="en-US" sz="1800" b="1" baseline="0" dirty="0" smtClean="0">
                <a:latin typeface="Courier New" panose="02070309020205020404" pitchFamily="49" charset="0"/>
                <a:cs typeface="Courier New" panose="02070309020205020404" pitchFamily="49" charset="0"/>
                <a:sym typeface="Symbol"/>
              </a:rPr>
              <a:t>b</a:t>
            </a:r>
            <a:r>
              <a:rPr lang="en-US" sz="1800" baseline="0" dirty="0" smtClean="0">
                <a:latin typeface="Courier New" panose="02070309020205020404" pitchFamily="49" charset="0"/>
                <a:cs typeface="Courier New" panose="02070309020205020404" pitchFamily="49" charset="0"/>
                <a:sym typeface="Symbol"/>
              </a:rPr>
              <a:t>(r,c) &gt; </a:t>
            </a:r>
            <a:r>
              <a:rPr lang="en-US" sz="1800" b="1" baseline="0" dirty="0" smtClean="0">
                <a:latin typeface="Courier New" panose="02070309020205020404" pitchFamily="49" charset="0"/>
                <a:cs typeface="Courier New" panose="02070309020205020404" pitchFamily="49" charset="0"/>
                <a:sym typeface="Symbol"/>
              </a:rPr>
              <a:t>g</a:t>
            </a:r>
            <a:r>
              <a:rPr lang="en-US" sz="1800" baseline="0" dirty="0" smtClean="0">
                <a:latin typeface="Courier New" panose="02070309020205020404" pitchFamily="49" charset="0"/>
                <a:cs typeface="Courier New" panose="02070309020205020404" pitchFamily="49" charset="0"/>
                <a:sym typeface="Symbol"/>
              </a:rPr>
              <a:t>(r,c).</a:t>
            </a:r>
          </a:p>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err="1" smtClean="0">
                <a:latin typeface="Courier New" panose="02070309020205020404" pitchFamily="49" charset="0"/>
                <a:cs typeface="Courier New" panose="02070309020205020404" pitchFamily="49" charset="0"/>
                <a:sym typeface="Symbol"/>
              </a:rPr>
              <a:t>mh</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smtClean="0">
                <a:latin typeface="Courier New" panose="02070309020205020404" pitchFamily="49" charset="0"/>
                <a:cs typeface="Courier New" panose="02070309020205020404" pitchFamily="49" charset="0"/>
                <a:sym typeface="Symbol"/>
              </a:rPr>
              <a:t>m</a:t>
            </a:r>
            <a:r>
              <a:rPr lang="en-US" sz="1800" baseline="0" dirty="0" smtClean="0">
                <a:latin typeface="Courier New" panose="02070309020205020404" pitchFamily="49" charset="0"/>
                <a:cs typeface="Courier New" panose="02070309020205020404" pitchFamily="49" charset="0"/>
                <a:sym typeface="Symbol"/>
              </a:rPr>
              <a:t>(2pi-</a:t>
            </a:r>
            <a:r>
              <a:rPr lang="en-US" sz="1800" b="1" baseline="0" dirty="0" smtClean="0">
                <a:latin typeface="Courier New" panose="02070309020205020404" pitchFamily="49" charset="0"/>
                <a:cs typeface="Courier New" panose="02070309020205020404" pitchFamily="49" charset="0"/>
                <a:sym typeface="Symbol"/>
              </a:rPr>
              <a:t>h</a:t>
            </a:r>
            <a:r>
              <a:rPr lang="en-US" sz="1800" baseline="0" dirty="0" smtClean="0">
                <a:latin typeface="Courier New" panose="02070309020205020404" pitchFamily="49" charset="0"/>
                <a:cs typeface="Courier New" panose="02070309020205020404" pitchFamily="49" charset="0"/>
                <a:sym typeface="Symbol"/>
              </a:rPr>
              <a:t>).</a:t>
            </a:r>
          </a:p>
          <a:p>
            <a:pPr marL="457200" indent="-457200">
              <a:buFont typeface="+mj-lt"/>
              <a:buAutoNum type="arabicPeriod"/>
            </a:pPr>
            <a:r>
              <a:rPr lang="en-US" sz="1800" b="1" baseline="0" dirty="0" smtClean="0">
                <a:latin typeface="Courier New" panose="02070309020205020404" pitchFamily="49" charset="0"/>
                <a:cs typeface="Courier New" panose="02070309020205020404" pitchFamily="49" charset="0"/>
                <a:sym typeface="Symbol"/>
              </a:rPr>
              <a:t>s</a:t>
            </a:r>
            <a:r>
              <a:rPr lang="en-US" sz="1800" baseline="0" dirty="0" smtClean="0">
                <a:latin typeface="Courier New" panose="02070309020205020404" pitchFamily="49" charset="0"/>
                <a:cs typeface="Courier New" panose="02070309020205020404" pitchFamily="49" charset="0"/>
                <a:sym typeface="Symbol"/>
              </a:rPr>
              <a:t> = </a:t>
            </a:r>
            <a:r>
              <a:rPr lang="en-US" sz="1800" b="1" baseline="0" dirty="0" smtClean="0">
                <a:latin typeface="Courier New" panose="02070309020205020404" pitchFamily="49" charset="0"/>
                <a:cs typeface="Courier New" panose="02070309020205020404" pitchFamily="49" charset="0"/>
                <a:sym typeface="Symbol"/>
              </a:rPr>
              <a:t>s</a:t>
            </a:r>
            <a:r>
              <a:rPr lang="en-US" sz="1800" baseline="0" dirty="0" smtClean="0">
                <a:latin typeface="Courier New" panose="02070309020205020404" pitchFamily="49" charset="0"/>
                <a:cs typeface="Courier New" panose="02070309020205020404" pitchFamily="49" charset="0"/>
                <a:sym typeface="Symbol"/>
              </a:rPr>
              <a:t> / 208.2066.</a:t>
            </a:r>
          </a:p>
          <a:p>
            <a:pPr marL="457200" indent="-457200">
              <a:buFont typeface="+mj-lt"/>
              <a:buAutoNum type="arabicPeriod"/>
            </a:pPr>
            <a:r>
              <a:rPr lang="en-US" sz="1800" b="1" baseline="0" dirty="0">
                <a:latin typeface="Courier New" panose="02070309020205020404" pitchFamily="49" charset="0"/>
                <a:cs typeface="Courier New" panose="02070309020205020404" pitchFamily="49" charset="0"/>
                <a:sym typeface="Symbol"/>
              </a:rPr>
              <a:t> </a:t>
            </a:r>
            <a:r>
              <a:rPr lang="en-US" sz="1800" baseline="0" dirty="0">
                <a:latin typeface="Courier New" panose="02070309020205020404" pitchFamily="49" charset="0"/>
                <a:cs typeface="Courier New" panose="02070309020205020404" pitchFamily="49" charset="0"/>
                <a:sym typeface="Symbol"/>
              </a:rPr>
              <a:t>Return [</a:t>
            </a:r>
            <a:r>
              <a:rPr lang="en-US" sz="1800" b="1" baseline="0" dirty="0">
                <a:latin typeface="Courier New" panose="02070309020205020404" pitchFamily="49" charset="0"/>
                <a:cs typeface="Courier New" panose="02070309020205020404" pitchFamily="49" charset="0"/>
                <a:sym typeface="Symbol"/>
              </a:rPr>
              <a:t>h s v</a:t>
            </a:r>
            <a:r>
              <a:rPr lang="en-US" sz="1800" baseline="0" dirty="0">
                <a:latin typeface="Courier New" panose="02070309020205020404" pitchFamily="49" charset="0"/>
                <a:cs typeface="Courier New" panose="02070309020205020404" pitchFamily="49" charset="0"/>
                <a:sym typeface="Symbol"/>
              </a:rPr>
              <a:t>]</a:t>
            </a:r>
            <a:r>
              <a:rPr lang="en-US" sz="1800" baseline="30000" dirty="0">
                <a:latin typeface="Courier New" panose="02070309020205020404" pitchFamily="49" charset="0"/>
                <a:cs typeface="Courier New" panose="02070309020205020404" pitchFamily="49" charset="0"/>
              </a:rPr>
              <a:t>T</a:t>
            </a:r>
            <a:r>
              <a:rPr lang="en-US" sz="1800" baseline="0" dirty="0" smtClean="0">
                <a:latin typeface="Courier New" panose="02070309020205020404" pitchFamily="49" charset="0"/>
                <a:cs typeface="Courier New" panose="02070309020205020404" pitchFamily="49" charset="0"/>
              </a:rPr>
              <a:t>.</a:t>
            </a:r>
            <a:endParaRPr lang="en-US" sz="1800" baseline="0" dirty="0">
              <a:latin typeface="Courier New" panose="02070309020205020404" pitchFamily="49" charset="0"/>
              <a:cs typeface="Courier New" panose="02070309020205020404" pitchFamily="49" charset="0"/>
            </a:endParaRPr>
          </a:p>
        </p:txBody>
      </p:sp>
      <p:sp>
        <p:nvSpPr>
          <p:cNvPr id="8" name="Freeform 7"/>
          <p:cNvSpPr/>
          <p:nvPr/>
        </p:nvSpPr>
        <p:spPr bwMode="auto">
          <a:xfrm>
            <a:off x="5791200" y="4191000"/>
            <a:ext cx="1452664" cy="609600"/>
          </a:xfrm>
          <a:custGeom>
            <a:avLst/>
            <a:gdLst>
              <a:gd name="connsiteX0" fmla="*/ 1468876 w 1624519"/>
              <a:gd name="connsiteY0" fmla="*/ 282102 h 719847"/>
              <a:gd name="connsiteX1" fmla="*/ 1459148 w 1624519"/>
              <a:gd name="connsiteY1" fmla="*/ 223736 h 719847"/>
              <a:gd name="connsiteX2" fmla="*/ 1400782 w 1624519"/>
              <a:gd name="connsiteY2" fmla="*/ 184826 h 719847"/>
              <a:gd name="connsiteX3" fmla="*/ 1381327 w 1624519"/>
              <a:gd name="connsiteY3" fmla="*/ 165370 h 719847"/>
              <a:gd name="connsiteX4" fmla="*/ 1322961 w 1624519"/>
              <a:gd name="connsiteY4" fmla="*/ 155643 h 719847"/>
              <a:gd name="connsiteX5" fmla="*/ 1225685 w 1624519"/>
              <a:gd name="connsiteY5" fmla="*/ 136188 h 719847"/>
              <a:gd name="connsiteX6" fmla="*/ 1089497 w 1624519"/>
              <a:gd name="connsiteY6" fmla="*/ 116732 h 719847"/>
              <a:gd name="connsiteX7" fmla="*/ 1060314 w 1624519"/>
              <a:gd name="connsiteY7" fmla="*/ 107005 h 719847"/>
              <a:gd name="connsiteX8" fmla="*/ 1021404 w 1624519"/>
              <a:gd name="connsiteY8" fmla="*/ 97277 h 719847"/>
              <a:gd name="connsiteX9" fmla="*/ 982493 w 1624519"/>
              <a:gd name="connsiteY9" fmla="*/ 77822 h 719847"/>
              <a:gd name="connsiteX10" fmla="*/ 953310 w 1624519"/>
              <a:gd name="connsiteY10" fmla="*/ 68094 h 719847"/>
              <a:gd name="connsiteX11" fmla="*/ 914400 w 1624519"/>
              <a:gd name="connsiteY11" fmla="*/ 48639 h 719847"/>
              <a:gd name="connsiteX12" fmla="*/ 797668 w 1624519"/>
              <a:gd name="connsiteY12" fmla="*/ 19456 h 719847"/>
              <a:gd name="connsiteX13" fmla="*/ 710119 w 1624519"/>
              <a:gd name="connsiteY13" fmla="*/ 0 h 719847"/>
              <a:gd name="connsiteX14" fmla="*/ 583659 w 1624519"/>
              <a:gd name="connsiteY14" fmla="*/ 9728 h 719847"/>
              <a:gd name="connsiteX15" fmla="*/ 359923 w 1624519"/>
              <a:gd name="connsiteY15" fmla="*/ 38911 h 719847"/>
              <a:gd name="connsiteX16" fmla="*/ 301557 w 1624519"/>
              <a:gd name="connsiteY16" fmla="*/ 48639 h 719847"/>
              <a:gd name="connsiteX17" fmla="*/ 262646 w 1624519"/>
              <a:gd name="connsiteY17" fmla="*/ 58366 h 719847"/>
              <a:gd name="connsiteX18" fmla="*/ 175097 w 1624519"/>
              <a:gd name="connsiteY18" fmla="*/ 68094 h 719847"/>
              <a:gd name="connsiteX19" fmla="*/ 126459 w 1624519"/>
              <a:gd name="connsiteY19" fmla="*/ 97277 h 719847"/>
              <a:gd name="connsiteX20" fmla="*/ 107004 w 1624519"/>
              <a:gd name="connsiteY20" fmla="*/ 126460 h 719847"/>
              <a:gd name="connsiteX21" fmla="*/ 87548 w 1624519"/>
              <a:gd name="connsiteY21" fmla="*/ 145915 h 719847"/>
              <a:gd name="connsiteX22" fmla="*/ 58365 w 1624519"/>
              <a:gd name="connsiteY22" fmla="*/ 223736 h 719847"/>
              <a:gd name="connsiteX23" fmla="*/ 38910 w 1624519"/>
              <a:gd name="connsiteY23" fmla="*/ 262647 h 719847"/>
              <a:gd name="connsiteX24" fmla="*/ 19455 w 1624519"/>
              <a:gd name="connsiteY24" fmla="*/ 340468 h 719847"/>
              <a:gd name="connsiteX25" fmla="*/ 9727 w 1624519"/>
              <a:gd name="connsiteY25" fmla="*/ 379379 h 719847"/>
              <a:gd name="connsiteX26" fmla="*/ 19455 w 1624519"/>
              <a:gd name="connsiteY26" fmla="*/ 428017 h 719847"/>
              <a:gd name="connsiteX27" fmla="*/ 0 w 1624519"/>
              <a:gd name="connsiteY27" fmla="*/ 486383 h 719847"/>
              <a:gd name="connsiteX28" fmla="*/ 58365 w 1624519"/>
              <a:gd name="connsiteY28" fmla="*/ 554477 h 719847"/>
              <a:gd name="connsiteX29" fmla="*/ 77821 w 1624519"/>
              <a:gd name="connsiteY29" fmla="*/ 573932 h 719847"/>
              <a:gd name="connsiteX30" fmla="*/ 145914 w 1624519"/>
              <a:gd name="connsiteY30" fmla="*/ 593388 h 719847"/>
              <a:gd name="connsiteX31" fmla="*/ 233463 w 1624519"/>
              <a:gd name="connsiteY31" fmla="*/ 612843 h 719847"/>
              <a:gd name="connsiteX32" fmla="*/ 262646 w 1624519"/>
              <a:gd name="connsiteY32" fmla="*/ 622570 h 719847"/>
              <a:gd name="connsiteX33" fmla="*/ 301557 w 1624519"/>
              <a:gd name="connsiteY33" fmla="*/ 632298 h 719847"/>
              <a:gd name="connsiteX34" fmla="*/ 359923 w 1624519"/>
              <a:gd name="connsiteY34" fmla="*/ 661481 h 719847"/>
              <a:gd name="connsiteX35" fmla="*/ 418289 w 1624519"/>
              <a:gd name="connsiteY35" fmla="*/ 671209 h 719847"/>
              <a:gd name="connsiteX36" fmla="*/ 447472 w 1624519"/>
              <a:gd name="connsiteY36" fmla="*/ 680936 h 719847"/>
              <a:gd name="connsiteX37" fmla="*/ 593387 w 1624519"/>
              <a:gd name="connsiteY37" fmla="*/ 690664 h 719847"/>
              <a:gd name="connsiteX38" fmla="*/ 671208 w 1624519"/>
              <a:gd name="connsiteY38" fmla="*/ 680936 h 719847"/>
              <a:gd name="connsiteX39" fmla="*/ 758757 w 1624519"/>
              <a:gd name="connsiteY39" fmla="*/ 710119 h 719847"/>
              <a:gd name="connsiteX40" fmla="*/ 972765 w 1624519"/>
              <a:gd name="connsiteY40" fmla="*/ 719847 h 719847"/>
              <a:gd name="connsiteX41" fmla="*/ 1031131 w 1624519"/>
              <a:gd name="connsiteY41" fmla="*/ 710119 h 719847"/>
              <a:gd name="connsiteX42" fmla="*/ 1099225 w 1624519"/>
              <a:gd name="connsiteY42" fmla="*/ 690664 h 719847"/>
              <a:gd name="connsiteX43" fmla="*/ 1167319 w 1624519"/>
              <a:gd name="connsiteY43" fmla="*/ 680936 h 719847"/>
              <a:gd name="connsiteX44" fmla="*/ 1225685 w 1624519"/>
              <a:gd name="connsiteY44" fmla="*/ 661481 h 719847"/>
              <a:gd name="connsiteX45" fmla="*/ 1264595 w 1624519"/>
              <a:gd name="connsiteY45" fmla="*/ 642026 h 719847"/>
              <a:gd name="connsiteX46" fmla="*/ 1332689 w 1624519"/>
              <a:gd name="connsiteY46" fmla="*/ 622570 h 719847"/>
              <a:gd name="connsiteX47" fmla="*/ 1361872 w 1624519"/>
              <a:gd name="connsiteY47" fmla="*/ 603115 h 719847"/>
              <a:gd name="connsiteX48" fmla="*/ 1439693 w 1624519"/>
              <a:gd name="connsiteY48" fmla="*/ 564205 h 719847"/>
              <a:gd name="connsiteX49" fmla="*/ 1498059 w 1624519"/>
              <a:gd name="connsiteY49" fmla="*/ 515566 h 719847"/>
              <a:gd name="connsiteX50" fmla="*/ 1536970 w 1624519"/>
              <a:gd name="connsiteY50" fmla="*/ 496111 h 719847"/>
              <a:gd name="connsiteX51" fmla="*/ 1614791 w 1624519"/>
              <a:gd name="connsiteY51" fmla="*/ 398834 h 719847"/>
              <a:gd name="connsiteX52" fmla="*/ 1624519 w 1624519"/>
              <a:gd name="connsiteY52" fmla="*/ 369651 h 719847"/>
              <a:gd name="connsiteX53" fmla="*/ 1614791 w 1624519"/>
              <a:gd name="connsiteY53" fmla="*/ 301558 h 719847"/>
              <a:gd name="connsiteX54" fmla="*/ 1556425 w 1624519"/>
              <a:gd name="connsiteY54" fmla="*/ 272375 h 719847"/>
              <a:gd name="connsiteX55" fmla="*/ 1536970 w 1624519"/>
              <a:gd name="connsiteY55" fmla="*/ 252919 h 719847"/>
              <a:gd name="connsiteX56" fmla="*/ 1468876 w 1624519"/>
              <a:gd name="connsiteY56" fmla="*/ 223736 h 719847"/>
              <a:gd name="connsiteX57" fmla="*/ 1439693 w 1624519"/>
              <a:gd name="connsiteY57" fmla="*/ 204281 h 71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24519" h="719847">
                <a:moveTo>
                  <a:pt x="1468876" y="282102"/>
                </a:moveTo>
                <a:cubicBezTo>
                  <a:pt x="1465633" y="262647"/>
                  <a:pt x="1470459" y="239894"/>
                  <a:pt x="1459148" y="223736"/>
                </a:cubicBezTo>
                <a:cubicBezTo>
                  <a:pt x="1445739" y="204581"/>
                  <a:pt x="1420237" y="197796"/>
                  <a:pt x="1400782" y="184826"/>
                </a:cubicBezTo>
                <a:cubicBezTo>
                  <a:pt x="1393151" y="179739"/>
                  <a:pt x="1389914" y="168590"/>
                  <a:pt x="1381327" y="165370"/>
                </a:cubicBezTo>
                <a:cubicBezTo>
                  <a:pt x="1362859" y="158445"/>
                  <a:pt x="1342416" y="158885"/>
                  <a:pt x="1322961" y="155643"/>
                </a:cubicBezTo>
                <a:cubicBezTo>
                  <a:pt x="1267027" y="136998"/>
                  <a:pt x="1315108" y="151092"/>
                  <a:pt x="1225685" y="136188"/>
                </a:cubicBezTo>
                <a:cubicBezTo>
                  <a:pt x="1101780" y="115537"/>
                  <a:pt x="1276012" y="137457"/>
                  <a:pt x="1089497" y="116732"/>
                </a:cubicBezTo>
                <a:cubicBezTo>
                  <a:pt x="1079769" y="113490"/>
                  <a:pt x="1070173" y="109822"/>
                  <a:pt x="1060314" y="107005"/>
                </a:cubicBezTo>
                <a:cubicBezTo>
                  <a:pt x="1047459" y="103332"/>
                  <a:pt x="1033922" y="101971"/>
                  <a:pt x="1021404" y="97277"/>
                </a:cubicBezTo>
                <a:cubicBezTo>
                  <a:pt x="1007826" y="92185"/>
                  <a:pt x="995822" y="83534"/>
                  <a:pt x="982493" y="77822"/>
                </a:cubicBezTo>
                <a:cubicBezTo>
                  <a:pt x="973068" y="73783"/>
                  <a:pt x="962735" y="72133"/>
                  <a:pt x="953310" y="68094"/>
                </a:cubicBezTo>
                <a:cubicBezTo>
                  <a:pt x="939982" y="62382"/>
                  <a:pt x="927864" y="54025"/>
                  <a:pt x="914400" y="48639"/>
                </a:cubicBezTo>
                <a:cubicBezTo>
                  <a:pt x="859341" y="26615"/>
                  <a:pt x="855086" y="29025"/>
                  <a:pt x="797668" y="19456"/>
                </a:cubicBezTo>
                <a:cubicBezTo>
                  <a:pt x="767574" y="9424"/>
                  <a:pt x="744359" y="0"/>
                  <a:pt x="710119" y="0"/>
                </a:cubicBezTo>
                <a:cubicBezTo>
                  <a:pt x="667841" y="0"/>
                  <a:pt x="625763" y="5900"/>
                  <a:pt x="583659" y="9728"/>
                </a:cubicBezTo>
                <a:cubicBezTo>
                  <a:pt x="508846" y="16529"/>
                  <a:pt x="434109" y="27783"/>
                  <a:pt x="359923" y="38911"/>
                </a:cubicBezTo>
                <a:cubicBezTo>
                  <a:pt x="340418" y="41837"/>
                  <a:pt x="320898" y="44771"/>
                  <a:pt x="301557" y="48639"/>
                </a:cubicBezTo>
                <a:cubicBezTo>
                  <a:pt x="288447" y="51261"/>
                  <a:pt x="275860" y="56333"/>
                  <a:pt x="262646" y="58366"/>
                </a:cubicBezTo>
                <a:cubicBezTo>
                  <a:pt x="233625" y="62831"/>
                  <a:pt x="204280" y="64851"/>
                  <a:pt x="175097" y="68094"/>
                </a:cubicBezTo>
                <a:cubicBezTo>
                  <a:pt x="158884" y="77822"/>
                  <a:pt x="140814" y="84972"/>
                  <a:pt x="126459" y="97277"/>
                </a:cubicBezTo>
                <a:cubicBezTo>
                  <a:pt x="117582" y="104886"/>
                  <a:pt x="114307" y="117331"/>
                  <a:pt x="107004" y="126460"/>
                </a:cubicBezTo>
                <a:cubicBezTo>
                  <a:pt x="101275" y="133622"/>
                  <a:pt x="94033" y="139430"/>
                  <a:pt x="87548" y="145915"/>
                </a:cubicBezTo>
                <a:cubicBezTo>
                  <a:pt x="33382" y="254249"/>
                  <a:pt x="98099" y="117778"/>
                  <a:pt x="58365" y="223736"/>
                </a:cubicBezTo>
                <a:cubicBezTo>
                  <a:pt x="53273" y="237314"/>
                  <a:pt x="43496" y="248890"/>
                  <a:pt x="38910" y="262647"/>
                </a:cubicBezTo>
                <a:cubicBezTo>
                  <a:pt x="30455" y="288014"/>
                  <a:pt x="25940" y="314528"/>
                  <a:pt x="19455" y="340468"/>
                </a:cubicBezTo>
                <a:lnTo>
                  <a:pt x="9727" y="379379"/>
                </a:lnTo>
                <a:cubicBezTo>
                  <a:pt x="12970" y="395592"/>
                  <a:pt x="20952" y="411551"/>
                  <a:pt x="19455" y="428017"/>
                </a:cubicBezTo>
                <a:cubicBezTo>
                  <a:pt x="17598" y="448440"/>
                  <a:pt x="0" y="486383"/>
                  <a:pt x="0" y="486383"/>
                </a:cubicBezTo>
                <a:cubicBezTo>
                  <a:pt x="23683" y="557432"/>
                  <a:pt x="-440" y="539775"/>
                  <a:pt x="58365" y="554477"/>
                </a:cubicBezTo>
                <a:cubicBezTo>
                  <a:pt x="64850" y="560962"/>
                  <a:pt x="69440" y="570207"/>
                  <a:pt x="77821" y="573932"/>
                </a:cubicBezTo>
                <a:cubicBezTo>
                  <a:pt x="99392" y="583519"/>
                  <a:pt x="123013" y="587663"/>
                  <a:pt x="145914" y="593388"/>
                </a:cubicBezTo>
                <a:cubicBezTo>
                  <a:pt x="226210" y="613462"/>
                  <a:pt x="163515" y="592858"/>
                  <a:pt x="233463" y="612843"/>
                </a:cubicBezTo>
                <a:cubicBezTo>
                  <a:pt x="243322" y="615660"/>
                  <a:pt x="252787" y="619753"/>
                  <a:pt x="262646" y="622570"/>
                </a:cubicBezTo>
                <a:cubicBezTo>
                  <a:pt x="275501" y="626243"/>
                  <a:pt x="289144" y="627333"/>
                  <a:pt x="301557" y="632298"/>
                </a:cubicBezTo>
                <a:cubicBezTo>
                  <a:pt x="321753" y="640376"/>
                  <a:pt x="339288" y="654602"/>
                  <a:pt x="359923" y="661481"/>
                </a:cubicBezTo>
                <a:cubicBezTo>
                  <a:pt x="378635" y="667718"/>
                  <a:pt x="399035" y="666930"/>
                  <a:pt x="418289" y="671209"/>
                </a:cubicBezTo>
                <a:cubicBezTo>
                  <a:pt x="428299" y="673433"/>
                  <a:pt x="437281" y="679804"/>
                  <a:pt x="447472" y="680936"/>
                </a:cubicBezTo>
                <a:cubicBezTo>
                  <a:pt x="495920" y="686319"/>
                  <a:pt x="544749" y="687421"/>
                  <a:pt x="593387" y="690664"/>
                </a:cubicBezTo>
                <a:cubicBezTo>
                  <a:pt x="619327" y="687421"/>
                  <a:pt x="645066" y="680936"/>
                  <a:pt x="671208" y="680936"/>
                </a:cubicBezTo>
                <a:cubicBezTo>
                  <a:pt x="722924" y="680936"/>
                  <a:pt x="703106" y="703936"/>
                  <a:pt x="758757" y="710119"/>
                </a:cubicBezTo>
                <a:cubicBezTo>
                  <a:pt x="829730" y="718005"/>
                  <a:pt x="901429" y="716604"/>
                  <a:pt x="972765" y="719847"/>
                </a:cubicBezTo>
                <a:cubicBezTo>
                  <a:pt x="992220" y="716604"/>
                  <a:pt x="1011877" y="714398"/>
                  <a:pt x="1031131" y="710119"/>
                </a:cubicBezTo>
                <a:cubicBezTo>
                  <a:pt x="1124887" y="689285"/>
                  <a:pt x="982710" y="711849"/>
                  <a:pt x="1099225" y="690664"/>
                </a:cubicBezTo>
                <a:cubicBezTo>
                  <a:pt x="1121784" y="686562"/>
                  <a:pt x="1144621" y="684179"/>
                  <a:pt x="1167319" y="680936"/>
                </a:cubicBezTo>
                <a:cubicBezTo>
                  <a:pt x="1186774" y="674451"/>
                  <a:pt x="1207342" y="670652"/>
                  <a:pt x="1225685" y="661481"/>
                </a:cubicBezTo>
                <a:cubicBezTo>
                  <a:pt x="1238655" y="654996"/>
                  <a:pt x="1251017" y="647118"/>
                  <a:pt x="1264595" y="642026"/>
                </a:cubicBezTo>
                <a:cubicBezTo>
                  <a:pt x="1289532" y="632675"/>
                  <a:pt x="1309170" y="634330"/>
                  <a:pt x="1332689" y="622570"/>
                </a:cubicBezTo>
                <a:cubicBezTo>
                  <a:pt x="1343146" y="617342"/>
                  <a:pt x="1351608" y="608713"/>
                  <a:pt x="1361872" y="603115"/>
                </a:cubicBezTo>
                <a:cubicBezTo>
                  <a:pt x="1387333" y="589227"/>
                  <a:pt x="1413753" y="577175"/>
                  <a:pt x="1439693" y="564205"/>
                </a:cubicBezTo>
                <a:cubicBezTo>
                  <a:pt x="1491153" y="538475"/>
                  <a:pt x="1447865" y="551419"/>
                  <a:pt x="1498059" y="515566"/>
                </a:cubicBezTo>
                <a:cubicBezTo>
                  <a:pt x="1509859" y="507137"/>
                  <a:pt x="1524000" y="502596"/>
                  <a:pt x="1536970" y="496111"/>
                </a:cubicBezTo>
                <a:cubicBezTo>
                  <a:pt x="1563534" y="469546"/>
                  <a:pt x="1602520" y="435647"/>
                  <a:pt x="1614791" y="398834"/>
                </a:cubicBezTo>
                <a:lnTo>
                  <a:pt x="1624519" y="369651"/>
                </a:lnTo>
                <a:cubicBezTo>
                  <a:pt x="1621276" y="346953"/>
                  <a:pt x="1624103" y="322510"/>
                  <a:pt x="1614791" y="301558"/>
                </a:cubicBezTo>
                <a:cubicBezTo>
                  <a:pt x="1608231" y="286798"/>
                  <a:pt x="1569375" y="276692"/>
                  <a:pt x="1556425" y="272375"/>
                </a:cubicBezTo>
                <a:cubicBezTo>
                  <a:pt x="1549940" y="265890"/>
                  <a:pt x="1544601" y="258006"/>
                  <a:pt x="1536970" y="252919"/>
                </a:cubicBezTo>
                <a:cubicBezTo>
                  <a:pt x="1476254" y="212441"/>
                  <a:pt x="1520750" y="249673"/>
                  <a:pt x="1468876" y="223736"/>
                </a:cubicBezTo>
                <a:cubicBezTo>
                  <a:pt x="1458419" y="218508"/>
                  <a:pt x="1439693" y="204281"/>
                  <a:pt x="1439693" y="204281"/>
                </a:cubicBezTo>
              </a:path>
            </a:pathLst>
          </a:cu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en-US"/>
          </a:p>
        </p:txBody>
      </p:sp>
      <p:sp>
        <p:nvSpPr>
          <p:cNvPr id="3" name="Date Placeholder 2"/>
          <p:cNvSpPr>
            <a:spLocks noGrp="1"/>
          </p:cNvSpPr>
          <p:nvPr>
            <p:ph type="dt" sz="half" idx="2"/>
          </p:nvPr>
        </p:nvSpPr>
        <p:spPr/>
        <p:txBody>
          <a:bodyPr/>
          <a:lstStyle/>
          <a:p>
            <a:pPr>
              <a:defRPr/>
            </a:pPr>
            <a:r>
              <a:rPr lang="en-US" smtClean="0"/>
              <a:t>29 September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4"/>
          </p:nvPr>
        </p:nvSpPr>
        <p:spPr/>
        <p:txBody>
          <a:bodyPr/>
          <a:lstStyle/>
          <a:p>
            <a:pPr>
              <a:defRPr/>
            </a:pPr>
            <a:fld id="{7EF824AD-8B05-4CCF-B6F3-2B47DF70A698}" type="slidenum">
              <a:rPr lang="en-US" smtClean="0"/>
              <a:pPr>
                <a:defRPr/>
              </a:pPr>
              <a:t>98</a:t>
            </a:fld>
            <a:endParaRPr lang="en-US" dirty="0"/>
          </a:p>
        </p:txBody>
      </p:sp>
    </p:spTree>
    <p:extLst>
      <p:ext uri="{BB962C8B-B14F-4D97-AF65-F5344CB8AC3E}">
        <p14:creationId xmlns:p14="http://schemas.microsoft.com/office/powerpoint/2010/main" val="29030988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12674" y="2750311"/>
            <a:ext cx="8118653" cy="3040889"/>
            <a:chOff x="491947" y="3048000"/>
            <a:chExt cx="8118653" cy="3040889"/>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50" b="3974"/>
            <a:stretch/>
          </p:blipFill>
          <p:spPr>
            <a:xfrm>
              <a:off x="3452164" y="3048009"/>
              <a:ext cx="2251253" cy="304087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3650" b="3974"/>
            <a:stretch/>
          </p:blipFill>
          <p:spPr>
            <a:xfrm>
              <a:off x="6359347" y="3048009"/>
              <a:ext cx="2251253" cy="304087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3335" b="12260"/>
            <a:stretch/>
          </p:blipFill>
          <p:spPr>
            <a:xfrm>
              <a:off x="491947" y="3048000"/>
              <a:ext cx="2304288" cy="3040889"/>
            </a:xfrm>
            <a:prstGeom prst="rect">
              <a:avLst/>
            </a:prstGeom>
          </p:spPr>
        </p:pic>
      </p:grpSp>
      <p:sp>
        <p:nvSpPr>
          <p:cNvPr id="14" name="Title 1"/>
          <p:cNvSpPr>
            <a:spLocks noGrp="1"/>
          </p:cNvSpPr>
          <p:nvPr>
            <p:ph type="title"/>
          </p:nvPr>
        </p:nvSpPr>
        <p:spPr>
          <a:xfrm>
            <a:off x="685800" y="914400"/>
            <a:ext cx="7772400" cy="723900"/>
          </a:xfrm>
        </p:spPr>
        <p:txBody>
          <a:bodyPr/>
          <a:lstStyle/>
          <a:p>
            <a:pPr algn="ctr"/>
            <a:r>
              <a:rPr lang="en-US" dirty="0"/>
              <a:t>Hexagonal Projection Representations</a:t>
            </a:r>
          </a:p>
        </p:txBody>
      </p:sp>
      <p:sp>
        <p:nvSpPr>
          <p:cNvPr id="19" name="TextBox 18"/>
          <p:cNvSpPr txBox="1"/>
          <p:nvPr/>
        </p:nvSpPr>
        <p:spPr>
          <a:xfrm>
            <a:off x="381000" y="1665982"/>
            <a:ext cx="8382000" cy="1077218"/>
          </a:xfrm>
          <a:prstGeom prst="rect">
            <a:avLst/>
          </a:prstGeom>
          <a:noFill/>
        </p:spPr>
        <p:txBody>
          <a:bodyPr wrap="square">
            <a:spAutoFit/>
          </a:bodyPr>
          <a:lstStyle/>
          <a:p>
            <a:pPr>
              <a:spcAft>
                <a:spcPts val="600"/>
              </a:spcAft>
              <a:defRPr/>
            </a:pPr>
            <a:r>
              <a:rPr lang="en-US" sz="1600" baseline="0" dirty="0" smtClean="0">
                <a:latin typeface="+mn-lt"/>
              </a:rPr>
              <a:t>Faster algorithms use a hexagonal projection of the color cube.  To generate the hexagon, rotate the color cube in 3-space then project it along its gray line (the diagonal from white to black) onto a chromaticity plane. The result is a hexagon that has the 6 primary colors – red, yellow, green, cyan, blue, and magenta – at its vertices.</a:t>
            </a:r>
          </a:p>
        </p:txBody>
      </p:sp>
      <p:sp>
        <p:nvSpPr>
          <p:cNvPr id="8" name="TextBox 7"/>
          <p:cNvSpPr txBox="1"/>
          <p:nvPr/>
        </p:nvSpPr>
        <p:spPr>
          <a:xfrm>
            <a:off x="381000" y="5879068"/>
            <a:ext cx="8470460" cy="338554"/>
          </a:xfrm>
          <a:prstGeom prst="rect">
            <a:avLst/>
          </a:prstGeom>
          <a:noFill/>
        </p:spPr>
        <p:txBody>
          <a:bodyPr wrap="none" rtlCol="0">
            <a:spAutoFit/>
          </a:bodyPr>
          <a:lstStyle/>
          <a:p>
            <a:r>
              <a:rPr lang="en-US" sz="1600" baseline="0" dirty="0" err="1" smtClean="0">
                <a:latin typeface="+mn-lt"/>
              </a:rPr>
              <a:t>rgb</a:t>
            </a:r>
            <a:r>
              <a:rPr lang="en-US" sz="1600" baseline="0" dirty="0" smtClean="0">
                <a:latin typeface="+mn-lt"/>
              </a:rPr>
              <a:t> color vector, </a:t>
            </a:r>
            <a:r>
              <a:rPr lang="en-US" sz="1600" b="1" baseline="0" dirty="0" smtClean="0">
                <a:latin typeface="+mn-lt"/>
              </a:rPr>
              <a:t>p</a:t>
            </a:r>
            <a:r>
              <a:rPr lang="en-US" sz="1600" baseline="0" dirty="0" smtClean="0">
                <a:latin typeface="+mn-lt"/>
              </a:rPr>
              <a:t>, is projected on the hexagon where its hue and saturation are computed.</a:t>
            </a:r>
          </a:p>
        </p:txBody>
      </p:sp>
      <p:sp>
        <p:nvSpPr>
          <p:cNvPr id="2" name="Date Placeholder 1"/>
          <p:cNvSpPr>
            <a:spLocks noGrp="1"/>
          </p:cNvSpPr>
          <p:nvPr>
            <p:ph type="dt" sz="half" idx="2"/>
          </p:nvPr>
        </p:nvSpPr>
        <p:spPr/>
        <p:txBody>
          <a:bodyPr/>
          <a:lstStyle/>
          <a:p>
            <a:pPr>
              <a:defRPr/>
            </a:pPr>
            <a:r>
              <a:rPr lang="en-US" smtClean="0"/>
              <a:t>29 September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p:txBody>
          <a:bodyPr/>
          <a:lstStyle/>
          <a:p>
            <a:pPr>
              <a:defRPr/>
            </a:pPr>
            <a:fld id="{7EF824AD-8B05-4CCF-B6F3-2B47DF70A698}" type="slidenum">
              <a:rPr lang="en-US" smtClean="0"/>
              <a:pPr>
                <a:defRPr/>
              </a:pPr>
              <a:t>99</a:t>
            </a:fld>
            <a:endParaRPr lang="en-US" dirty="0"/>
          </a:p>
        </p:txBody>
      </p:sp>
    </p:spTree>
    <p:extLst>
      <p:ext uri="{BB962C8B-B14F-4D97-AF65-F5344CB8AC3E}">
        <p14:creationId xmlns:p14="http://schemas.microsoft.com/office/powerpoint/2010/main" val="21488465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526"/>
</p:tagLst>
</file>

<file path=ppt/theme/theme1.xml><?xml version="1.0" encoding="utf-8"?>
<a:theme xmlns:a="http://schemas.openxmlformats.org/drawingml/2006/main" name="EECE-253_Image_Processing">
  <a:themeElements>
    <a:clrScheme name="Default Design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fontScheme name="Default Design">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2"/>
            </a:solidFill>
            <a:effectLst/>
            <a:latin typeface="Times New Roman" pitchFamily="18" charset="0"/>
          </a:defRPr>
        </a:defPPr>
      </a:lstStyle>
    </a:spDef>
    <a:lnDef>
      <a:spPr bwMode="auto">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none" rtlCol="0">
        <a:spAutoFit/>
      </a:bodyPr>
      <a:lstStyle>
        <a:defPPr>
          <a:defRPr sz="2400" baseline="0" dirty="0" smtClean="0"/>
        </a:defPPr>
      </a:lstStyle>
    </a:txDef>
  </a:objectDefaults>
  <a:extraClrSchemeLst>
    <a:extraClrScheme>
      <a:clrScheme name="Default Design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true</tns:showOnOpen>
  <tns:defaultPropertyEditorNamespace>Standard properties</tns:defaultPropertyEditorNamespace>
</tns:customPropertyEditors>
</file>

<file path=customXml/itemProps1.xml><?xml version="1.0" encoding="utf-8"?>
<ds:datastoreItem xmlns:ds="http://schemas.openxmlformats.org/officeDocument/2006/customXml" ds:itemID="{F23EA504-02FA-4988-9521-3CD1447F243E}">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
  <TotalTime>39046</TotalTime>
  <Words>8139</Words>
  <Application>Microsoft Office PowerPoint</Application>
  <PresentationFormat>On-screen Show (4:3)</PresentationFormat>
  <Paragraphs>1075</Paragraphs>
  <Slides>129</Slides>
  <Notes>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129</vt:i4>
      </vt:variant>
    </vt:vector>
  </HeadingPairs>
  <TitlesOfParts>
    <vt:vector size="141" baseType="lpstr">
      <vt:lpstr>Monotype Sorts</vt:lpstr>
      <vt:lpstr>Symbol</vt:lpstr>
      <vt:lpstr>Calibri</vt:lpstr>
      <vt:lpstr>Times New Roman</vt:lpstr>
      <vt:lpstr>Times New Roman Hat</vt:lpstr>
      <vt:lpstr>Stencil</vt:lpstr>
      <vt:lpstr>Arial</vt:lpstr>
      <vt:lpstr>Wingdings</vt:lpstr>
      <vt:lpstr>Comic Sans MS</vt:lpstr>
      <vt:lpstr>Courier New</vt:lpstr>
      <vt:lpstr>EECE-253_Image_Processing</vt:lpstr>
      <vt:lpstr>Equation</vt:lpstr>
      <vt:lpstr>PowerPoint Presentation</vt:lpstr>
      <vt:lpstr>Color Images</vt:lpstr>
      <vt:lpstr>Vector-Valued Pixels</vt:lpstr>
      <vt:lpstr>RGB Color Space</vt:lpstr>
      <vt:lpstr>Color Cube:  Faces (White-Point View)</vt:lpstr>
      <vt:lpstr>Color Cube:  Faces (Black-Point View)</vt:lpstr>
      <vt:lpstr>Color Cube:  Faces (inner and outer)</vt:lpstr>
      <vt:lpstr>Color Cube:  Faces (inner and outer)</vt:lpstr>
      <vt:lpstr>Color Cube:  Faces (inner and outer)</vt:lpstr>
      <vt:lpstr>Color Cube:  Faces (inner and outer)</vt:lpstr>
      <vt:lpstr>Color Cube:  Faces (inner and outer)</vt:lpstr>
      <vt:lpstr>Color Cube:  Faces (inner and outer)</vt:lpstr>
      <vt:lpstr>Color Cube:  Faces (inner and outer)</vt:lpstr>
      <vt:lpstr>Different Axis Sets in Color Space</vt:lpstr>
      <vt:lpstr>Color With Respect To Different Axes</vt:lpstr>
      <vt:lpstr>Color Images</vt:lpstr>
      <vt:lpstr>RGB to LHS:  A Perceptual Transformation</vt:lpstr>
      <vt:lpstr>Color Representations: Color Spaces</vt:lpstr>
      <vt:lpstr>Equivalue  Color Triangle</vt:lpstr>
      <vt:lpstr>Equivalue  Color Triangle</vt:lpstr>
      <vt:lpstr>Color Cube:  Equivalue Triangle</vt:lpstr>
      <vt:lpstr>Color Cube:  Equivalue Triangle</vt:lpstr>
      <vt:lpstr>Color Cube:  Equivalue Triangle</vt:lpstr>
      <vt:lpstr>Color Cube:  Equivalue Triangle</vt:lpstr>
      <vt:lpstr>Equivalue  Color Hexagon</vt:lpstr>
      <vt:lpstr>Equivalue  Color Hexagon</vt:lpstr>
      <vt:lpstr>Equivalue  Color Hexagon</vt:lpstr>
      <vt:lpstr>Equivalue Color Hexagon</vt:lpstr>
      <vt:lpstr>Color Cube:  Equivalue Hexagon</vt:lpstr>
      <vt:lpstr>Color Cube:  Equivalue Hexagon</vt:lpstr>
      <vt:lpstr>Color Cube:  Equivalue Hexagon</vt:lpstr>
      <vt:lpstr>Color Cube:  Equivalue Hexagon</vt:lpstr>
      <vt:lpstr>Color Cube:  Equivalue Hexagon</vt:lpstr>
      <vt:lpstr>Color Cube:  Equivalue Hexagon</vt:lpstr>
      <vt:lpstr>RGB Components of the Color Hexagon at Value 128</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Equivalue Plane Intersecting Color Cube</vt:lpstr>
      <vt:lpstr>HSV Color Representation</vt:lpstr>
      <vt:lpstr>A Color Point on its Equivalue Plane*</vt:lpstr>
      <vt:lpstr>The Color Vector Associated with the Color Point</vt:lpstr>
      <vt:lpstr>The Vector’s Coordinates and RGB Component Vectors</vt:lpstr>
      <vt:lpstr>The Color Cube, the Equivalue Plane, &amp; the Gray Line*</vt:lpstr>
      <vt:lpstr>The Color Point and the Gray Line*</vt:lpstr>
      <vt:lpstr>The Saturation Component* of the Color Vector</vt:lpstr>
      <vt:lpstr>The Saturation and Value Components of the Color Vector </vt:lpstr>
      <vt:lpstr>The Hue*, Saturation, and Value of the Color</vt:lpstr>
      <vt:lpstr>The Hue and the Saturation on the Equivalue Plane</vt:lpstr>
      <vt:lpstr>The Hue, Saturation, and Value with the Gray Line</vt:lpstr>
      <vt:lpstr>HSV Components of the Color Hexagon at Value 128</vt:lpstr>
      <vt:lpstr>HSV Components of the Color Hexagon at Value 128</vt:lpstr>
      <vt:lpstr>HSV Color Representation</vt:lpstr>
      <vt:lpstr>RGB to HSV Conversion</vt:lpstr>
      <vt:lpstr>RGB to HSV Conversion</vt:lpstr>
      <vt:lpstr>RGB to HSV Conversion</vt:lpstr>
      <vt:lpstr>RGB to HSV Conversion: The Red Line</vt:lpstr>
      <vt:lpstr>RGB to HSV Conversion</vt:lpstr>
      <vt:lpstr>Normalizing the Saturation</vt:lpstr>
      <vt:lpstr>Other Steps to Include in RGBHSV</vt:lpstr>
      <vt:lpstr>Other Steps to Include in RGBHSV</vt:lpstr>
      <vt:lpstr>RGB to HSV Algorithm 1</vt:lpstr>
      <vt:lpstr>RGB to HSV Algorithm 1</vt:lpstr>
      <vt:lpstr>A Faster Hue Calculation</vt:lpstr>
      <vt:lpstr>RGB to HSV Algorithm 2</vt:lpstr>
      <vt:lpstr>Example RGB Image and HSV Bands </vt:lpstr>
      <vt:lpstr>HSV to RGB Conversion</vt:lpstr>
      <vt:lpstr>HSV to RGB Conversion</vt:lpstr>
      <vt:lpstr>HSV to RGB Conversion</vt:lpstr>
      <vt:lpstr>HSV to RGB Conversion</vt:lpstr>
      <vt:lpstr>HSV to RGB Conversion</vt:lpstr>
      <vt:lpstr>HSV to RGB Conversion</vt:lpstr>
      <vt:lpstr>HSV to RGB Conversion</vt:lpstr>
      <vt:lpstr>HSV to RGB Conversion</vt:lpstr>
      <vt:lpstr>HSV to RGB Conversion</vt:lpstr>
      <vt:lpstr>HSV to RGB Algorithm</vt:lpstr>
      <vt:lpstr>Alternative HSV Representations</vt:lpstr>
      <vt:lpstr>Hexagonal Projection Representations</vt:lpstr>
      <vt:lpstr>Hexagonal Projection Representations</vt:lpstr>
      <vt:lpstr>A Fast RGB to HSV Algorithm</vt:lpstr>
      <vt:lpstr>A Fast HSV to RGB Algorithm</vt:lpstr>
      <vt:lpstr>Comparison of the Two Algorithms</vt:lpstr>
      <vt:lpstr>Geometric Hexagonal Projection</vt:lpstr>
      <vt:lpstr>PowerPoint Presentation</vt:lpstr>
      <vt:lpstr>Rotation of the Color Cube</vt:lpstr>
      <vt:lpstr>Rotation of the Color Cube</vt:lpstr>
      <vt:lpstr>Rotation and Projection of the Color Cube</vt:lpstr>
      <vt:lpstr>Rotation and Projection of the Color Cube</vt:lpstr>
      <vt:lpstr>Geometric Hexagonal Projection</vt:lpstr>
      <vt:lpstr>Fast Algorithm for RGB to HSV</vt:lpstr>
      <vt:lpstr>Fast Algorithm for RGB to HSV</vt:lpstr>
      <vt:lpstr>Fast Algorithm for RGB to HSV</vt:lpstr>
      <vt:lpstr>Fast Algorithm for RGB to HSV</vt:lpstr>
      <vt:lpstr>Fast Algorithm for RGB to HSV</vt:lpstr>
      <vt:lpstr>Fast Algorithm for RGB to HSV</vt:lpstr>
      <vt:lpstr>Fast Algorithm for RGB to HSV</vt:lpstr>
      <vt:lpstr>Hue and Saturation via Projection onto the Hexagon </vt:lpstr>
      <vt:lpstr>Example RGB Image and HSV Bands </vt:lpstr>
      <vt:lpstr>Example RGB Image and HSV Bands </vt:lpstr>
      <vt:lpstr>Maxwell’s Triangle</vt:lpstr>
      <vt:lpstr>Brightness + Chrominance Representation</vt:lpstr>
      <vt:lpstr>Brightness + Chrominance Representation</vt:lpstr>
      <vt:lpstr>C.I.E. 1931 Color Space</vt:lpstr>
      <vt:lpstr>C.I.E. 1931 </vt:lpstr>
      <vt:lpstr>C.I.E. 1976 U.C.S.</vt:lpstr>
      <vt:lpstr>C.I.E. 1976 U.C.S.</vt:lpstr>
      <vt:lpstr>Color Gamuts</vt:lpstr>
      <vt:lpstr>Color Gamuts</vt:lpstr>
    </vt:vector>
  </TitlesOfParts>
  <Company>Vanderbilt University School of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RGB and HSV Color Spaces</dc:title>
  <dc:subject>EECE/CS 253 Image Processing</dc:subject>
  <dc:creator>Richard Alan Peters II</dc:creator>
  <cp:keywords>Color Spaces, RGB, HSV, linear processing of color, nonlinear processing of color</cp:keywords>
  <dc:description>This work is licensed under the Creative Commons Attribution-Noncommercial 2.5 License.  To view a copy of this license, visit http://creativecommons.org/licenses/by-nc/2.5/ or send a letter to Creative Commons, 543 Howard Street, 5th Floor, San Francisco, California, 94105, USA.</dc:description>
  <cp:lastModifiedBy>Richard Alan Peters II</cp:lastModifiedBy>
  <cp:revision>486</cp:revision>
  <cp:lastPrinted>2014-11-07T04:25:53Z</cp:lastPrinted>
  <dcterms:created xsi:type="dcterms:W3CDTF">2001-09-05T15:36:53Z</dcterms:created>
  <dcterms:modified xsi:type="dcterms:W3CDTF">2016-09-30T02:17:44Z</dcterms:modified>
  <cp:category>Class notes</cp:category>
</cp:coreProperties>
</file>